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416"/>
  </p:notesMasterIdLst>
  <p:sldIdLst>
    <p:sldId id="278" r:id="rId5"/>
    <p:sldId id="304" r:id="rId6"/>
    <p:sldId id="259" r:id="rId7"/>
    <p:sldId id="336" r:id="rId8"/>
    <p:sldId id="314" r:id="rId9"/>
    <p:sldId id="275" r:id="rId10"/>
    <p:sldId id="335" r:id="rId11"/>
    <p:sldId id="276" r:id="rId12"/>
    <p:sldId id="313" r:id="rId13"/>
    <p:sldId id="301" r:id="rId14"/>
    <p:sldId id="279" r:id="rId15"/>
    <p:sldId id="308" r:id="rId16"/>
    <p:sldId id="315" r:id="rId17"/>
    <p:sldId id="316" r:id="rId18"/>
    <p:sldId id="307" r:id="rId19"/>
    <p:sldId id="317" r:id="rId20"/>
    <p:sldId id="319" r:id="rId21"/>
    <p:sldId id="318" r:id="rId22"/>
    <p:sldId id="309" r:id="rId23"/>
    <p:sldId id="262" r:id="rId24"/>
    <p:sldId id="261" r:id="rId25"/>
    <p:sldId id="271" r:id="rId26"/>
    <p:sldId id="264" r:id="rId27"/>
    <p:sldId id="263" r:id="rId28"/>
    <p:sldId id="320" r:id="rId29"/>
    <p:sldId id="321" r:id="rId30"/>
    <p:sldId id="323" r:id="rId31"/>
    <p:sldId id="325" r:id="rId32"/>
    <p:sldId id="326" r:id="rId33"/>
    <p:sldId id="334" r:id="rId34"/>
    <p:sldId id="337" r:id="rId35"/>
    <p:sldId id="338" r:id="rId36"/>
    <p:sldId id="339" r:id="rId37"/>
    <p:sldId id="340" r:id="rId38"/>
    <p:sldId id="341" r:id="rId39"/>
    <p:sldId id="342" r:id="rId40"/>
    <p:sldId id="343" r:id="rId41"/>
    <p:sldId id="344" r:id="rId42"/>
    <p:sldId id="345" r:id="rId43"/>
    <p:sldId id="346" r:id="rId44"/>
    <p:sldId id="347" r:id="rId45"/>
    <p:sldId id="353" r:id="rId46"/>
    <p:sldId id="354" r:id="rId47"/>
    <p:sldId id="355" r:id="rId48"/>
    <p:sldId id="356" r:id="rId49"/>
    <p:sldId id="357" r:id="rId50"/>
    <p:sldId id="361" r:id="rId51"/>
    <p:sldId id="362" r:id="rId52"/>
    <p:sldId id="363" r:id="rId53"/>
    <p:sldId id="364" r:id="rId54"/>
    <p:sldId id="365" r:id="rId55"/>
    <p:sldId id="366" r:id="rId56"/>
    <p:sldId id="369" r:id="rId57"/>
    <p:sldId id="370" r:id="rId58"/>
    <p:sldId id="371" r:id="rId59"/>
    <p:sldId id="372" r:id="rId60"/>
    <p:sldId id="373" r:id="rId61"/>
    <p:sldId id="374" r:id="rId62"/>
    <p:sldId id="375" r:id="rId63"/>
    <p:sldId id="376" r:id="rId64"/>
    <p:sldId id="378" r:id="rId65"/>
    <p:sldId id="379" r:id="rId66"/>
    <p:sldId id="380" r:id="rId67"/>
    <p:sldId id="381" r:id="rId68"/>
    <p:sldId id="382" r:id="rId69"/>
    <p:sldId id="383" r:id="rId70"/>
    <p:sldId id="384" r:id="rId71"/>
    <p:sldId id="385" r:id="rId72"/>
    <p:sldId id="386" r:id="rId73"/>
    <p:sldId id="387" r:id="rId74"/>
    <p:sldId id="388" r:id="rId75"/>
    <p:sldId id="389" r:id="rId76"/>
    <p:sldId id="390" r:id="rId77"/>
    <p:sldId id="391" r:id="rId78"/>
    <p:sldId id="392" r:id="rId79"/>
    <p:sldId id="393" r:id="rId80"/>
    <p:sldId id="394" r:id="rId81"/>
    <p:sldId id="395" r:id="rId82"/>
    <p:sldId id="396" r:id="rId83"/>
    <p:sldId id="397" r:id="rId84"/>
    <p:sldId id="398" r:id="rId85"/>
    <p:sldId id="399" r:id="rId86"/>
    <p:sldId id="400" r:id="rId87"/>
    <p:sldId id="401" r:id="rId88"/>
    <p:sldId id="402" r:id="rId89"/>
    <p:sldId id="403" r:id="rId90"/>
    <p:sldId id="404" r:id="rId91"/>
    <p:sldId id="405" r:id="rId92"/>
    <p:sldId id="407" r:id="rId93"/>
    <p:sldId id="408" r:id="rId94"/>
    <p:sldId id="409" r:id="rId95"/>
    <p:sldId id="410" r:id="rId96"/>
    <p:sldId id="411" r:id="rId97"/>
    <p:sldId id="412" r:id="rId98"/>
    <p:sldId id="413" r:id="rId99"/>
    <p:sldId id="414" r:id="rId100"/>
    <p:sldId id="415" r:id="rId101"/>
    <p:sldId id="416" r:id="rId102"/>
    <p:sldId id="417" r:id="rId103"/>
    <p:sldId id="418" r:id="rId104"/>
    <p:sldId id="419" r:id="rId105"/>
    <p:sldId id="420" r:id="rId106"/>
    <p:sldId id="421" r:id="rId107"/>
    <p:sldId id="422" r:id="rId108"/>
    <p:sldId id="423" r:id="rId109"/>
    <p:sldId id="424" r:id="rId110"/>
    <p:sldId id="425" r:id="rId111"/>
    <p:sldId id="426" r:id="rId112"/>
    <p:sldId id="427" r:id="rId113"/>
    <p:sldId id="777" r:id="rId114"/>
    <p:sldId id="428" r:id="rId115"/>
    <p:sldId id="429" r:id="rId116"/>
    <p:sldId id="430" r:id="rId117"/>
    <p:sldId id="431" r:id="rId118"/>
    <p:sldId id="432" r:id="rId119"/>
    <p:sldId id="433" r:id="rId120"/>
    <p:sldId id="434" r:id="rId121"/>
    <p:sldId id="435" r:id="rId122"/>
    <p:sldId id="436" r:id="rId123"/>
    <p:sldId id="437" r:id="rId124"/>
    <p:sldId id="438" r:id="rId125"/>
    <p:sldId id="439" r:id="rId126"/>
    <p:sldId id="440" r:id="rId127"/>
    <p:sldId id="441" r:id="rId128"/>
    <p:sldId id="442" r:id="rId129"/>
    <p:sldId id="443" r:id="rId130"/>
    <p:sldId id="444" r:id="rId131"/>
    <p:sldId id="445" r:id="rId132"/>
    <p:sldId id="446" r:id="rId133"/>
    <p:sldId id="447" r:id="rId134"/>
    <p:sldId id="448" r:id="rId135"/>
    <p:sldId id="449" r:id="rId136"/>
    <p:sldId id="450" r:id="rId137"/>
    <p:sldId id="451" r:id="rId138"/>
    <p:sldId id="452" r:id="rId139"/>
    <p:sldId id="453" r:id="rId140"/>
    <p:sldId id="454" r:id="rId141"/>
    <p:sldId id="455" r:id="rId142"/>
    <p:sldId id="456" r:id="rId143"/>
    <p:sldId id="457" r:id="rId144"/>
    <p:sldId id="458" r:id="rId145"/>
    <p:sldId id="459" r:id="rId146"/>
    <p:sldId id="460" r:id="rId147"/>
    <p:sldId id="461" r:id="rId148"/>
    <p:sldId id="462" r:id="rId149"/>
    <p:sldId id="463" r:id="rId150"/>
    <p:sldId id="464" r:id="rId151"/>
    <p:sldId id="465" r:id="rId152"/>
    <p:sldId id="466" r:id="rId153"/>
    <p:sldId id="467" r:id="rId154"/>
    <p:sldId id="468" r:id="rId155"/>
    <p:sldId id="469" r:id="rId156"/>
    <p:sldId id="470" r:id="rId157"/>
    <p:sldId id="471" r:id="rId158"/>
    <p:sldId id="472" r:id="rId159"/>
    <p:sldId id="473" r:id="rId160"/>
    <p:sldId id="474" r:id="rId161"/>
    <p:sldId id="475" r:id="rId162"/>
    <p:sldId id="476" r:id="rId163"/>
    <p:sldId id="477" r:id="rId164"/>
    <p:sldId id="478" r:id="rId165"/>
    <p:sldId id="479" r:id="rId166"/>
    <p:sldId id="480" r:id="rId167"/>
    <p:sldId id="481" r:id="rId168"/>
    <p:sldId id="482" r:id="rId169"/>
    <p:sldId id="483" r:id="rId170"/>
    <p:sldId id="484" r:id="rId171"/>
    <p:sldId id="485" r:id="rId172"/>
    <p:sldId id="486" r:id="rId173"/>
    <p:sldId id="487" r:id="rId174"/>
    <p:sldId id="488" r:id="rId175"/>
    <p:sldId id="489" r:id="rId176"/>
    <p:sldId id="490" r:id="rId177"/>
    <p:sldId id="491" r:id="rId178"/>
    <p:sldId id="492" r:id="rId179"/>
    <p:sldId id="493" r:id="rId180"/>
    <p:sldId id="494" r:id="rId181"/>
    <p:sldId id="495" r:id="rId182"/>
    <p:sldId id="496" r:id="rId183"/>
    <p:sldId id="497" r:id="rId184"/>
    <p:sldId id="498" r:id="rId185"/>
    <p:sldId id="499" r:id="rId186"/>
    <p:sldId id="500" r:id="rId187"/>
    <p:sldId id="501" r:id="rId188"/>
    <p:sldId id="502" r:id="rId189"/>
    <p:sldId id="503" r:id="rId190"/>
    <p:sldId id="504" r:id="rId191"/>
    <p:sldId id="505" r:id="rId192"/>
    <p:sldId id="506" r:id="rId193"/>
    <p:sldId id="507" r:id="rId194"/>
    <p:sldId id="508" r:id="rId195"/>
    <p:sldId id="509" r:id="rId196"/>
    <p:sldId id="510" r:id="rId197"/>
    <p:sldId id="511" r:id="rId198"/>
    <p:sldId id="512" r:id="rId199"/>
    <p:sldId id="513" r:id="rId200"/>
    <p:sldId id="514" r:id="rId201"/>
    <p:sldId id="515" r:id="rId202"/>
    <p:sldId id="516" r:id="rId203"/>
    <p:sldId id="517" r:id="rId204"/>
    <p:sldId id="518" r:id="rId205"/>
    <p:sldId id="519" r:id="rId206"/>
    <p:sldId id="520" r:id="rId207"/>
    <p:sldId id="521" r:id="rId208"/>
    <p:sldId id="522" r:id="rId209"/>
    <p:sldId id="523" r:id="rId210"/>
    <p:sldId id="524" r:id="rId211"/>
    <p:sldId id="525" r:id="rId212"/>
    <p:sldId id="526" r:id="rId213"/>
    <p:sldId id="778" r:id="rId214"/>
    <p:sldId id="527" r:id="rId215"/>
    <p:sldId id="528" r:id="rId216"/>
    <p:sldId id="529" r:id="rId217"/>
    <p:sldId id="530" r:id="rId218"/>
    <p:sldId id="531" r:id="rId219"/>
    <p:sldId id="532" r:id="rId220"/>
    <p:sldId id="533" r:id="rId221"/>
    <p:sldId id="534" r:id="rId222"/>
    <p:sldId id="535" r:id="rId223"/>
    <p:sldId id="536" r:id="rId224"/>
    <p:sldId id="537" r:id="rId225"/>
    <p:sldId id="538" r:id="rId226"/>
    <p:sldId id="539" r:id="rId227"/>
    <p:sldId id="540" r:id="rId228"/>
    <p:sldId id="541" r:id="rId229"/>
    <p:sldId id="542" r:id="rId230"/>
    <p:sldId id="543" r:id="rId231"/>
    <p:sldId id="544" r:id="rId232"/>
    <p:sldId id="545" r:id="rId233"/>
    <p:sldId id="546" r:id="rId234"/>
    <p:sldId id="547" r:id="rId235"/>
    <p:sldId id="548" r:id="rId236"/>
    <p:sldId id="549" r:id="rId237"/>
    <p:sldId id="550" r:id="rId238"/>
    <p:sldId id="551" r:id="rId239"/>
    <p:sldId id="552" r:id="rId240"/>
    <p:sldId id="553" r:id="rId241"/>
    <p:sldId id="554" r:id="rId242"/>
    <p:sldId id="555" r:id="rId243"/>
    <p:sldId id="556" r:id="rId244"/>
    <p:sldId id="557" r:id="rId245"/>
    <p:sldId id="558" r:id="rId246"/>
    <p:sldId id="560" r:id="rId247"/>
    <p:sldId id="561" r:id="rId248"/>
    <p:sldId id="565" r:id="rId249"/>
    <p:sldId id="566" r:id="rId250"/>
    <p:sldId id="567" r:id="rId251"/>
    <p:sldId id="568" r:id="rId252"/>
    <p:sldId id="569" r:id="rId253"/>
    <p:sldId id="570" r:id="rId254"/>
    <p:sldId id="571" r:id="rId255"/>
    <p:sldId id="572" r:id="rId256"/>
    <p:sldId id="573" r:id="rId257"/>
    <p:sldId id="574" r:id="rId258"/>
    <p:sldId id="575" r:id="rId259"/>
    <p:sldId id="576" r:id="rId260"/>
    <p:sldId id="577" r:id="rId261"/>
    <p:sldId id="582" r:id="rId262"/>
    <p:sldId id="583" r:id="rId263"/>
    <p:sldId id="584" r:id="rId264"/>
    <p:sldId id="585" r:id="rId265"/>
    <p:sldId id="586" r:id="rId266"/>
    <p:sldId id="587" r:id="rId267"/>
    <p:sldId id="588" r:id="rId268"/>
    <p:sldId id="589" r:id="rId269"/>
    <p:sldId id="590" r:id="rId270"/>
    <p:sldId id="591" r:id="rId271"/>
    <p:sldId id="592" r:id="rId272"/>
    <p:sldId id="593" r:id="rId273"/>
    <p:sldId id="594" r:id="rId274"/>
    <p:sldId id="595" r:id="rId275"/>
    <p:sldId id="596" r:id="rId276"/>
    <p:sldId id="597" r:id="rId277"/>
    <p:sldId id="598" r:id="rId278"/>
    <p:sldId id="599" r:id="rId279"/>
    <p:sldId id="600" r:id="rId280"/>
    <p:sldId id="601" r:id="rId281"/>
    <p:sldId id="602" r:id="rId282"/>
    <p:sldId id="603" r:id="rId283"/>
    <p:sldId id="604" r:id="rId284"/>
    <p:sldId id="605" r:id="rId285"/>
    <p:sldId id="606" r:id="rId286"/>
    <p:sldId id="607" r:id="rId287"/>
    <p:sldId id="608" r:id="rId288"/>
    <p:sldId id="609" r:id="rId289"/>
    <p:sldId id="610" r:id="rId290"/>
    <p:sldId id="611" r:id="rId291"/>
    <p:sldId id="612" r:id="rId292"/>
    <p:sldId id="614" r:id="rId293"/>
    <p:sldId id="615" r:id="rId294"/>
    <p:sldId id="616" r:id="rId295"/>
    <p:sldId id="617" r:id="rId296"/>
    <p:sldId id="618" r:id="rId297"/>
    <p:sldId id="619" r:id="rId298"/>
    <p:sldId id="620" r:id="rId299"/>
    <p:sldId id="621" r:id="rId300"/>
    <p:sldId id="622" r:id="rId301"/>
    <p:sldId id="623" r:id="rId302"/>
    <p:sldId id="624" r:id="rId303"/>
    <p:sldId id="625" r:id="rId304"/>
    <p:sldId id="626" r:id="rId305"/>
    <p:sldId id="627" r:id="rId306"/>
    <p:sldId id="630" r:id="rId307"/>
    <p:sldId id="631" r:id="rId308"/>
    <p:sldId id="632" r:id="rId309"/>
    <p:sldId id="633" r:id="rId310"/>
    <p:sldId id="634" r:id="rId311"/>
    <p:sldId id="635" r:id="rId312"/>
    <p:sldId id="636" r:id="rId313"/>
    <p:sldId id="638" r:id="rId314"/>
    <p:sldId id="642" r:id="rId315"/>
    <p:sldId id="779" r:id="rId316"/>
    <p:sldId id="643" r:id="rId317"/>
    <p:sldId id="644" r:id="rId318"/>
    <p:sldId id="645" r:id="rId319"/>
    <p:sldId id="646" r:id="rId320"/>
    <p:sldId id="647" r:id="rId321"/>
    <p:sldId id="648" r:id="rId322"/>
    <p:sldId id="649" r:id="rId323"/>
    <p:sldId id="650" r:id="rId324"/>
    <p:sldId id="651" r:id="rId325"/>
    <p:sldId id="652" r:id="rId326"/>
    <p:sldId id="653" r:id="rId327"/>
    <p:sldId id="654" r:id="rId328"/>
    <p:sldId id="655" r:id="rId329"/>
    <p:sldId id="656" r:id="rId330"/>
    <p:sldId id="657" r:id="rId331"/>
    <p:sldId id="658" r:id="rId332"/>
    <p:sldId id="659" r:id="rId333"/>
    <p:sldId id="660" r:id="rId334"/>
    <p:sldId id="661" r:id="rId335"/>
    <p:sldId id="662" r:id="rId336"/>
    <p:sldId id="663" r:id="rId337"/>
    <p:sldId id="664" r:id="rId338"/>
    <p:sldId id="665" r:id="rId339"/>
    <p:sldId id="666" r:id="rId340"/>
    <p:sldId id="667" r:id="rId341"/>
    <p:sldId id="668" r:id="rId342"/>
    <p:sldId id="669" r:id="rId343"/>
    <p:sldId id="670" r:id="rId344"/>
    <p:sldId id="671" r:id="rId345"/>
    <p:sldId id="672" r:id="rId346"/>
    <p:sldId id="673" r:id="rId347"/>
    <p:sldId id="674" r:id="rId348"/>
    <p:sldId id="675" r:id="rId349"/>
    <p:sldId id="676" r:id="rId350"/>
    <p:sldId id="677" r:id="rId351"/>
    <p:sldId id="678" r:id="rId352"/>
    <p:sldId id="679" r:id="rId353"/>
    <p:sldId id="680" r:id="rId354"/>
    <p:sldId id="682" r:id="rId355"/>
    <p:sldId id="683" r:id="rId356"/>
    <p:sldId id="684" r:id="rId357"/>
    <p:sldId id="685" r:id="rId358"/>
    <p:sldId id="686" r:id="rId359"/>
    <p:sldId id="687" r:id="rId360"/>
    <p:sldId id="688" r:id="rId361"/>
    <p:sldId id="689" r:id="rId362"/>
    <p:sldId id="690" r:id="rId363"/>
    <p:sldId id="691" r:id="rId364"/>
    <p:sldId id="692" r:id="rId365"/>
    <p:sldId id="697" r:id="rId366"/>
    <p:sldId id="698" r:id="rId367"/>
    <p:sldId id="699" r:id="rId368"/>
    <p:sldId id="700" r:id="rId369"/>
    <p:sldId id="701" r:id="rId370"/>
    <p:sldId id="722" r:id="rId371"/>
    <p:sldId id="725" r:id="rId372"/>
    <p:sldId id="726" r:id="rId373"/>
    <p:sldId id="727" r:id="rId374"/>
    <p:sldId id="728" r:id="rId375"/>
    <p:sldId id="729" r:id="rId376"/>
    <p:sldId id="730" r:id="rId377"/>
    <p:sldId id="731" r:id="rId378"/>
    <p:sldId id="732" r:id="rId379"/>
    <p:sldId id="733" r:id="rId380"/>
    <p:sldId id="734" r:id="rId381"/>
    <p:sldId id="735" r:id="rId382"/>
    <p:sldId id="736" r:id="rId383"/>
    <p:sldId id="737" r:id="rId384"/>
    <p:sldId id="738" r:id="rId385"/>
    <p:sldId id="739" r:id="rId386"/>
    <p:sldId id="740" r:id="rId387"/>
    <p:sldId id="741" r:id="rId388"/>
    <p:sldId id="742" r:id="rId389"/>
    <p:sldId id="743" r:id="rId390"/>
    <p:sldId id="744" r:id="rId391"/>
    <p:sldId id="745" r:id="rId392"/>
    <p:sldId id="746" r:id="rId393"/>
    <p:sldId id="747" r:id="rId394"/>
    <p:sldId id="748" r:id="rId395"/>
    <p:sldId id="749" r:id="rId396"/>
    <p:sldId id="750" r:id="rId397"/>
    <p:sldId id="751" r:id="rId398"/>
    <p:sldId id="752" r:id="rId399"/>
    <p:sldId id="753" r:id="rId400"/>
    <p:sldId id="757" r:id="rId401"/>
    <p:sldId id="758" r:id="rId402"/>
    <p:sldId id="759" r:id="rId403"/>
    <p:sldId id="760" r:id="rId404"/>
    <p:sldId id="761" r:id="rId405"/>
    <p:sldId id="762" r:id="rId406"/>
    <p:sldId id="763" r:id="rId407"/>
    <p:sldId id="765" r:id="rId408"/>
    <p:sldId id="766" r:id="rId409"/>
    <p:sldId id="767" r:id="rId410"/>
    <p:sldId id="768" r:id="rId411"/>
    <p:sldId id="773" r:id="rId412"/>
    <p:sldId id="774" r:id="rId413"/>
    <p:sldId id="775" r:id="rId414"/>
    <p:sldId id="776" r:id="rId415"/>
  </p:sldIdLst>
  <p:sldSz cx="9144000" cy="6858000" type="screen4x3"/>
  <p:notesSz cx="6858000" cy="9144000"/>
  <p:custDataLst>
    <p:tags r:id="rId4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8888"/>
    <a:srgbClr val="BCBCBC"/>
    <a:srgbClr val="AEAEAE"/>
    <a:srgbClr val="A3A3A3"/>
    <a:srgbClr val="00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6DECB6-B1D0-4AE5-9E80-D9DB184D3BFD}" v="6" dt="2022-05-25T17:41:39.6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48" d="100"/>
          <a:sy n="148" d="100"/>
        </p:scale>
        <p:origin x="96" y="-23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slide" Target="slides/slide373.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402" Type="http://schemas.openxmlformats.org/officeDocument/2006/relationships/slide" Target="slides/slide398.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388" Type="http://schemas.openxmlformats.org/officeDocument/2006/relationships/slide" Target="slides/slide384.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413" Type="http://schemas.openxmlformats.org/officeDocument/2006/relationships/slide" Target="slides/slide409.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399" Type="http://schemas.openxmlformats.org/officeDocument/2006/relationships/slide" Target="slides/slide395.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390" Type="http://schemas.openxmlformats.org/officeDocument/2006/relationships/slide" Target="slides/slide386.xml"/><Relationship Id="rId404" Type="http://schemas.openxmlformats.org/officeDocument/2006/relationships/slide" Target="slides/slide400.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415" Type="http://schemas.openxmlformats.org/officeDocument/2006/relationships/slide" Target="slides/slide411.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241" Type="http://schemas.openxmlformats.org/officeDocument/2006/relationships/slide" Target="slides/slide237.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406" Type="http://schemas.openxmlformats.org/officeDocument/2006/relationships/slide" Target="slides/slide402.xml"/><Relationship Id="rId9" Type="http://schemas.openxmlformats.org/officeDocument/2006/relationships/slide" Target="slides/slide5.xml"/><Relationship Id="rId210" Type="http://schemas.openxmlformats.org/officeDocument/2006/relationships/slide" Target="slides/slide206.xml"/><Relationship Id="rId392" Type="http://schemas.openxmlformats.org/officeDocument/2006/relationships/slide" Target="slides/slide388.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196" Type="http://schemas.openxmlformats.org/officeDocument/2006/relationships/slide" Target="slides/slide192.xml"/><Relationship Id="rId417" Type="http://schemas.openxmlformats.org/officeDocument/2006/relationships/tags" Target="tags/tag1.xml"/><Relationship Id="rId16" Type="http://schemas.openxmlformats.org/officeDocument/2006/relationships/slide" Target="slides/slide12.xml"/><Relationship Id="rId221" Type="http://schemas.openxmlformats.org/officeDocument/2006/relationships/slide" Target="slides/slide217.xml"/><Relationship Id="rId263" Type="http://schemas.openxmlformats.org/officeDocument/2006/relationships/slide" Target="slides/slide259.xml"/><Relationship Id="rId319" Type="http://schemas.openxmlformats.org/officeDocument/2006/relationships/slide" Target="slides/slide315.xml"/><Relationship Id="rId58" Type="http://schemas.openxmlformats.org/officeDocument/2006/relationships/slide" Target="slides/slide54.xml"/><Relationship Id="rId123" Type="http://schemas.openxmlformats.org/officeDocument/2006/relationships/slide" Target="slides/slide119.xml"/><Relationship Id="rId330" Type="http://schemas.openxmlformats.org/officeDocument/2006/relationships/slide" Target="slides/slide326.xml"/><Relationship Id="rId165" Type="http://schemas.openxmlformats.org/officeDocument/2006/relationships/slide" Target="slides/slide161.xml"/><Relationship Id="rId372" Type="http://schemas.openxmlformats.org/officeDocument/2006/relationships/slide" Target="slides/slide368.xml"/><Relationship Id="rId232" Type="http://schemas.openxmlformats.org/officeDocument/2006/relationships/slide" Target="slides/slide228.xml"/><Relationship Id="rId274" Type="http://schemas.openxmlformats.org/officeDocument/2006/relationships/slide" Target="slides/slide270.xml"/><Relationship Id="rId27" Type="http://schemas.openxmlformats.org/officeDocument/2006/relationships/slide" Target="slides/slide23.xml"/><Relationship Id="rId69" Type="http://schemas.openxmlformats.org/officeDocument/2006/relationships/slide" Target="slides/slide65.xml"/><Relationship Id="rId134" Type="http://schemas.openxmlformats.org/officeDocument/2006/relationships/slide" Target="slides/slide130.xml"/><Relationship Id="rId80" Type="http://schemas.openxmlformats.org/officeDocument/2006/relationships/slide" Target="slides/slide76.xml"/><Relationship Id="rId176" Type="http://schemas.openxmlformats.org/officeDocument/2006/relationships/slide" Target="slides/slide172.xml"/><Relationship Id="rId341" Type="http://schemas.openxmlformats.org/officeDocument/2006/relationships/slide" Target="slides/slide337.xml"/><Relationship Id="rId383" Type="http://schemas.openxmlformats.org/officeDocument/2006/relationships/slide" Target="slides/slide379.xml"/><Relationship Id="rId201" Type="http://schemas.openxmlformats.org/officeDocument/2006/relationships/slide" Target="slides/slide197.xml"/><Relationship Id="rId243" Type="http://schemas.openxmlformats.org/officeDocument/2006/relationships/slide" Target="slides/slide239.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slide" Target="slides/slide369.xml"/><Relationship Id="rId394" Type="http://schemas.openxmlformats.org/officeDocument/2006/relationships/slide" Target="slides/slide390.xml"/><Relationship Id="rId408" Type="http://schemas.openxmlformats.org/officeDocument/2006/relationships/slide" Target="slides/slide404.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384" Type="http://schemas.openxmlformats.org/officeDocument/2006/relationships/slide" Target="slides/slide380.xml"/><Relationship Id="rId419" Type="http://schemas.openxmlformats.org/officeDocument/2006/relationships/viewProps" Target="viewProps.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slide" Target="slides/slide370.xml"/><Relationship Id="rId395" Type="http://schemas.openxmlformats.org/officeDocument/2006/relationships/slide" Target="slides/slide391.xml"/><Relationship Id="rId409" Type="http://schemas.openxmlformats.org/officeDocument/2006/relationships/slide" Target="slides/slide405.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420"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385" Type="http://schemas.openxmlformats.org/officeDocument/2006/relationships/slide" Target="slides/slide381.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410" Type="http://schemas.openxmlformats.org/officeDocument/2006/relationships/slide" Target="slides/slide406.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slide" Target="slides/slide371.xml"/><Relationship Id="rId396" Type="http://schemas.openxmlformats.org/officeDocument/2006/relationships/slide" Target="slides/slide392.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400" Type="http://schemas.openxmlformats.org/officeDocument/2006/relationships/slide" Target="slides/slide396.xml"/><Relationship Id="rId421" Type="http://schemas.openxmlformats.org/officeDocument/2006/relationships/tableStyles" Target="tableStyles.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386" Type="http://schemas.openxmlformats.org/officeDocument/2006/relationships/slide" Target="slides/slide382.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411" Type="http://schemas.openxmlformats.org/officeDocument/2006/relationships/slide" Target="slides/slide407.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slide" Target="slides/slide372.xml"/><Relationship Id="rId397" Type="http://schemas.openxmlformats.org/officeDocument/2006/relationships/slide" Target="slides/slide393.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01" Type="http://schemas.openxmlformats.org/officeDocument/2006/relationships/slide" Target="slides/slide397.xml"/><Relationship Id="rId422" Type="http://schemas.microsoft.com/office/2016/11/relationships/changesInfo" Target="changesInfos/changesInfo1.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412" Type="http://schemas.openxmlformats.org/officeDocument/2006/relationships/slide" Target="slides/slide408.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398" Type="http://schemas.openxmlformats.org/officeDocument/2006/relationships/slide" Target="slides/slide394.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423" Type="http://schemas.microsoft.com/office/2015/10/relationships/revisionInfo" Target="revisionInfo.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403" Type="http://schemas.openxmlformats.org/officeDocument/2006/relationships/slide" Target="slides/slide399.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slide" Target="slides/slide385.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414" Type="http://schemas.openxmlformats.org/officeDocument/2006/relationships/slide" Target="slides/slide410.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slide" Target="slides/slide387.xml"/><Relationship Id="rId405" Type="http://schemas.openxmlformats.org/officeDocument/2006/relationships/slide" Target="slides/slide401.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416" Type="http://schemas.openxmlformats.org/officeDocument/2006/relationships/notesMaster" Target="notesMasters/notesMaster1.xml"/><Relationship Id="rId220" Type="http://schemas.openxmlformats.org/officeDocument/2006/relationships/slide" Target="slides/slide216.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 Id="rId200" Type="http://schemas.openxmlformats.org/officeDocument/2006/relationships/slide" Target="slides/slide196.xml"/><Relationship Id="rId382" Type="http://schemas.openxmlformats.org/officeDocument/2006/relationships/slide" Target="slides/slide378.xml"/><Relationship Id="rId242" Type="http://schemas.openxmlformats.org/officeDocument/2006/relationships/slide" Target="slides/slide238.xml"/><Relationship Id="rId284" Type="http://schemas.openxmlformats.org/officeDocument/2006/relationships/slide" Target="slides/slide280.xml"/><Relationship Id="rId37" Type="http://schemas.openxmlformats.org/officeDocument/2006/relationships/slide" Target="slides/slide33.xml"/><Relationship Id="rId79" Type="http://schemas.openxmlformats.org/officeDocument/2006/relationships/slide" Target="slides/slide75.xml"/><Relationship Id="rId102" Type="http://schemas.openxmlformats.org/officeDocument/2006/relationships/slide" Target="slides/slide98.xml"/><Relationship Id="rId144" Type="http://schemas.openxmlformats.org/officeDocument/2006/relationships/slide" Target="slides/slide140.xml"/><Relationship Id="rId90" Type="http://schemas.openxmlformats.org/officeDocument/2006/relationships/slide" Target="slides/slide86.xml"/><Relationship Id="rId186" Type="http://schemas.openxmlformats.org/officeDocument/2006/relationships/slide" Target="slides/slide182.xml"/><Relationship Id="rId351" Type="http://schemas.openxmlformats.org/officeDocument/2006/relationships/slide" Target="slides/slide347.xml"/><Relationship Id="rId393" Type="http://schemas.openxmlformats.org/officeDocument/2006/relationships/slide" Target="slides/slide389.xml"/><Relationship Id="rId407" Type="http://schemas.openxmlformats.org/officeDocument/2006/relationships/slide" Target="slides/slide403.xml"/><Relationship Id="rId211" Type="http://schemas.openxmlformats.org/officeDocument/2006/relationships/slide" Target="slides/slide207.xml"/><Relationship Id="rId253" Type="http://schemas.openxmlformats.org/officeDocument/2006/relationships/slide" Target="slides/slide249.xml"/><Relationship Id="rId295" Type="http://schemas.openxmlformats.org/officeDocument/2006/relationships/slide" Target="slides/slide291.xml"/><Relationship Id="rId309" Type="http://schemas.openxmlformats.org/officeDocument/2006/relationships/slide" Target="slides/slide305.xml"/><Relationship Id="rId48" Type="http://schemas.openxmlformats.org/officeDocument/2006/relationships/slide" Target="slides/slide44.xml"/><Relationship Id="rId113" Type="http://schemas.openxmlformats.org/officeDocument/2006/relationships/slide" Target="slides/slide109.xml"/><Relationship Id="rId320" Type="http://schemas.openxmlformats.org/officeDocument/2006/relationships/slide" Target="slides/slide316.xml"/><Relationship Id="rId155" Type="http://schemas.openxmlformats.org/officeDocument/2006/relationships/slide" Target="slides/slide151.xml"/><Relationship Id="rId197" Type="http://schemas.openxmlformats.org/officeDocument/2006/relationships/slide" Target="slides/slide193.xml"/><Relationship Id="rId362" Type="http://schemas.openxmlformats.org/officeDocument/2006/relationships/slide" Target="slides/slide358.xml"/><Relationship Id="rId418" Type="http://schemas.openxmlformats.org/officeDocument/2006/relationships/presProps" Target="presProps.xml"/><Relationship Id="rId222" Type="http://schemas.openxmlformats.org/officeDocument/2006/relationships/slide" Target="slides/slide218.xml"/><Relationship Id="rId264" Type="http://schemas.openxmlformats.org/officeDocument/2006/relationships/slide" Target="slides/slide26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varthanan, Anu" userId="c0595478-949a-4621-9133-927bb35dc20c" providerId="ADAL" clId="{906DECB6-B1D0-4AE5-9E80-D9DB184D3BFD}"/>
    <pc:docChg chg="modSld">
      <pc:chgData name="Govarthanan, Anu" userId="c0595478-949a-4621-9133-927bb35dc20c" providerId="ADAL" clId="{906DECB6-B1D0-4AE5-9E80-D9DB184D3BFD}" dt="2022-05-25T17:41:39.623" v="5" actId="1076"/>
      <pc:docMkLst>
        <pc:docMk/>
      </pc:docMkLst>
      <pc:sldChg chg="modSp">
        <pc:chgData name="Govarthanan, Anu" userId="c0595478-949a-4621-9133-927bb35dc20c" providerId="ADAL" clId="{906DECB6-B1D0-4AE5-9E80-D9DB184D3BFD}" dt="2022-05-25T17:41:39.623" v="5" actId="1076"/>
        <pc:sldMkLst>
          <pc:docMk/>
          <pc:sldMk cId="2442218294" sldId="370"/>
        </pc:sldMkLst>
        <pc:spChg chg="mod">
          <ac:chgData name="Govarthanan, Anu" userId="c0595478-949a-4621-9133-927bb35dc20c" providerId="ADAL" clId="{906DECB6-B1D0-4AE5-9E80-D9DB184D3BFD}" dt="2022-05-25T17:41:37.423" v="3" actId="1076"/>
          <ac:spMkLst>
            <pc:docMk/>
            <pc:sldMk cId="2442218294" sldId="370"/>
            <ac:spMk id="36869" creationId="{00000000-0000-0000-0000-000000000000}"/>
          </ac:spMkLst>
        </pc:spChg>
        <pc:spChg chg="mod">
          <ac:chgData name="Govarthanan, Anu" userId="c0595478-949a-4621-9133-927bb35dc20c" providerId="ADAL" clId="{906DECB6-B1D0-4AE5-9E80-D9DB184D3BFD}" dt="2022-05-25T17:41:39.623" v="5" actId="1076"/>
          <ac:spMkLst>
            <pc:docMk/>
            <pc:sldMk cId="2442218294" sldId="370"/>
            <ac:spMk id="36878" creationId="{00000000-0000-0000-0000-000000000000}"/>
          </ac:spMkLst>
        </pc:spChg>
        <pc:picChg chg="mod">
          <ac:chgData name="Govarthanan, Anu" userId="c0595478-949a-4621-9133-927bb35dc20c" providerId="ADAL" clId="{906DECB6-B1D0-4AE5-9E80-D9DB184D3BFD}" dt="2022-05-25T17:41:37.812" v="4" actId="1076"/>
          <ac:picMkLst>
            <pc:docMk/>
            <pc:sldMk cId="2442218294" sldId="370"/>
            <ac:picMk id="36868" creationId="{00000000-0000-0000-0000-000000000000}"/>
          </ac:picMkLst>
        </pc:picChg>
      </pc:sldChg>
    </pc:docChg>
  </pc:docChgLst>
  <pc:docChgLst>
    <pc:chgData name="Mishra, Avantika" userId="S::avantika.mishra@fisglobal.com::42500c05-9a34-4466-a1f7-3236afaef4c7" providerId="AD" clId="Web-{303E355D-1BE2-4B3D-9A53-8D446A9B6965}"/>
    <pc:docChg chg="mod modMainMaster">
      <pc:chgData name="Mishra, Avantika" userId="S::avantika.mishra@fisglobal.com::42500c05-9a34-4466-a1f7-3236afaef4c7" providerId="AD" clId="Web-{303E355D-1BE2-4B3D-9A53-8D446A9B6965}" dt="2022-07-02T17:39:47.177" v="1" actId="33475"/>
      <pc:docMkLst>
        <pc:docMk/>
      </pc:docMkLst>
      <pc:sldMasterChg chg="addSp">
        <pc:chgData name="Mishra, Avantika" userId="S::avantika.mishra@fisglobal.com::42500c05-9a34-4466-a1f7-3236afaef4c7" providerId="AD" clId="Web-{303E355D-1BE2-4B3D-9A53-8D446A9B6965}" dt="2022-07-02T17:39:47.177" v="0" actId="33475"/>
        <pc:sldMasterMkLst>
          <pc:docMk/>
          <pc:sldMasterMk cId="0" sldId="2147483672"/>
        </pc:sldMasterMkLst>
        <pc:spChg chg="add">
          <ac:chgData name="Mishra, Avantika" userId="S::avantika.mishra@fisglobal.com::42500c05-9a34-4466-a1f7-3236afaef4c7" providerId="AD" clId="Web-{303E355D-1BE2-4B3D-9A53-8D446A9B6965}" dt="2022-07-02T17:39:47.177" v="0" actId="33475"/>
          <ac:spMkLst>
            <pc:docMk/>
            <pc:sldMasterMk cId="0" sldId="2147483672"/>
            <ac:spMk id="5" creationId="{367DCB49-FE8F-146F-95F4-220AF7041B25}"/>
          </ac:spMkLst>
        </pc:spChg>
      </pc:sldMasterChg>
    </pc:docChg>
  </pc:docChgLst>
  <pc:docChgLst>
    <pc:chgData name="EswarReddy, Nagolu" userId="S::nagolu.eswarreddy@fisglobal.com::6bbafa8a-eb10-40b4-9b68-7179a2e3b7e3" providerId="AD" clId="Web-{1190995C-2A4E-40A1-BF46-499B7070BC86}"/>
    <pc:docChg chg="modSld">
      <pc:chgData name="EswarReddy, Nagolu" userId="S::nagolu.eswarreddy@fisglobal.com::6bbafa8a-eb10-40b4-9b68-7179a2e3b7e3" providerId="AD" clId="Web-{1190995C-2A4E-40A1-BF46-499B7070BC86}" dt="2021-12-20T10:14:29.888" v="8" actId="20577"/>
      <pc:docMkLst>
        <pc:docMk/>
      </pc:docMkLst>
      <pc:sldChg chg="modSp">
        <pc:chgData name="EswarReddy, Nagolu" userId="S::nagolu.eswarreddy@fisglobal.com::6bbafa8a-eb10-40b4-9b68-7179a2e3b7e3" providerId="AD" clId="Web-{1190995C-2A4E-40A1-BF46-499B7070BC86}" dt="2021-12-20T10:14:29.888" v="8" actId="20577"/>
        <pc:sldMkLst>
          <pc:docMk/>
          <pc:sldMk cId="120833442" sldId="382"/>
        </pc:sldMkLst>
        <pc:spChg chg="mod">
          <ac:chgData name="EswarReddy, Nagolu" userId="S::nagolu.eswarreddy@fisglobal.com::6bbafa8a-eb10-40b4-9b68-7179a2e3b7e3" providerId="AD" clId="Web-{1190995C-2A4E-40A1-BF46-499B7070BC86}" dt="2021-12-20T10:14:02.699" v="1" actId="20577"/>
          <ac:spMkLst>
            <pc:docMk/>
            <pc:sldMk cId="120833442" sldId="382"/>
            <ac:spMk id="12293" creationId="{00000000-0000-0000-0000-000000000000}"/>
          </ac:spMkLst>
        </pc:spChg>
        <pc:spChg chg="mod">
          <ac:chgData name="EswarReddy, Nagolu" userId="S::nagolu.eswarreddy@fisglobal.com::6bbafa8a-eb10-40b4-9b68-7179a2e3b7e3" providerId="AD" clId="Web-{1190995C-2A4E-40A1-BF46-499B7070BC86}" dt="2021-12-20T10:14:29.888" v="8" actId="20577"/>
          <ac:spMkLst>
            <pc:docMk/>
            <pc:sldMk cId="120833442" sldId="382"/>
            <ac:spMk id="12328" creationId="{00000000-0000-0000-0000-000000000000}"/>
          </ac:spMkLst>
        </pc:spChg>
      </pc:sldChg>
    </pc:docChg>
  </pc:docChgLst>
  <pc:docChgLst>
    <pc:chgData name="Rajendran, Niranjan" userId="S::niranjan.rajendran@fisglobal.com::91cca92f-25f4-4da0-a2ab-0257c5189746" providerId="AD" clId="Web-{33EFD386-5983-4334-BC01-581F59E6996E}"/>
    <pc:docChg chg="modSld">
      <pc:chgData name="Rajendran, Niranjan" userId="S::niranjan.rajendran@fisglobal.com::91cca92f-25f4-4da0-a2ab-0257c5189746" providerId="AD" clId="Web-{33EFD386-5983-4334-BC01-581F59E6996E}" dt="2022-02-18T09:34:30.137" v="3"/>
      <pc:docMkLst>
        <pc:docMk/>
      </pc:docMkLst>
      <pc:sldChg chg="addSp delSp">
        <pc:chgData name="Rajendran, Niranjan" userId="S::niranjan.rajendran@fisglobal.com::91cca92f-25f4-4da0-a2ab-0257c5189746" providerId="AD" clId="Web-{33EFD386-5983-4334-BC01-581F59E6996E}" dt="2022-02-18T09:34:30.137" v="3"/>
        <pc:sldMkLst>
          <pc:docMk/>
          <pc:sldMk cId="1616437985" sldId="379"/>
        </pc:sldMkLst>
        <pc:spChg chg="add del">
          <ac:chgData name="Rajendran, Niranjan" userId="S::niranjan.rajendran@fisglobal.com::91cca92f-25f4-4da0-a2ab-0257c5189746" providerId="AD" clId="Web-{33EFD386-5983-4334-BC01-581F59E6996E}" dt="2022-02-18T09:34:30.137" v="3"/>
          <ac:spMkLst>
            <pc:docMk/>
            <pc:sldMk cId="1616437985" sldId="379"/>
            <ac:spMk id="3" creationId="{422A4E5A-4968-4498-A449-3379880A5D63}"/>
          </ac:spMkLst>
        </pc:spChg>
        <pc:spChg chg="add del">
          <ac:chgData name="Rajendran, Niranjan" userId="S::niranjan.rajendran@fisglobal.com::91cca92f-25f4-4da0-a2ab-0257c5189746" providerId="AD" clId="Web-{33EFD386-5983-4334-BC01-581F59E6996E}" dt="2022-02-18T09:34:29.278" v="2"/>
          <ac:spMkLst>
            <pc:docMk/>
            <pc:sldMk cId="1616437985" sldId="379"/>
            <ac:spMk id="4" creationId="{9B4247F5-BDBD-42B0-9C09-517463F718BF}"/>
          </ac:spMkLst>
        </pc:spChg>
      </pc:sldChg>
    </pc:docChg>
  </pc:docChgLst>
  <pc:docChgLst>
    <pc:chgData name="Dubey, Devendra" userId="89cb2dfe-385c-4d86-88d4-d02a7801ccf4" providerId="ADAL" clId="{A4AB7D16-3CC3-4FCE-852D-269AEF874489}"/>
    <pc:docChg chg="custSel modSld">
      <pc:chgData name="Dubey, Devendra" userId="89cb2dfe-385c-4d86-88d4-d02a7801ccf4" providerId="ADAL" clId="{A4AB7D16-3CC3-4FCE-852D-269AEF874489}" dt="2021-12-06T06:53:39.822" v="30" actId="1076"/>
      <pc:docMkLst>
        <pc:docMk/>
      </pc:docMkLst>
      <pc:sldChg chg="modNotes">
        <pc:chgData name="Dubey, Devendra" userId="89cb2dfe-385c-4d86-88d4-d02a7801ccf4" providerId="ADAL" clId="{A4AB7D16-3CC3-4FCE-852D-269AEF874489}" dt="2021-12-03T09:18:28.232" v="0" actId="27636"/>
        <pc:sldMkLst>
          <pc:docMk/>
          <pc:sldMk cId="1280851142" sldId="512"/>
        </pc:sldMkLst>
      </pc:sldChg>
      <pc:sldChg chg="modNotes">
        <pc:chgData name="Dubey, Devendra" userId="89cb2dfe-385c-4d86-88d4-d02a7801ccf4" providerId="ADAL" clId="{A4AB7D16-3CC3-4FCE-852D-269AEF874489}" dt="2021-12-03T09:18:28.262" v="1" actId="27636"/>
        <pc:sldMkLst>
          <pc:docMk/>
          <pc:sldMk cId="3809990332" sldId="517"/>
        </pc:sldMkLst>
      </pc:sldChg>
      <pc:sldChg chg="modNotes">
        <pc:chgData name="Dubey, Devendra" userId="89cb2dfe-385c-4d86-88d4-d02a7801ccf4" providerId="ADAL" clId="{A4AB7D16-3CC3-4FCE-852D-269AEF874489}" dt="2021-12-03T09:18:28.285" v="2" actId="27636"/>
        <pc:sldMkLst>
          <pc:docMk/>
          <pc:sldMk cId="2391487878" sldId="518"/>
        </pc:sldMkLst>
      </pc:sldChg>
      <pc:sldChg chg="modNotes">
        <pc:chgData name="Dubey, Devendra" userId="89cb2dfe-385c-4d86-88d4-d02a7801ccf4" providerId="ADAL" clId="{A4AB7D16-3CC3-4FCE-852D-269AEF874489}" dt="2021-12-03T09:18:28.328" v="3" actId="27636"/>
        <pc:sldMkLst>
          <pc:docMk/>
          <pc:sldMk cId="1034522882" sldId="522"/>
        </pc:sldMkLst>
      </pc:sldChg>
      <pc:sldChg chg="modNotes">
        <pc:chgData name="Dubey, Devendra" userId="89cb2dfe-385c-4d86-88d4-d02a7801ccf4" providerId="ADAL" clId="{A4AB7D16-3CC3-4FCE-852D-269AEF874489}" dt="2021-12-03T09:18:28.348" v="4" actId="27636"/>
        <pc:sldMkLst>
          <pc:docMk/>
          <pc:sldMk cId="1586001826" sldId="526"/>
        </pc:sldMkLst>
      </pc:sldChg>
      <pc:sldChg chg="modNotes">
        <pc:chgData name="Dubey, Devendra" userId="89cb2dfe-385c-4d86-88d4-d02a7801ccf4" providerId="ADAL" clId="{A4AB7D16-3CC3-4FCE-852D-269AEF874489}" dt="2021-12-03T09:18:28.371" v="5" actId="27636"/>
        <pc:sldMkLst>
          <pc:docMk/>
          <pc:sldMk cId="1619568076" sldId="532"/>
        </pc:sldMkLst>
      </pc:sldChg>
      <pc:sldChg chg="modNotes">
        <pc:chgData name="Dubey, Devendra" userId="89cb2dfe-385c-4d86-88d4-d02a7801ccf4" providerId="ADAL" clId="{A4AB7D16-3CC3-4FCE-852D-269AEF874489}" dt="2021-12-03T09:18:28.388" v="6" actId="27636"/>
        <pc:sldMkLst>
          <pc:docMk/>
          <pc:sldMk cId="3606324744" sldId="543"/>
        </pc:sldMkLst>
      </pc:sldChg>
      <pc:sldChg chg="modNotes">
        <pc:chgData name="Dubey, Devendra" userId="89cb2dfe-385c-4d86-88d4-d02a7801ccf4" providerId="ADAL" clId="{A4AB7D16-3CC3-4FCE-852D-269AEF874489}" dt="2021-12-03T09:18:28.404" v="7" actId="27636"/>
        <pc:sldMkLst>
          <pc:docMk/>
          <pc:sldMk cId="187353869" sldId="548"/>
        </pc:sldMkLst>
      </pc:sldChg>
      <pc:sldChg chg="modNotes">
        <pc:chgData name="Dubey, Devendra" userId="89cb2dfe-385c-4d86-88d4-d02a7801ccf4" providerId="ADAL" clId="{A4AB7D16-3CC3-4FCE-852D-269AEF874489}" dt="2021-12-03T09:18:28.503" v="8" actId="27636"/>
        <pc:sldMkLst>
          <pc:docMk/>
          <pc:sldMk cId="722131003" sldId="586"/>
        </pc:sldMkLst>
      </pc:sldChg>
      <pc:sldChg chg="modNotes">
        <pc:chgData name="Dubey, Devendra" userId="89cb2dfe-385c-4d86-88d4-d02a7801ccf4" providerId="ADAL" clId="{A4AB7D16-3CC3-4FCE-852D-269AEF874489}" dt="2021-12-03T09:18:28.537" v="9" actId="27636"/>
        <pc:sldMkLst>
          <pc:docMk/>
          <pc:sldMk cId="390971055" sldId="591"/>
        </pc:sldMkLst>
      </pc:sldChg>
      <pc:sldChg chg="modNotes">
        <pc:chgData name="Dubey, Devendra" userId="89cb2dfe-385c-4d86-88d4-d02a7801ccf4" providerId="ADAL" clId="{A4AB7D16-3CC3-4FCE-852D-269AEF874489}" dt="2021-12-03T09:18:28.572" v="10" actId="27636"/>
        <pc:sldMkLst>
          <pc:docMk/>
          <pc:sldMk cId="320453610" sldId="593"/>
        </pc:sldMkLst>
      </pc:sldChg>
      <pc:sldChg chg="modNotes">
        <pc:chgData name="Dubey, Devendra" userId="89cb2dfe-385c-4d86-88d4-d02a7801ccf4" providerId="ADAL" clId="{A4AB7D16-3CC3-4FCE-852D-269AEF874489}" dt="2021-12-03T09:18:28.625" v="11" actId="27636"/>
        <pc:sldMkLst>
          <pc:docMk/>
          <pc:sldMk cId="2338857283" sldId="604"/>
        </pc:sldMkLst>
      </pc:sldChg>
      <pc:sldChg chg="modNotes">
        <pc:chgData name="Dubey, Devendra" userId="89cb2dfe-385c-4d86-88d4-d02a7801ccf4" providerId="ADAL" clId="{A4AB7D16-3CC3-4FCE-852D-269AEF874489}" dt="2021-12-03T09:18:28.655" v="12" actId="27636"/>
        <pc:sldMkLst>
          <pc:docMk/>
          <pc:sldMk cId="1631358341" sldId="614"/>
        </pc:sldMkLst>
      </pc:sldChg>
      <pc:sldChg chg="modNotes">
        <pc:chgData name="Dubey, Devendra" userId="89cb2dfe-385c-4d86-88d4-d02a7801ccf4" providerId="ADAL" clId="{A4AB7D16-3CC3-4FCE-852D-269AEF874489}" dt="2021-12-03T09:18:28.696" v="13" actId="27636"/>
        <pc:sldMkLst>
          <pc:docMk/>
          <pc:sldMk cId="1339810409" sldId="616"/>
        </pc:sldMkLst>
      </pc:sldChg>
      <pc:sldChg chg="modNotes">
        <pc:chgData name="Dubey, Devendra" userId="89cb2dfe-385c-4d86-88d4-d02a7801ccf4" providerId="ADAL" clId="{A4AB7D16-3CC3-4FCE-852D-269AEF874489}" dt="2021-12-03T09:18:28.743" v="14" actId="27636"/>
        <pc:sldMkLst>
          <pc:docMk/>
          <pc:sldMk cId="278883036" sldId="620"/>
        </pc:sldMkLst>
      </pc:sldChg>
      <pc:sldChg chg="modNotes">
        <pc:chgData name="Dubey, Devendra" userId="89cb2dfe-385c-4d86-88d4-d02a7801ccf4" providerId="ADAL" clId="{A4AB7D16-3CC3-4FCE-852D-269AEF874489}" dt="2021-12-03T09:18:28.775" v="15" actId="27636"/>
        <pc:sldMkLst>
          <pc:docMk/>
          <pc:sldMk cId="542547834" sldId="630"/>
        </pc:sldMkLst>
      </pc:sldChg>
      <pc:sldChg chg="modNotes">
        <pc:chgData name="Dubey, Devendra" userId="89cb2dfe-385c-4d86-88d4-d02a7801ccf4" providerId="ADAL" clId="{A4AB7D16-3CC3-4FCE-852D-269AEF874489}" dt="2021-12-03T09:18:28.809" v="16" actId="27636"/>
        <pc:sldMkLst>
          <pc:docMk/>
          <pc:sldMk cId="2956301435" sldId="632"/>
        </pc:sldMkLst>
      </pc:sldChg>
      <pc:sldChg chg="modSp mod">
        <pc:chgData name="Dubey, Devendra" userId="89cb2dfe-385c-4d86-88d4-d02a7801ccf4" providerId="ADAL" clId="{A4AB7D16-3CC3-4FCE-852D-269AEF874489}" dt="2021-12-06T06:53:39.822" v="30" actId="1076"/>
        <pc:sldMkLst>
          <pc:docMk/>
          <pc:sldMk cId="1408954096" sldId="634"/>
        </pc:sldMkLst>
        <pc:picChg chg="mod">
          <ac:chgData name="Dubey, Devendra" userId="89cb2dfe-385c-4d86-88d4-d02a7801ccf4" providerId="ADAL" clId="{A4AB7D16-3CC3-4FCE-852D-269AEF874489}" dt="2021-12-06T06:53:39.822" v="30" actId="1076"/>
          <ac:picMkLst>
            <pc:docMk/>
            <pc:sldMk cId="1408954096" sldId="634"/>
            <ac:picMk id="6" creationId="{00000000-0000-0000-0000-000000000000}"/>
          </ac:picMkLst>
        </pc:picChg>
      </pc:sldChg>
      <pc:sldChg chg="modNotes">
        <pc:chgData name="Dubey, Devendra" userId="89cb2dfe-385c-4d86-88d4-d02a7801ccf4" providerId="ADAL" clId="{A4AB7D16-3CC3-4FCE-852D-269AEF874489}" dt="2021-12-03T09:18:28.835" v="17" actId="27636"/>
        <pc:sldMkLst>
          <pc:docMk/>
          <pc:sldMk cId="3957351360" sldId="642"/>
        </pc:sldMkLst>
      </pc:sldChg>
      <pc:sldChg chg="modNotes">
        <pc:chgData name="Dubey, Devendra" userId="89cb2dfe-385c-4d86-88d4-d02a7801ccf4" providerId="ADAL" clId="{A4AB7D16-3CC3-4FCE-852D-269AEF874489}" dt="2021-12-03T09:18:28.867" v="18" actId="27636"/>
        <pc:sldMkLst>
          <pc:docMk/>
          <pc:sldMk cId="974296631" sldId="644"/>
        </pc:sldMkLst>
      </pc:sldChg>
      <pc:sldChg chg="modNotes">
        <pc:chgData name="Dubey, Devendra" userId="89cb2dfe-385c-4d86-88d4-d02a7801ccf4" providerId="ADAL" clId="{A4AB7D16-3CC3-4FCE-852D-269AEF874489}" dt="2021-12-03T09:18:28.915" v="19" actId="27636"/>
        <pc:sldMkLst>
          <pc:docMk/>
          <pc:sldMk cId="3699457456" sldId="655"/>
        </pc:sldMkLst>
      </pc:sldChg>
      <pc:sldChg chg="modNotes">
        <pc:chgData name="Dubey, Devendra" userId="89cb2dfe-385c-4d86-88d4-d02a7801ccf4" providerId="ADAL" clId="{A4AB7D16-3CC3-4FCE-852D-269AEF874489}" dt="2021-12-03T09:18:28.939" v="20" actId="27636"/>
        <pc:sldMkLst>
          <pc:docMk/>
          <pc:sldMk cId="239299510" sldId="660"/>
        </pc:sldMkLst>
      </pc:sldChg>
      <pc:sldChg chg="modNotes">
        <pc:chgData name="Dubey, Devendra" userId="89cb2dfe-385c-4d86-88d4-d02a7801ccf4" providerId="ADAL" clId="{A4AB7D16-3CC3-4FCE-852D-269AEF874489}" dt="2021-12-03T09:18:28.961" v="21" actId="27636"/>
        <pc:sldMkLst>
          <pc:docMk/>
          <pc:sldMk cId="2838727824" sldId="661"/>
        </pc:sldMkLst>
      </pc:sldChg>
      <pc:sldChg chg="modNotes">
        <pc:chgData name="Dubey, Devendra" userId="89cb2dfe-385c-4d86-88d4-d02a7801ccf4" providerId="ADAL" clId="{A4AB7D16-3CC3-4FCE-852D-269AEF874489}" dt="2021-12-03T09:18:29.005" v="22" actId="27636"/>
        <pc:sldMkLst>
          <pc:docMk/>
          <pc:sldMk cId="915506570" sldId="662"/>
        </pc:sldMkLst>
      </pc:sldChg>
      <pc:sldChg chg="modNotes">
        <pc:chgData name="Dubey, Devendra" userId="89cb2dfe-385c-4d86-88d4-d02a7801ccf4" providerId="ADAL" clId="{A4AB7D16-3CC3-4FCE-852D-269AEF874489}" dt="2021-12-03T09:18:29.031" v="23" actId="27636"/>
        <pc:sldMkLst>
          <pc:docMk/>
          <pc:sldMk cId="3409336273" sldId="692"/>
        </pc:sldMkLst>
      </pc:sldChg>
      <pc:sldChg chg="modNotes">
        <pc:chgData name="Dubey, Devendra" userId="89cb2dfe-385c-4d86-88d4-d02a7801ccf4" providerId="ADAL" clId="{A4AB7D16-3CC3-4FCE-852D-269AEF874489}" dt="2021-12-03T09:18:29.045" v="24" actId="27636"/>
        <pc:sldMkLst>
          <pc:docMk/>
          <pc:sldMk cId="612001056" sldId="725"/>
        </pc:sldMkLst>
      </pc:sldChg>
      <pc:sldChg chg="modNotes">
        <pc:chgData name="Dubey, Devendra" userId="89cb2dfe-385c-4d86-88d4-d02a7801ccf4" providerId="ADAL" clId="{A4AB7D16-3CC3-4FCE-852D-269AEF874489}" dt="2021-12-03T09:18:29.060" v="25" actId="27636"/>
        <pc:sldMkLst>
          <pc:docMk/>
          <pc:sldMk cId="1545085707" sldId="729"/>
        </pc:sldMkLst>
      </pc:sldChg>
      <pc:sldChg chg="modNotes">
        <pc:chgData name="Dubey, Devendra" userId="89cb2dfe-385c-4d86-88d4-d02a7801ccf4" providerId="ADAL" clId="{A4AB7D16-3CC3-4FCE-852D-269AEF874489}" dt="2021-12-03T09:18:29.101" v="26" actId="27636"/>
        <pc:sldMkLst>
          <pc:docMk/>
          <pc:sldMk cId="1836953577" sldId="746"/>
        </pc:sldMkLst>
      </pc:sldChg>
      <pc:sldChg chg="modNotes">
        <pc:chgData name="Dubey, Devendra" userId="89cb2dfe-385c-4d86-88d4-d02a7801ccf4" providerId="ADAL" clId="{A4AB7D16-3CC3-4FCE-852D-269AEF874489}" dt="2021-12-03T09:18:29.144" v="27" actId="27636"/>
        <pc:sldMkLst>
          <pc:docMk/>
          <pc:sldMk cId="231959213" sldId="750"/>
        </pc:sldMkLst>
      </pc:sldChg>
      <pc:sldChg chg="modNotes">
        <pc:chgData name="Dubey, Devendra" userId="89cb2dfe-385c-4d86-88d4-d02a7801ccf4" providerId="ADAL" clId="{A4AB7D16-3CC3-4FCE-852D-269AEF874489}" dt="2021-12-03T09:18:29.189" v="28" actId="27636"/>
        <pc:sldMkLst>
          <pc:docMk/>
          <pc:sldMk cId="1388899897" sldId="751"/>
        </pc:sldMkLst>
      </pc:sldChg>
      <pc:sldChg chg="modNotes">
        <pc:chgData name="Dubey, Devendra" userId="89cb2dfe-385c-4d86-88d4-d02a7801ccf4" providerId="ADAL" clId="{A4AB7D16-3CC3-4FCE-852D-269AEF874489}" dt="2021-12-03T09:18:29.209" v="29" actId="27636"/>
        <pc:sldMkLst>
          <pc:docMk/>
          <pc:sldMk cId="1659127472" sldId="752"/>
        </pc:sldMkLst>
      </pc:sldChg>
    </pc:docChg>
  </pc:docChgLst>
  <pc:docChgLst>
    <pc:chgData name="Shankari, Uma" userId="S::uma.shankari@fisglobal.com::b78657ab-059b-45a5-951d-71a13cc00745" providerId="AD" clId="Web-{363E5EC5-AA9E-4544-ADB6-58F7C1A9D565}"/>
    <pc:docChg chg="modSld">
      <pc:chgData name="Shankari, Uma" userId="S::uma.shankari@fisglobal.com::b78657ab-059b-45a5-951d-71a13cc00745" providerId="AD" clId="Web-{363E5EC5-AA9E-4544-ADB6-58F7C1A9D565}" dt="2022-04-05T06:15:35.490" v="0" actId="1076"/>
      <pc:docMkLst>
        <pc:docMk/>
      </pc:docMkLst>
      <pc:sldChg chg="modSp">
        <pc:chgData name="Shankari, Uma" userId="S::uma.shankari@fisglobal.com::b78657ab-059b-45a5-951d-71a13cc00745" providerId="AD" clId="Web-{363E5EC5-AA9E-4544-ADB6-58F7C1A9D565}" dt="2022-04-05T06:15:35.490" v="0" actId="1076"/>
        <pc:sldMkLst>
          <pc:docMk/>
          <pc:sldMk cId="1466979896" sldId="355"/>
        </pc:sldMkLst>
        <pc:graphicFrameChg chg="mod">
          <ac:chgData name="Shankari, Uma" userId="S::uma.shankari@fisglobal.com::b78657ab-059b-45a5-951d-71a13cc00745" providerId="AD" clId="Web-{363E5EC5-AA9E-4544-ADB6-58F7C1A9D565}" dt="2022-04-05T06:15:35.490" v="0" actId="1076"/>
          <ac:graphicFrameMkLst>
            <pc:docMk/>
            <pc:sldMk cId="1466979896" sldId="355"/>
            <ac:graphicFrameMk id="21511" creationId="{00000000-0000-0000-0000-000000000000}"/>
          </ac:graphicFrameMkLst>
        </pc:graphicFrameChg>
      </pc:sldChg>
    </pc:docChg>
  </pc:docChgLst>
  <pc:docChgLst>
    <pc:chgData name="EswarReddy, Nagolu" userId="S::nagolu.eswarreddy@fisglobal.com::6bbafa8a-eb10-40b4-9b68-7179a2e3b7e3" providerId="AD" clId="Web-{FAAC3597-FD3A-4E3E-89E3-ABFD1725BF07}"/>
    <pc:docChg chg="modSld">
      <pc:chgData name="EswarReddy, Nagolu" userId="S::nagolu.eswarreddy@fisglobal.com::6bbafa8a-eb10-40b4-9b68-7179a2e3b7e3" providerId="AD" clId="Web-{FAAC3597-FD3A-4E3E-89E3-ABFD1725BF07}" dt="2021-12-20T12:18:55.149" v="1" actId="20577"/>
      <pc:docMkLst>
        <pc:docMk/>
      </pc:docMkLst>
      <pc:sldChg chg="modSp">
        <pc:chgData name="EswarReddy, Nagolu" userId="S::nagolu.eswarreddy@fisglobal.com::6bbafa8a-eb10-40b4-9b68-7179a2e3b7e3" providerId="AD" clId="Web-{FAAC3597-FD3A-4E3E-89E3-ABFD1725BF07}" dt="2021-12-20T12:18:55.149" v="1" actId="20577"/>
        <pc:sldMkLst>
          <pc:docMk/>
          <pc:sldMk cId="2970367036" sldId="361"/>
        </pc:sldMkLst>
        <pc:spChg chg="mod">
          <ac:chgData name="EswarReddy, Nagolu" userId="S::nagolu.eswarreddy@fisglobal.com::6bbafa8a-eb10-40b4-9b68-7179a2e3b7e3" providerId="AD" clId="Web-{FAAC3597-FD3A-4E3E-89E3-ABFD1725BF07}" dt="2021-12-20T12:18:55.149" v="1" actId="20577"/>
          <ac:spMkLst>
            <pc:docMk/>
            <pc:sldMk cId="2970367036" sldId="361"/>
            <ac:spMk id="27651"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527FE0-5329-4340-821C-8AC40A756FA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8405722-B816-4D02-9315-2E53D1352722}">
      <dgm:prSet custT="1"/>
      <dgm:spPr/>
      <dgm:t>
        <a:bodyPr/>
        <a:lstStyle/>
        <a:p>
          <a:pPr rtl="0"/>
          <a:r>
            <a:rPr lang="en-US" sz="2000"/>
            <a:t>SWIFT MT Headers</a:t>
          </a:r>
        </a:p>
      </dgm:t>
    </dgm:pt>
    <dgm:pt modelId="{C36FB8D9-3036-41F2-BDF0-F613407382EC}" type="parTrans" cxnId="{C9ACC86C-FD2C-4755-BA81-CD79D05E863D}">
      <dgm:prSet/>
      <dgm:spPr/>
      <dgm:t>
        <a:bodyPr/>
        <a:lstStyle/>
        <a:p>
          <a:endParaRPr lang="en-US"/>
        </a:p>
      </dgm:t>
    </dgm:pt>
    <dgm:pt modelId="{C1B74E28-26D5-42F7-A12F-EBE110C815E0}" type="sibTrans" cxnId="{C9ACC86C-FD2C-4755-BA81-CD79D05E863D}">
      <dgm:prSet/>
      <dgm:spPr/>
      <dgm:t>
        <a:bodyPr/>
        <a:lstStyle/>
        <a:p>
          <a:endParaRPr lang="en-US"/>
        </a:p>
      </dgm:t>
    </dgm:pt>
    <dgm:pt modelId="{0323AD77-C40F-4083-9F49-AC6108FE392A}">
      <dgm:prSet custT="1"/>
      <dgm:spPr/>
      <dgm:t>
        <a:bodyPr/>
        <a:lstStyle/>
        <a:p>
          <a:pPr rtl="0"/>
          <a:r>
            <a:rPr lang="nl-BE" sz="2000" b="1"/>
            <a:t>Application Header</a:t>
          </a:r>
          <a:endParaRPr lang="en-US" sz="2000"/>
        </a:p>
      </dgm:t>
    </dgm:pt>
    <dgm:pt modelId="{88ED33AC-8B38-4AE2-BF98-6054144B6A2D}" type="parTrans" cxnId="{BFBC8A7B-C674-4C3A-B8C0-D922AD98AAB7}">
      <dgm:prSet/>
      <dgm:spPr/>
      <dgm:t>
        <a:bodyPr/>
        <a:lstStyle/>
        <a:p>
          <a:endParaRPr lang="en-US" sz="1600"/>
        </a:p>
      </dgm:t>
    </dgm:pt>
    <dgm:pt modelId="{58245B31-5AC4-458F-A2B4-9C8BA4804094}" type="sibTrans" cxnId="{BFBC8A7B-C674-4C3A-B8C0-D922AD98AAB7}">
      <dgm:prSet/>
      <dgm:spPr/>
      <dgm:t>
        <a:bodyPr/>
        <a:lstStyle/>
        <a:p>
          <a:endParaRPr lang="en-US"/>
        </a:p>
      </dgm:t>
    </dgm:pt>
    <dgm:pt modelId="{1C949EC9-0B33-449A-9B07-C4C02798FFB6}">
      <dgm:prSet custT="1"/>
      <dgm:spPr/>
      <dgm:t>
        <a:bodyPr/>
        <a:lstStyle/>
        <a:p>
          <a:pPr rtl="0"/>
          <a:r>
            <a:rPr lang="nl-BE" sz="2000" b="1"/>
            <a:t>User Header</a:t>
          </a:r>
          <a:endParaRPr lang="en-US" sz="2000"/>
        </a:p>
      </dgm:t>
    </dgm:pt>
    <dgm:pt modelId="{4FBE7275-4C07-4A99-BCB7-F7DD382ABDDC}" type="parTrans" cxnId="{FB362CB5-63BE-45B9-A60E-F84B272B3B10}">
      <dgm:prSet/>
      <dgm:spPr/>
      <dgm:t>
        <a:bodyPr/>
        <a:lstStyle/>
        <a:p>
          <a:endParaRPr lang="en-US" sz="1600"/>
        </a:p>
      </dgm:t>
    </dgm:pt>
    <dgm:pt modelId="{47F1B13F-868D-4C3C-B70F-9E55E9DD7343}" type="sibTrans" cxnId="{FB362CB5-63BE-45B9-A60E-F84B272B3B10}">
      <dgm:prSet/>
      <dgm:spPr/>
      <dgm:t>
        <a:bodyPr/>
        <a:lstStyle/>
        <a:p>
          <a:endParaRPr lang="en-US"/>
        </a:p>
      </dgm:t>
    </dgm:pt>
    <dgm:pt modelId="{1B888E2B-7616-4D0E-BC27-CFC4F4AF00CF}">
      <dgm:prSet custT="1"/>
      <dgm:spPr/>
      <dgm:t>
        <a:bodyPr/>
        <a:lstStyle/>
        <a:p>
          <a:pPr rtl="0"/>
          <a:r>
            <a:rPr lang="nl-BE" sz="2000" b="1"/>
            <a:t>Text /Body</a:t>
          </a:r>
          <a:endParaRPr lang="en-US" sz="2000"/>
        </a:p>
      </dgm:t>
    </dgm:pt>
    <dgm:pt modelId="{48363770-3A96-4209-94BA-633CB98C82D1}" type="parTrans" cxnId="{A9C2E378-0868-4E4E-92DF-AD2F98EF072F}">
      <dgm:prSet/>
      <dgm:spPr/>
      <dgm:t>
        <a:bodyPr/>
        <a:lstStyle/>
        <a:p>
          <a:endParaRPr lang="en-US" sz="1600"/>
        </a:p>
      </dgm:t>
    </dgm:pt>
    <dgm:pt modelId="{A115CF28-4B58-4E84-A986-97AFB68F2382}" type="sibTrans" cxnId="{A9C2E378-0868-4E4E-92DF-AD2F98EF072F}">
      <dgm:prSet/>
      <dgm:spPr/>
      <dgm:t>
        <a:bodyPr/>
        <a:lstStyle/>
        <a:p>
          <a:endParaRPr lang="en-US"/>
        </a:p>
      </dgm:t>
    </dgm:pt>
    <dgm:pt modelId="{FA1E3ACE-8A66-40E2-ACAC-49B9E60DFE2C}">
      <dgm:prSet custT="1"/>
      <dgm:spPr/>
      <dgm:t>
        <a:bodyPr/>
        <a:lstStyle/>
        <a:p>
          <a:pPr rtl="0"/>
          <a:r>
            <a:rPr lang="nl-BE" sz="2000" b="1"/>
            <a:t>Trailer</a:t>
          </a:r>
          <a:endParaRPr lang="en-US" sz="2000"/>
        </a:p>
      </dgm:t>
    </dgm:pt>
    <dgm:pt modelId="{98B34C8A-F07A-4E5E-9DC2-16180CC8ED0A}" type="parTrans" cxnId="{D58EAF3D-242D-4A9B-89BD-11AB741F52F9}">
      <dgm:prSet/>
      <dgm:spPr/>
      <dgm:t>
        <a:bodyPr/>
        <a:lstStyle/>
        <a:p>
          <a:endParaRPr lang="en-US" sz="1600"/>
        </a:p>
      </dgm:t>
    </dgm:pt>
    <dgm:pt modelId="{E9275AED-66C8-4776-9503-0A13789EFE4E}" type="sibTrans" cxnId="{D58EAF3D-242D-4A9B-89BD-11AB741F52F9}">
      <dgm:prSet/>
      <dgm:spPr/>
      <dgm:t>
        <a:bodyPr/>
        <a:lstStyle/>
        <a:p>
          <a:endParaRPr lang="en-US"/>
        </a:p>
      </dgm:t>
    </dgm:pt>
    <dgm:pt modelId="{D11BAAC9-0316-432D-8571-38D742191B91}">
      <dgm:prSet custT="1"/>
      <dgm:spPr/>
      <dgm:t>
        <a:bodyPr/>
        <a:lstStyle/>
        <a:p>
          <a:pPr rtl="0"/>
          <a:r>
            <a:rPr lang="nl-BE" sz="2000" b="1"/>
            <a:t>Basic Header</a:t>
          </a:r>
          <a:endParaRPr lang="en-US" sz="2000"/>
        </a:p>
      </dgm:t>
    </dgm:pt>
    <dgm:pt modelId="{F0FFB619-759D-4CA1-AC27-E20C449095BC}" type="sibTrans" cxnId="{670C50CC-10F4-4C8D-8D13-DC58EAF3A4E6}">
      <dgm:prSet/>
      <dgm:spPr/>
      <dgm:t>
        <a:bodyPr/>
        <a:lstStyle/>
        <a:p>
          <a:endParaRPr lang="en-US"/>
        </a:p>
      </dgm:t>
    </dgm:pt>
    <dgm:pt modelId="{0B4F3979-837B-467D-BA09-7726F4A9A5F4}" type="parTrans" cxnId="{670C50CC-10F4-4C8D-8D13-DC58EAF3A4E6}">
      <dgm:prSet/>
      <dgm:spPr/>
      <dgm:t>
        <a:bodyPr/>
        <a:lstStyle/>
        <a:p>
          <a:endParaRPr lang="en-US" sz="1600"/>
        </a:p>
      </dgm:t>
    </dgm:pt>
    <dgm:pt modelId="{81A4D67D-9863-4F66-AF0C-21A4FBF329A1}" type="pres">
      <dgm:prSet presAssocID="{2E527FE0-5329-4340-821C-8AC40A756FAF}" presName="hierChild1" presStyleCnt="0">
        <dgm:presLayoutVars>
          <dgm:orgChart val="1"/>
          <dgm:chPref val="1"/>
          <dgm:dir/>
          <dgm:animOne val="branch"/>
          <dgm:animLvl val="lvl"/>
          <dgm:resizeHandles/>
        </dgm:presLayoutVars>
      </dgm:prSet>
      <dgm:spPr/>
    </dgm:pt>
    <dgm:pt modelId="{55D30589-F4F4-4C51-9D67-AD4698D4DE30}" type="pres">
      <dgm:prSet presAssocID="{68405722-B816-4D02-9315-2E53D1352722}" presName="hierRoot1" presStyleCnt="0">
        <dgm:presLayoutVars>
          <dgm:hierBranch val="init"/>
        </dgm:presLayoutVars>
      </dgm:prSet>
      <dgm:spPr/>
    </dgm:pt>
    <dgm:pt modelId="{A33FAFC2-475E-48B4-93F5-EBF77472588F}" type="pres">
      <dgm:prSet presAssocID="{68405722-B816-4D02-9315-2E53D1352722}" presName="rootComposite1" presStyleCnt="0"/>
      <dgm:spPr/>
    </dgm:pt>
    <dgm:pt modelId="{7163E8CF-0EB5-4214-8D04-8E4EA3E6A0F6}" type="pres">
      <dgm:prSet presAssocID="{68405722-B816-4D02-9315-2E53D1352722}" presName="rootText1" presStyleLbl="node0" presStyleIdx="0" presStyleCnt="1" custScaleX="173519">
        <dgm:presLayoutVars>
          <dgm:chPref val="3"/>
        </dgm:presLayoutVars>
      </dgm:prSet>
      <dgm:spPr/>
    </dgm:pt>
    <dgm:pt modelId="{39AEF70A-A545-4188-A336-DEEC111369A2}" type="pres">
      <dgm:prSet presAssocID="{68405722-B816-4D02-9315-2E53D1352722}" presName="rootConnector1" presStyleLbl="node1" presStyleIdx="0" presStyleCnt="0"/>
      <dgm:spPr/>
    </dgm:pt>
    <dgm:pt modelId="{FE32AA70-E00B-430A-B239-D05E81AF9639}" type="pres">
      <dgm:prSet presAssocID="{68405722-B816-4D02-9315-2E53D1352722}" presName="hierChild2" presStyleCnt="0"/>
      <dgm:spPr/>
    </dgm:pt>
    <dgm:pt modelId="{52281768-E4C3-4B9C-B676-3DE4C525FF81}" type="pres">
      <dgm:prSet presAssocID="{0B4F3979-837B-467D-BA09-7726F4A9A5F4}" presName="Name37" presStyleLbl="parChTrans1D2" presStyleIdx="0" presStyleCnt="5"/>
      <dgm:spPr/>
    </dgm:pt>
    <dgm:pt modelId="{6600057F-2124-45A4-940B-575569B6EC28}" type="pres">
      <dgm:prSet presAssocID="{D11BAAC9-0316-432D-8571-38D742191B91}" presName="hierRoot2" presStyleCnt="0">
        <dgm:presLayoutVars>
          <dgm:hierBranch val="init"/>
        </dgm:presLayoutVars>
      </dgm:prSet>
      <dgm:spPr/>
    </dgm:pt>
    <dgm:pt modelId="{CCF4ACE9-C413-44C2-9021-49DFFE76582A}" type="pres">
      <dgm:prSet presAssocID="{D11BAAC9-0316-432D-8571-38D742191B91}" presName="rootComposite" presStyleCnt="0"/>
      <dgm:spPr/>
    </dgm:pt>
    <dgm:pt modelId="{6145710A-69DB-4ED9-9F7B-1F58A427081A}" type="pres">
      <dgm:prSet presAssocID="{D11BAAC9-0316-432D-8571-38D742191B91}" presName="rootText" presStyleLbl="node2" presStyleIdx="0" presStyleCnt="5">
        <dgm:presLayoutVars>
          <dgm:chPref val="3"/>
        </dgm:presLayoutVars>
      </dgm:prSet>
      <dgm:spPr/>
    </dgm:pt>
    <dgm:pt modelId="{7D9E92CA-5BC0-485B-9C23-3FACE9565EB3}" type="pres">
      <dgm:prSet presAssocID="{D11BAAC9-0316-432D-8571-38D742191B91}" presName="rootConnector" presStyleLbl="node2" presStyleIdx="0" presStyleCnt="5"/>
      <dgm:spPr/>
    </dgm:pt>
    <dgm:pt modelId="{C51ACD73-4ED2-4DDD-A113-7EE280651912}" type="pres">
      <dgm:prSet presAssocID="{D11BAAC9-0316-432D-8571-38D742191B91}" presName="hierChild4" presStyleCnt="0"/>
      <dgm:spPr/>
    </dgm:pt>
    <dgm:pt modelId="{78C94BD9-1DE6-4293-AAD8-B27E4AE34E9D}" type="pres">
      <dgm:prSet presAssocID="{D11BAAC9-0316-432D-8571-38D742191B91}" presName="hierChild5" presStyleCnt="0"/>
      <dgm:spPr/>
    </dgm:pt>
    <dgm:pt modelId="{6DFF1A2C-D8B6-4E27-81F2-51309B045AB3}" type="pres">
      <dgm:prSet presAssocID="{88ED33AC-8B38-4AE2-BF98-6054144B6A2D}" presName="Name37" presStyleLbl="parChTrans1D2" presStyleIdx="1" presStyleCnt="5"/>
      <dgm:spPr/>
    </dgm:pt>
    <dgm:pt modelId="{60070DB9-8249-4FD8-AC63-7A6035353961}" type="pres">
      <dgm:prSet presAssocID="{0323AD77-C40F-4083-9F49-AC6108FE392A}" presName="hierRoot2" presStyleCnt="0">
        <dgm:presLayoutVars>
          <dgm:hierBranch val="init"/>
        </dgm:presLayoutVars>
      </dgm:prSet>
      <dgm:spPr/>
    </dgm:pt>
    <dgm:pt modelId="{150A205D-6C65-4FA7-8BCE-E86FBC8F9F9C}" type="pres">
      <dgm:prSet presAssocID="{0323AD77-C40F-4083-9F49-AC6108FE392A}" presName="rootComposite" presStyleCnt="0"/>
      <dgm:spPr/>
    </dgm:pt>
    <dgm:pt modelId="{0972E044-E2A2-4703-ADD7-E6EEB3CBA82F}" type="pres">
      <dgm:prSet presAssocID="{0323AD77-C40F-4083-9F49-AC6108FE392A}" presName="rootText" presStyleLbl="node2" presStyleIdx="1" presStyleCnt="5">
        <dgm:presLayoutVars>
          <dgm:chPref val="3"/>
        </dgm:presLayoutVars>
      </dgm:prSet>
      <dgm:spPr/>
    </dgm:pt>
    <dgm:pt modelId="{6A7DA7F0-FD28-4F1D-B5AB-AEE804575D95}" type="pres">
      <dgm:prSet presAssocID="{0323AD77-C40F-4083-9F49-AC6108FE392A}" presName="rootConnector" presStyleLbl="node2" presStyleIdx="1" presStyleCnt="5"/>
      <dgm:spPr/>
    </dgm:pt>
    <dgm:pt modelId="{EBF42370-9718-4D4A-BF26-CF2AA2B1A9F0}" type="pres">
      <dgm:prSet presAssocID="{0323AD77-C40F-4083-9F49-AC6108FE392A}" presName="hierChild4" presStyleCnt="0"/>
      <dgm:spPr/>
    </dgm:pt>
    <dgm:pt modelId="{CED0BB04-20D2-442F-9452-0A4499D32FDD}" type="pres">
      <dgm:prSet presAssocID="{0323AD77-C40F-4083-9F49-AC6108FE392A}" presName="hierChild5" presStyleCnt="0"/>
      <dgm:spPr/>
    </dgm:pt>
    <dgm:pt modelId="{3D6D90F9-8390-4B7C-A1E3-F1F3C41D539E}" type="pres">
      <dgm:prSet presAssocID="{4FBE7275-4C07-4A99-BCB7-F7DD382ABDDC}" presName="Name37" presStyleLbl="parChTrans1D2" presStyleIdx="2" presStyleCnt="5"/>
      <dgm:spPr/>
    </dgm:pt>
    <dgm:pt modelId="{471F00F0-C028-4B62-98CE-D52D5D411EA8}" type="pres">
      <dgm:prSet presAssocID="{1C949EC9-0B33-449A-9B07-C4C02798FFB6}" presName="hierRoot2" presStyleCnt="0">
        <dgm:presLayoutVars>
          <dgm:hierBranch val="init"/>
        </dgm:presLayoutVars>
      </dgm:prSet>
      <dgm:spPr/>
    </dgm:pt>
    <dgm:pt modelId="{BDFC4161-AEAC-44A8-B9A7-C2FADA4E1226}" type="pres">
      <dgm:prSet presAssocID="{1C949EC9-0B33-449A-9B07-C4C02798FFB6}" presName="rootComposite" presStyleCnt="0"/>
      <dgm:spPr/>
    </dgm:pt>
    <dgm:pt modelId="{58C1B1D7-771F-4D8E-9F00-447C705FF48D}" type="pres">
      <dgm:prSet presAssocID="{1C949EC9-0B33-449A-9B07-C4C02798FFB6}" presName="rootText" presStyleLbl="node2" presStyleIdx="2" presStyleCnt="5">
        <dgm:presLayoutVars>
          <dgm:chPref val="3"/>
        </dgm:presLayoutVars>
      </dgm:prSet>
      <dgm:spPr/>
    </dgm:pt>
    <dgm:pt modelId="{754B2BB1-729C-4F31-8BE7-3EB43823B3D1}" type="pres">
      <dgm:prSet presAssocID="{1C949EC9-0B33-449A-9B07-C4C02798FFB6}" presName="rootConnector" presStyleLbl="node2" presStyleIdx="2" presStyleCnt="5"/>
      <dgm:spPr/>
    </dgm:pt>
    <dgm:pt modelId="{7DF7020B-139F-42E7-99A0-F8548C949C36}" type="pres">
      <dgm:prSet presAssocID="{1C949EC9-0B33-449A-9B07-C4C02798FFB6}" presName="hierChild4" presStyleCnt="0"/>
      <dgm:spPr/>
    </dgm:pt>
    <dgm:pt modelId="{7762DB9D-B65A-4A5C-9B54-2EBE66ABC55E}" type="pres">
      <dgm:prSet presAssocID="{1C949EC9-0B33-449A-9B07-C4C02798FFB6}" presName="hierChild5" presStyleCnt="0"/>
      <dgm:spPr/>
    </dgm:pt>
    <dgm:pt modelId="{86A6FC47-269C-47C3-9540-E8E765AAC8AC}" type="pres">
      <dgm:prSet presAssocID="{48363770-3A96-4209-94BA-633CB98C82D1}" presName="Name37" presStyleLbl="parChTrans1D2" presStyleIdx="3" presStyleCnt="5"/>
      <dgm:spPr/>
    </dgm:pt>
    <dgm:pt modelId="{015F408B-2ECF-43AF-AC00-C06CBAB231D1}" type="pres">
      <dgm:prSet presAssocID="{1B888E2B-7616-4D0E-BC27-CFC4F4AF00CF}" presName="hierRoot2" presStyleCnt="0">
        <dgm:presLayoutVars>
          <dgm:hierBranch val="init"/>
        </dgm:presLayoutVars>
      </dgm:prSet>
      <dgm:spPr/>
    </dgm:pt>
    <dgm:pt modelId="{BC0A48C6-611D-4E31-BAEF-BAA192040874}" type="pres">
      <dgm:prSet presAssocID="{1B888E2B-7616-4D0E-BC27-CFC4F4AF00CF}" presName="rootComposite" presStyleCnt="0"/>
      <dgm:spPr/>
    </dgm:pt>
    <dgm:pt modelId="{9BBBF5B0-0DE2-46EA-A7BA-BAEFE3B69B0C}" type="pres">
      <dgm:prSet presAssocID="{1B888E2B-7616-4D0E-BC27-CFC4F4AF00CF}" presName="rootText" presStyleLbl="node2" presStyleIdx="3" presStyleCnt="5">
        <dgm:presLayoutVars>
          <dgm:chPref val="3"/>
        </dgm:presLayoutVars>
      </dgm:prSet>
      <dgm:spPr/>
    </dgm:pt>
    <dgm:pt modelId="{B9EEE49F-D1C3-4BC0-81DC-78336F298D0B}" type="pres">
      <dgm:prSet presAssocID="{1B888E2B-7616-4D0E-BC27-CFC4F4AF00CF}" presName="rootConnector" presStyleLbl="node2" presStyleIdx="3" presStyleCnt="5"/>
      <dgm:spPr/>
    </dgm:pt>
    <dgm:pt modelId="{DF8590B8-6A4B-4A8A-AAC2-C5737A140304}" type="pres">
      <dgm:prSet presAssocID="{1B888E2B-7616-4D0E-BC27-CFC4F4AF00CF}" presName="hierChild4" presStyleCnt="0"/>
      <dgm:spPr/>
    </dgm:pt>
    <dgm:pt modelId="{65867867-1BFD-4326-810B-78E10A79DEC3}" type="pres">
      <dgm:prSet presAssocID="{1B888E2B-7616-4D0E-BC27-CFC4F4AF00CF}" presName="hierChild5" presStyleCnt="0"/>
      <dgm:spPr/>
    </dgm:pt>
    <dgm:pt modelId="{7AFB9F62-B0AC-4FE3-81B6-EA8A7ED9851E}" type="pres">
      <dgm:prSet presAssocID="{98B34C8A-F07A-4E5E-9DC2-16180CC8ED0A}" presName="Name37" presStyleLbl="parChTrans1D2" presStyleIdx="4" presStyleCnt="5"/>
      <dgm:spPr/>
    </dgm:pt>
    <dgm:pt modelId="{1205F2F5-D333-484F-96D4-148B07652603}" type="pres">
      <dgm:prSet presAssocID="{FA1E3ACE-8A66-40E2-ACAC-49B9E60DFE2C}" presName="hierRoot2" presStyleCnt="0">
        <dgm:presLayoutVars>
          <dgm:hierBranch val="init"/>
        </dgm:presLayoutVars>
      </dgm:prSet>
      <dgm:spPr/>
    </dgm:pt>
    <dgm:pt modelId="{AF79CB42-7DD2-4E48-9830-4DD2B3677BFE}" type="pres">
      <dgm:prSet presAssocID="{FA1E3ACE-8A66-40E2-ACAC-49B9E60DFE2C}" presName="rootComposite" presStyleCnt="0"/>
      <dgm:spPr/>
    </dgm:pt>
    <dgm:pt modelId="{A9D1381A-6D5F-4079-A5FE-9B030228DAD9}" type="pres">
      <dgm:prSet presAssocID="{FA1E3ACE-8A66-40E2-ACAC-49B9E60DFE2C}" presName="rootText" presStyleLbl="node2" presStyleIdx="4" presStyleCnt="5">
        <dgm:presLayoutVars>
          <dgm:chPref val="3"/>
        </dgm:presLayoutVars>
      </dgm:prSet>
      <dgm:spPr/>
    </dgm:pt>
    <dgm:pt modelId="{7DA80814-E51B-4441-8BC0-E686776B801D}" type="pres">
      <dgm:prSet presAssocID="{FA1E3ACE-8A66-40E2-ACAC-49B9E60DFE2C}" presName="rootConnector" presStyleLbl="node2" presStyleIdx="4" presStyleCnt="5"/>
      <dgm:spPr/>
    </dgm:pt>
    <dgm:pt modelId="{E286C7D9-FB6A-497C-AA16-8D53F97B6C60}" type="pres">
      <dgm:prSet presAssocID="{FA1E3ACE-8A66-40E2-ACAC-49B9E60DFE2C}" presName="hierChild4" presStyleCnt="0"/>
      <dgm:spPr/>
    </dgm:pt>
    <dgm:pt modelId="{280D0188-3BD5-4C2E-91F4-833E8F0593EE}" type="pres">
      <dgm:prSet presAssocID="{FA1E3ACE-8A66-40E2-ACAC-49B9E60DFE2C}" presName="hierChild5" presStyleCnt="0"/>
      <dgm:spPr/>
    </dgm:pt>
    <dgm:pt modelId="{A31E741D-DE7D-4883-8F26-1040C3098DDE}" type="pres">
      <dgm:prSet presAssocID="{68405722-B816-4D02-9315-2E53D1352722}" presName="hierChild3" presStyleCnt="0"/>
      <dgm:spPr/>
    </dgm:pt>
  </dgm:ptLst>
  <dgm:cxnLst>
    <dgm:cxn modelId="{836D1513-D0A4-4A52-89FC-B1D3C3CEC1E4}" type="presOf" srcId="{0323AD77-C40F-4083-9F49-AC6108FE392A}" destId="{6A7DA7F0-FD28-4F1D-B5AB-AEE804575D95}" srcOrd="1" destOrd="0" presId="urn:microsoft.com/office/officeart/2005/8/layout/orgChart1"/>
    <dgm:cxn modelId="{8239A218-38F0-4C5D-B752-DB53B2BB8BBB}" type="presOf" srcId="{98B34C8A-F07A-4E5E-9DC2-16180CC8ED0A}" destId="{7AFB9F62-B0AC-4FE3-81B6-EA8A7ED9851E}" srcOrd="0" destOrd="0" presId="urn:microsoft.com/office/officeart/2005/8/layout/orgChart1"/>
    <dgm:cxn modelId="{84329230-FEB2-4550-A0B2-909FEA1F885C}" type="presOf" srcId="{88ED33AC-8B38-4AE2-BF98-6054144B6A2D}" destId="{6DFF1A2C-D8B6-4E27-81F2-51309B045AB3}" srcOrd="0" destOrd="0" presId="urn:microsoft.com/office/officeart/2005/8/layout/orgChart1"/>
    <dgm:cxn modelId="{21C42431-138C-4501-A6B0-C0B769FEE179}" type="presOf" srcId="{48363770-3A96-4209-94BA-633CB98C82D1}" destId="{86A6FC47-269C-47C3-9540-E8E765AAC8AC}" srcOrd="0" destOrd="0" presId="urn:microsoft.com/office/officeart/2005/8/layout/orgChart1"/>
    <dgm:cxn modelId="{D58EAF3D-242D-4A9B-89BD-11AB741F52F9}" srcId="{68405722-B816-4D02-9315-2E53D1352722}" destId="{FA1E3ACE-8A66-40E2-ACAC-49B9E60DFE2C}" srcOrd="4" destOrd="0" parTransId="{98B34C8A-F07A-4E5E-9DC2-16180CC8ED0A}" sibTransId="{E9275AED-66C8-4776-9503-0A13789EFE4E}"/>
    <dgm:cxn modelId="{EB353E69-2C68-43A8-9F33-308647FE7C8E}" type="presOf" srcId="{FA1E3ACE-8A66-40E2-ACAC-49B9E60DFE2C}" destId="{7DA80814-E51B-4441-8BC0-E686776B801D}" srcOrd="1" destOrd="0" presId="urn:microsoft.com/office/officeart/2005/8/layout/orgChart1"/>
    <dgm:cxn modelId="{581A754B-0B0F-4979-92A6-E8FC8BCB8AF9}" type="presOf" srcId="{FA1E3ACE-8A66-40E2-ACAC-49B9E60DFE2C}" destId="{A9D1381A-6D5F-4079-A5FE-9B030228DAD9}" srcOrd="0" destOrd="0" presId="urn:microsoft.com/office/officeart/2005/8/layout/orgChart1"/>
    <dgm:cxn modelId="{C9ACC86C-FD2C-4755-BA81-CD79D05E863D}" srcId="{2E527FE0-5329-4340-821C-8AC40A756FAF}" destId="{68405722-B816-4D02-9315-2E53D1352722}" srcOrd="0" destOrd="0" parTransId="{C36FB8D9-3036-41F2-BDF0-F613407382EC}" sibTransId="{C1B74E28-26D5-42F7-A12F-EBE110C815E0}"/>
    <dgm:cxn modelId="{8941826D-7501-4709-B327-7F909CDE29D2}" type="presOf" srcId="{2E527FE0-5329-4340-821C-8AC40A756FAF}" destId="{81A4D67D-9863-4F66-AF0C-21A4FBF329A1}" srcOrd="0" destOrd="0" presId="urn:microsoft.com/office/officeart/2005/8/layout/orgChart1"/>
    <dgm:cxn modelId="{A9C2E378-0868-4E4E-92DF-AD2F98EF072F}" srcId="{68405722-B816-4D02-9315-2E53D1352722}" destId="{1B888E2B-7616-4D0E-BC27-CFC4F4AF00CF}" srcOrd="3" destOrd="0" parTransId="{48363770-3A96-4209-94BA-633CB98C82D1}" sibTransId="{A115CF28-4B58-4E84-A986-97AFB68F2382}"/>
    <dgm:cxn modelId="{C4BE4E7B-5CE3-4C3F-B44C-7F0CC8F55643}" type="presOf" srcId="{1C949EC9-0B33-449A-9B07-C4C02798FFB6}" destId="{754B2BB1-729C-4F31-8BE7-3EB43823B3D1}" srcOrd="1" destOrd="0" presId="urn:microsoft.com/office/officeart/2005/8/layout/orgChart1"/>
    <dgm:cxn modelId="{BFBC8A7B-C674-4C3A-B8C0-D922AD98AAB7}" srcId="{68405722-B816-4D02-9315-2E53D1352722}" destId="{0323AD77-C40F-4083-9F49-AC6108FE392A}" srcOrd="1" destOrd="0" parTransId="{88ED33AC-8B38-4AE2-BF98-6054144B6A2D}" sibTransId="{58245B31-5AC4-458F-A2B4-9C8BA4804094}"/>
    <dgm:cxn modelId="{5B56587E-B6F2-446B-BFC5-084A24676EA6}" type="presOf" srcId="{1B888E2B-7616-4D0E-BC27-CFC4F4AF00CF}" destId="{9BBBF5B0-0DE2-46EA-A7BA-BAEFE3B69B0C}" srcOrd="0" destOrd="0" presId="urn:microsoft.com/office/officeart/2005/8/layout/orgChart1"/>
    <dgm:cxn modelId="{D8DEFB7F-A1C5-4B68-8445-77448FCD2B4A}" type="presOf" srcId="{1B888E2B-7616-4D0E-BC27-CFC4F4AF00CF}" destId="{B9EEE49F-D1C3-4BC0-81DC-78336F298D0B}" srcOrd="1" destOrd="0" presId="urn:microsoft.com/office/officeart/2005/8/layout/orgChart1"/>
    <dgm:cxn modelId="{00A3DEA5-06AD-43E9-ACFB-449ECE5B67FC}" type="presOf" srcId="{D11BAAC9-0316-432D-8571-38D742191B91}" destId="{7D9E92CA-5BC0-485B-9C23-3FACE9565EB3}" srcOrd="1" destOrd="0" presId="urn:microsoft.com/office/officeart/2005/8/layout/orgChart1"/>
    <dgm:cxn modelId="{972FADAB-6A8F-4D94-973D-72F4FC7B782D}" type="presOf" srcId="{D11BAAC9-0316-432D-8571-38D742191B91}" destId="{6145710A-69DB-4ED9-9F7B-1F58A427081A}" srcOrd="0" destOrd="0" presId="urn:microsoft.com/office/officeart/2005/8/layout/orgChart1"/>
    <dgm:cxn modelId="{FB362CB5-63BE-45B9-A60E-F84B272B3B10}" srcId="{68405722-B816-4D02-9315-2E53D1352722}" destId="{1C949EC9-0B33-449A-9B07-C4C02798FFB6}" srcOrd="2" destOrd="0" parTransId="{4FBE7275-4C07-4A99-BCB7-F7DD382ABDDC}" sibTransId="{47F1B13F-868D-4C3C-B70F-9E55E9DD7343}"/>
    <dgm:cxn modelId="{190DEFB5-92A9-424C-AEA1-0B263D655A57}" type="presOf" srcId="{1C949EC9-0B33-449A-9B07-C4C02798FFB6}" destId="{58C1B1D7-771F-4D8E-9F00-447C705FF48D}" srcOrd="0" destOrd="0" presId="urn:microsoft.com/office/officeart/2005/8/layout/orgChart1"/>
    <dgm:cxn modelId="{902E2BBA-F04D-4C3D-BB2B-3A73319B9D41}" type="presOf" srcId="{68405722-B816-4D02-9315-2E53D1352722}" destId="{7163E8CF-0EB5-4214-8D04-8E4EA3E6A0F6}" srcOrd="0" destOrd="0" presId="urn:microsoft.com/office/officeart/2005/8/layout/orgChart1"/>
    <dgm:cxn modelId="{A67C47BC-A149-4DA1-A20D-7094F1C676E6}" type="presOf" srcId="{0B4F3979-837B-467D-BA09-7726F4A9A5F4}" destId="{52281768-E4C3-4B9C-B676-3DE4C525FF81}" srcOrd="0" destOrd="0" presId="urn:microsoft.com/office/officeart/2005/8/layout/orgChart1"/>
    <dgm:cxn modelId="{0113C8C0-6E17-4D9F-927E-45677B929B26}" type="presOf" srcId="{0323AD77-C40F-4083-9F49-AC6108FE392A}" destId="{0972E044-E2A2-4703-ADD7-E6EEB3CBA82F}" srcOrd="0" destOrd="0" presId="urn:microsoft.com/office/officeart/2005/8/layout/orgChart1"/>
    <dgm:cxn modelId="{670C50CC-10F4-4C8D-8D13-DC58EAF3A4E6}" srcId="{68405722-B816-4D02-9315-2E53D1352722}" destId="{D11BAAC9-0316-432D-8571-38D742191B91}" srcOrd="0" destOrd="0" parTransId="{0B4F3979-837B-467D-BA09-7726F4A9A5F4}" sibTransId="{F0FFB619-759D-4CA1-AC27-E20C449095BC}"/>
    <dgm:cxn modelId="{5744FCCE-19CA-426F-9E33-F801882152D5}" type="presOf" srcId="{4FBE7275-4C07-4A99-BCB7-F7DD382ABDDC}" destId="{3D6D90F9-8390-4B7C-A1E3-F1F3C41D539E}" srcOrd="0" destOrd="0" presId="urn:microsoft.com/office/officeart/2005/8/layout/orgChart1"/>
    <dgm:cxn modelId="{7153D8DB-BC58-4394-8D3C-FD4C29AD4AF2}" type="presOf" srcId="{68405722-B816-4D02-9315-2E53D1352722}" destId="{39AEF70A-A545-4188-A336-DEEC111369A2}" srcOrd="1" destOrd="0" presId="urn:microsoft.com/office/officeart/2005/8/layout/orgChart1"/>
    <dgm:cxn modelId="{A06C4A16-531E-4A0B-8CC8-DAA376741573}" type="presParOf" srcId="{81A4D67D-9863-4F66-AF0C-21A4FBF329A1}" destId="{55D30589-F4F4-4C51-9D67-AD4698D4DE30}" srcOrd="0" destOrd="0" presId="urn:microsoft.com/office/officeart/2005/8/layout/orgChart1"/>
    <dgm:cxn modelId="{3AD74E9A-70E2-40F1-8E93-B023EC8B29A3}" type="presParOf" srcId="{55D30589-F4F4-4C51-9D67-AD4698D4DE30}" destId="{A33FAFC2-475E-48B4-93F5-EBF77472588F}" srcOrd="0" destOrd="0" presId="urn:microsoft.com/office/officeart/2005/8/layout/orgChart1"/>
    <dgm:cxn modelId="{026E9820-C28C-446C-9E69-BF72136A6F2F}" type="presParOf" srcId="{A33FAFC2-475E-48B4-93F5-EBF77472588F}" destId="{7163E8CF-0EB5-4214-8D04-8E4EA3E6A0F6}" srcOrd="0" destOrd="0" presId="urn:microsoft.com/office/officeart/2005/8/layout/orgChart1"/>
    <dgm:cxn modelId="{0876B200-0A5E-46C8-9695-2E6C9C650308}" type="presParOf" srcId="{A33FAFC2-475E-48B4-93F5-EBF77472588F}" destId="{39AEF70A-A545-4188-A336-DEEC111369A2}" srcOrd="1" destOrd="0" presId="urn:microsoft.com/office/officeart/2005/8/layout/orgChart1"/>
    <dgm:cxn modelId="{A56492CF-384F-4EC0-95DC-6BC4E07A4C02}" type="presParOf" srcId="{55D30589-F4F4-4C51-9D67-AD4698D4DE30}" destId="{FE32AA70-E00B-430A-B239-D05E81AF9639}" srcOrd="1" destOrd="0" presId="urn:microsoft.com/office/officeart/2005/8/layout/orgChart1"/>
    <dgm:cxn modelId="{4CF4E467-30C5-42EA-BC91-5213862296DB}" type="presParOf" srcId="{FE32AA70-E00B-430A-B239-D05E81AF9639}" destId="{52281768-E4C3-4B9C-B676-3DE4C525FF81}" srcOrd="0" destOrd="0" presId="urn:microsoft.com/office/officeart/2005/8/layout/orgChart1"/>
    <dgm:cxn modelId="{4C38CA81-26B3-4CF3-BC5B-F616D5C40ECF}" type="presParOf" srcId="{FE32AA70-E00B-430A-B239-D05E81AF9639}" destId="{6600057F-2124-45A4-940B-575569B6EC28}" srcOrd="1" destOrd="0" presId="urn:microsoft.com/office/officeart/2005/8/layout/orgChart1"/>
    <dgm:cxn modelId="{9C88E7CA-1C95-46F6-B10C-2F8B84064082}" type="presParOf" srcId="{6600057F-2124-45A4-940B-575569B6EC28}" destId="{CCF4ACE9-C413-44C2-9021-49DFFE76582A}" srcOrd="0" destOrd="0" presId="urn:microsoft.com/office/officeart/2005/8/layout/orgChart1"/>
    <dgm:cxn modelId="{0111556E-2D89-4B19-866D-EFE22245EEB0}" type="presParOf" srcId="{CCF4ACE9-C413-44C2-9021-49DFFE76582A}" destId="{6145710A-69DB-4ED9-9F7B-1F58A427081A}" srcOrd="0" destOrd="0" presId="urn:microsoft.com/office/officeart/2005/8/layout/orgChart1"/>
    <dgm:cxn modelId="{05CA7F92-248D-445A-B387-455B443104DD}" type="presParOf" srcId="{CCF4ACE9-C413-44C2-9021-49DFFE76582A}" destId="{7D9E92CA-5BC0-485B-9C23-3FACE9565EB3}" srcOrd="1" destOrd="0" presId="urn:microsoft.com/office/officeart/2005/8/layout/orgChart1"/>
    <dgm:cxn modelId="{71F03704-60C7-44E0-9FF5-FDDD1A99D158}" type="presParOf" srcId="{6600057F-2124-45A4-940B-575569B6EC28}" destId="{C51ACD73-4ED2-4DDD-A113-7EE280651912}" srcOrd="1" destOrd="0" presId="urn:microsoft.com/office/officeart/2005/8/layout/orgChart1"/>
    <dgm:cxn modelId="{E48F6FE4-3994-4FA3-9BCB-E798ED92635B}" type="presParOf" srcId="{6600057F-2124-45A4-940B-575569B6EC28}" destId="{78C94BD9-1DE6-4293-AAD8-B27E4AE34E9D}" srcOrd="2" destOrd="0" presId="urn:microsoft.com/office/officeart/2005/8/layout/orgChart1"/>
    <dgm:cxn modelId="{EBE625E2-10B5-4501-918F-EE44059E6049}" type="presParOf" srcId="{FE32AA70-E00B-430A-B239-D05E81AF9639}" destId="{6DFF1A2C-D8B6-4E27-81F2-51309B045AB3}" srcOrd="2" destOrd="0" presId="urn:microsoft.com/office/officeart/2005/8/layout/orgChart1"/>
    <dgm:cxn modelId="{A940EA5B-54DF-4C34-9B53-2E777EC054AB}" type="presParOf" srcId="{FE32AA70-E00B-430A-B239-D05E81AF9639}" destId="{60070DB9-8249-4FD8-AC63-7A6035353961}" srcOrd="3" destOrd="0" presId="urn:microsoft.com/office/officeart/2005/8/layout/orgChart1"/>
    <dgm:cxn modelId="{3BFC72E3-D8A3-41AA-AE38-30C6ADC84A7A}" type="presParOf" srcId="{60070DB9-8249-4FD8-AC63-7A6035353961}" destId="{150A205D-6C65-4FA7-8BCE-E86FBC8F9F9C}" srcOrd="0" destOrd="0" presId="urn:microsoft.com/office/officeart/2005/8/layout/orgChart1"/>
    <dgm:cxn modelId="{E026C712-746A-410A-A851-6712B9F18268}" type="presParOf" srcId="{150A205D-6C65-4FA7-8BCE-E86FBC8F9F9C}" destId="{0972E044-E2A2-4703-ADD7-E6EEB3CBA82F}" srcOrd="0" destOrd="0" presId="urn:microsoft.com/office/officeart/2005/8/layout/orgChart1"/>
    <dgm:cxn modelId="{D781F639-2DF1-4FFE-80EE-65EEF769D34C}" type="presParOf" srcId="{150A205D-6C65-4FA7-8BCE-E86FBC8F9F9C}" destId="{6A7DA7F0-FD28-4F1D-B5AB-AEE804575D95}" srcOrd="1" destOrd="0" presId="urn:microsoft.com/office/officeart/2005/8/layout/orgChart1"/>
    <dgm:cxn modelId="{25FB5337-7CB0-4B93-9434-17C801A24935}" type="presParOf" srcId="{60070DB9-8249-4FD8-AC63-7A6035353961}" destId="{EBF42370-9718-4D4A-BF26-CF2AA2B1A9F0}" srcOrd="1" destOrd="0" presId="urn:microsoft.com/office/officeart/2005/8/layout/orgChart1"/>
    <dgm:cxn modelId="{74697376-2E89-46F5-9760-0BDEDE80D5E3}" type="presParOf" srcId="{60070DB9-8249-4FD8-AC63-7A6035353961}" destId="{CED0BB04-20D2-442F-9452-0A4499D32FDD}" srcOrd="2" destOrd="0" presId="urn:microsoft.com/office/officeart/2005/8/layout/orgChart1"/>
    <dgm:cxn modelId="{8D6AF895-D61D-406D-91CD-7F30EA2C09CC}" type="presParOf" srcId="{FE32AA70-E00B-430A-B239-D05E81AF9639}" destId="{3D6D90F9-8390-4B7C-A1E3-F1F3C41D539E}" srcOrd="4" destOrd="0" presId="urn:microsoft.com/office/officeart/2005/8/layout/orgChart1"/>
    <dgm:cxn modelId="{80F32192-576C-45AD-A66E-4606E79D6E55}" type="presParOf" srcId="{FE32AA70-E00B-430A-B239-D05E81AF9639}" destId="{471F00F0-C028-4B62-98CE-D52D5D411EA8}" srcOrd="5" destOrd="0" presId="urn:microsoft.com/office/officeart/2005/8/layout/orgChart1"/>
    <dgm:cxn modelId="{577DF992-7634-4F15-B6EA-4CA2251F7D50}" type="presParOf" srcId="{471F00F0-C028-4B62-98CE-D52D5D411EA8}" destId="{BDFC4161-AEAC-44A8-B9A7-C2FADA4E1226}" srcOrd="0" destOrd="0" presId="urn:microsoft.com/office/officeart/2005/8/layout/orgChart1"/>
    <dgm:cxn modelId="{9A41DCDD-62F5-4CB9-BDBD-BBE3460069C7}" type="presParOf" srcId="{BDFC4161-AEAC-44A8-B9A7-C2FADA4E1226}" destId="{58C1B1D7-771F-4D8E-9F00-447C705FF48D}" srcOrd="0" destOrd="0" presId="urn:microsoft.com/office/officeart/2005/8/layout/orgChart1"/>
    <dgm:cxn modelId="{47DE3DA6-EE2E-4C86-A628-02F5E4D3B83A}" type="presParOf" srcId="{BDFC4161-AEAC-44A8-B9A7-C2FADA4E1226}" destId="{754B2BB1-729C-4F31-8BE7-3EB43823B3D1}" srcOrd="1" destOrd="0" presId="urn:microsoft.com/office/officeart/2005/8/layout/orgChart1"/>
    <dgm:cxn modelId="{4A6AF12D-CCEB-448C-8745-930543979D87}" type="presParOf" srcId="{471F00F0-C028-4B62-98CE-D52D5D411EA8}" destId="{7DF7020B-139F-42E7-99A0-F8548C949C36}" srcOrd="1" destOrd="0" presId="urn:microsoft.com/office/officeart/2005/8/layout/orgChart1"/>
    <dgm:cxn modelId="{6A9953EE-E813-4EE8-988F-B204C3FE8AA2}" type="presParOf" srcId="{471F00F0-C028-4B62-98CE-D52D5D411EA8}" destId="{7762DB9D-B65A-4A5C-9B54-2EBE66ABC55E}" srcOrd="2" destOrd="0" presId="urn:microsoft.com/office/officeart/2005/8/layout/orgChart1"/>
    <dgm:cxn modelId="{5EF6A97A-4F36-4D72-B1D2-456A5A23E5F4}" type="presParOf" srcId="{FE32AA70-E00B-430A-B239-D05E81AF9639}" destId="{86A6FC47-269C-47C3-9540-E8E765AAC8AC}" srcOrd="6" destOrd="0" presId="urn:microsoft.com/office/officeart/2005/8/layout/orgChart1"/>
    <dgm:cxn modelId="{35CD624E-ADB8-4212-A610-790C6E4D6C33}" type="presParOf" srcId="{FE32AA70-E00B-430A-B239-D05E81AF9639}" destId="{015F408B-2ECF-43AF-AC00-C06CBAB231D1}" srcOrd="7" destOrd="0" presId="urn:microsoft.com/office/officeart/2005/8/layout/orgChart1"/>
    <dgm:cxn modelId="{75511D9C-B8DA-455F-A1AA-6AE8E1188713}" type="presParOf" srcId="{015F408B-2ECF-43AF-AC00-C06CBAB231D1}" destId="{BC0A48C6-611D-4E31-BAEF-BAA192040874}" srcOrd="0" destOrd="0" presId="urn:microsoft.com/office/officeart/2005/8/layout/orgChart1"/>
    <dgm:cxn modelId="{D00FFF1A-F7F4-427B-8950-9E9255DD653E}" type="presParOf" srcId="{BC0A48C6-611D-4E31-BAEF-BAA192040874}" destId="{9BBBF5B0-0DE2-46EA-A7BA-BAEFE3B69B0C}" srcOrd="0" destOrd="0" presId="urn:microsoft.com/office/officeart/2005/8/layout/orgChart1"/>
    <dgm:cxn modelId="{790A72D6-85F3-44E7-A771-1E700A14CAEE}" type="presParOf" srcId="{BC0A48C6-611D-4E31-BAEF-BAA192040874}" destId="{B9EEE49F-D1C3-4BC0-81DC-78336F298D0B}" srcOrd="1" destOrd="0" presId="urn:microsoft.com/office/officeart/2005/8/layout/orgChart1"/>
    <dgm:cxn modelId="{83FFF57B-F192-48AC-A7B7-28B351C743A4}" type="presParOf" srcId="{015F408B-2ECF-43AF-AC00-C06CBAB231D1}" destId="{DF8590B8-6A4B-4A8A-AAC2-C5737A140304}" srcOrd="1" destOrd="0" presId="urn:microsoft.com/office/officeart/2005/8/layout/orgChart1"/>
    <dgm:cxn modelId="{EC0C43CC-2B75-4C49-B179-27FEF980BC30}" type="presParOf" srcId="{015F408B-2ECF-43AF-AC00-C06CBAB231D1}" destId="{65867867-1BFD-4326-810B-78E10A79DEC3}" srcOrd="2" destOrd="0" presId="urn:microsoft.com/office/officeart/2005/8/layout/orgChart1"/>
    <dgm:cxn modelId="{FF1DECB2-6764-4BD2-BC98-6BD0C68D3DB8}" type="presParOf" srcId="{FE32AA70-E00B-430A-B239-D05E81AF9639}" destId="{7AFB9F62-B0AC-4FE3-81B6-EA8A7ED9851E}" srcOrd="8" destOrd="0" presId="urn:microsoft.com/office/officeart/2005/8/layout/orgChart1"/>
    <dgm:cxn modelId="{3B889099-4765-4AAB-AD8C-BBDBCDBC4A9D}" type="presParOf" srcId="{FE32AA70-E00B-430A-B239-D05E81AF9639}" destId="{1205F2F5-D333-484F-96D4-148B07652603}" srcOrd="9" destOrd="0" presId="urn:microsoft.com/office/officeart/2005/8/layout/orgChart1"/>
    <dgm:cxn modelId="{172C9C67-3DBF-4F11-9272-1FFB574E476F}" type="presParOf" srcId="{1205F2F5-D333-484F-96D4-148B07652603}" destId="{AF79CB42-7DD2-4E48-9830-4DD2B3677BFE}" srcOrd="0" destOrd="0" presId="urn:microsoft.com/office/officeart/2005/8/layout/orgChart1"/>
    <dgm:cxn modelId="{157CE8E6-152C-437E-A89A-EFD25965173D}" type="presParOf" srcId="{AF79CB42-7DD2-4E48-9830-4DD2B3677BFE}" destId="{A9D1381A-6D5F-4079-A5FE-9B030228DAD9}" srcOrd="0" destOrd="0" presId="urn:microsoft.com/office/officeart/2005/8/layout/orgChart1"/>
    <dgm:cxn modelId="{7DD1F300-888E-4E7A-A8EA-05BE670801E2}" type="presParOf" srcId="{AF79CB42-7DD2-4E48-9830-4DD2B3677BFE}" destId="{7DA80814-E51B-4441-8BC0-E686776B801D}" srcOrd="1" destOrd="0" presId="urn:microsoft.com/office/officeart/2005/8/layout/orgChart1"/>
    <dgm:cxn modelId="{3A1A0CC1-A5F1-40D3-ABB1-F35E52538509}" type="presParOf" srcId="{1205F2F5-D333-484F-96D4-148B07652603}" destId="{E286C7D9-FB6A-497C-AA16-8D53F97B6C60}" srcOrd="1" destOrd="0" presId="urn:microsoft.com/office/officeart/2005/8/layout/orgChart1"/>
    <dgm:cxn modelId="{9E505717-DEA3-482C-966B-6F021C35A4FC}" type="presParOf" srcId="{1205F2F5-D333-484F-96D4-148B07652603}" destId="{280D0188-3BD5-4C2E-91F4-833E8F0593EE}" srcOrd="2" destOrd="0" presId="urn:microsoft.com/office/officeart/2005/8/layout/orgChart1"/>
    <dgm:cxn modelId="{51EEDF06-4F1A-4562-AA3F-037D4CEFEA2A}" type="presParOf" srcId="{55D30589-F4F4-4C51-9D67-AD4698D4DE30}" destId="{A31E741D-DE7D-4883-8F26-1040C3098DDE}"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FB9F62-B0AC-4FE3-81B6-EA8A7ED9851E}">
      <dsp:nvSpPr>
        <dsp:cNvPr id="0" name=""/>
        <dsp:cNvSpPr/>
      </dsp:nvSpPr>
      <dsp:spPr>
        <a:xfrm>
          <a:off x="4302478" y="1414974"/>
          <a:ext cx="3565142" cy="309371"/>
        </a:xfrm>
        <a:custGeom>
          <a:avLst/>
          <a:gdLst/>
          <a:ahLst/>
          <a:cxnLst/>
          <a:rect l="0" t="0" r="0" b="0"/>
          <a:pathLst>
            <a:path>
              <a:moveTo>
                <a:pt x="0" y="0"/>
              </a:moveTo>
              <a:lnTo>
                <a:pt x="0" y="154685"/>
              </a:lnTo>
              <a:lnTo>
                <a:pt x="3565142" y="154685"/>
              </a:lnTo>
              <a:lnTo>
                <a:pt x="3565142" y="3093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A6FC47-269C-47C3-9540-E8E765AAC8AC}">
      <dsp:nvSpPr>
        <dsp:cNvPr id="0" name=""/>
        <dsp:cNvSpPr/>
      </dsp:nvSpPr>
      <dsp:spPr>
        <a:xfrm>
          <a:off x="4302478" y="1414974"/>
          <a:ext cx="1782571" cy="309371"/>
        </a:xfrm>
        <a:custGeom>
          <a:avLst/>
          <a:gdLst/>
          <a:ahLst/>
          <a:cxnLst/>
          <a:rect l="0" t="0" r="0" b="0"/>
          <a:pathLst>
            <a:path>
              <a:moveTo>
                <a:pt x="0" y="0"/>
              </a:moveTo>
              <a:lnTo>
                <a:pt x="0" y="154685"/>
              </a:lnTo>
              <a:lnTo>
                <a:pt x="1782571" y="154685"/>
              </a:lnTo>
              <a:lnTo>
                <a:pt x="1782571" y="3093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6D90F9-8390-4B7C-A1E3-F1F3C41D539E}">
      <dsp:nvSpPr>
        <dsp:cNvPr id="0" name=""/>
        <dsp:cNvSpPr/>
      </dsp:nvSpPr>
      <dsp:spPr>
        <a:xfrm>
          <a:off x="4256757" y="1414974"/>
          <a:ext cx="91440" cy="309371"/>
        </a:xfrm>
        <a:custGeom>
          <a:avLst/>
          <a:gdLst/>
          <a:ahLst/>
          <a:cxnLst/>
          <a:rect l="0" t="0" r="0" b="0"/>
          <a:pathLst>
            <a:path>
              <a:moveTo>
                <a:pt x="45720" y="0"/>
              </a:moveTo>
              <a:lnTo>
                <a:pt x="45720" y="3093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FF1A2C-D8B6-4E27-81F2-51309B045AB3}">
      <dsp:nvSpPr>
        <dsp:cNvPr id="0" name=""/>
        <dsp:cNvSpPr/>
      </dsp:nvSpPr>
      <dsp:spPr>
        <a:xfrm>
          <a:off x="2519906" y="1414974"/>
          <a:ext cx="1782571" cy="309371"/>
        </a:xfrm>
        <a:custGeom>
          <a:avLst/>
          <a:gdLst/>
          <a:ahLst/>
          <a:cxnLst/>
          <a:rect l="0" t="0" r="0" b="0"/>
          <a:pathLst>
            <a:path>
              <a:moveTo>
                <a:pt x="1782571" y="0"/>
              </a:moveTo>
              <a:lnTo>
                <a:pt x="1782571" y="154685"/>
              </a:lnTo>
              <a:lnTo>
                <a:pt x="0" y="154685"/>
              </a:lnTo>
              <a:lnTo>
                <a:pt x="0" y="3093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281768-E4C3-4B9C-B676-3DE4C525FF81}">
      <dsp:nvSpPr>
        <dsp:cNvPr id="0" name=""/>
        <dsp:cNvSpPr/>
      </dsp:nvSpPr>
      <dsp:spPr>
        <a:xfrm>
          <a:off x="737335" y="1414974"/>
          <a:ext cx="3565142" cy="309371"/>
        </a:xfrm>
        <a:custGeom>
          <a:avLst/>
          <a:gdLst/>
          <a:ahLst/>
          <a:cxnLst/>
          <a:rect l="0" t="0" r="0" b="0"/>
          <a:pathLst>
            <a:path>
              <a:moveTo>
                <a:pt x="3565142" y="0"/>
              </a:moveTo>
              <a:lnTo>
                <a:pt x="3565142" y="154685"/>
              </a:lnTo>
              <a:lnTo>
                <a:pt x="0" y="154685"/>
              </a:lnTo>
              <a:lnTo>
                <a:pt x="0" y="3093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63E8CF-0EB5-4214-8D04-8E4EA3E6A0F6}">
      <dsp:nvSpPr>
        <dsp:cNvPr id="0" name=""/>
        <dsp:cNvSpPr/>
      </dsp:nvSpPr>
      <dsp:spPr>
        <a:xfrm>
          <a:off x="3024337" y="678374"/>
          <a:ext cx="2556281" cy="7365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a:t>SWIFT MT Headers</a:t>
          </a:r>
        </a:p>
      </dsp:txBody>
      <dsp:txXfrm>
        <a:off x="3024337" y="678374"/>
        <a:ext cx="2556281" cy="736599"/>
      </dsp:txXfrm>
    </dsp:sp>
    <dsp:sp modelId="{6145710A-69DB-4ED9-9F7B-1F58A427081A}">
      <dsp:nvSpPr>
        <dsp:cNvPr id="0" name=""/>
        <dsp:cNvSpPr/>
      </dsp:nvSpPr>
      <dsp:spPr>
        <a:xfrm>
          <a:off x="735" y="1724346"/>
          <a:ext cx="1473199" cy="7365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nl-BE" sz="2000" b="1" kern="1200"/>
            <a:t>Basic Header</a:t>
          </a:r>
          <a:endParaRPr lang="en-US" sz="2000" kern="1200"/>
        </a:p>
      </dsp:txBody>
      <dsp:txXfrm>
        <a:off x="735" y="1724346"/>
        <a:ext cx="1473199" cy="736599"/>
      </dsp:txXfrm>
    </dsp:sp>
    <dsp:sp modelId="{0972E044-E2A2-4703-ADD7-E6EEB3CBA82F}">
      <dsp:nvSpPr>
        <dsp:cNvPr id="0" name=""/>
        <dsp:cNvSpPr/>
      </dsp:nvSpPr>
      <dsp:spPr>
        <a:xfrm>
          <a:off x="1783306" y="1724346"/>
          <a:ext cx="1473199" cy="7365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nl-BE" sz="2000" b="1" kern="1200"/>
            <a:t>Application Header</a:t>
          </a:r>
          <a:endParaRPr lang="en-US" sz="2000" kern="1200"/>
        </a:p>
      </dsp:txBody>
      <dsp:txXfrm>
        <a:off x="1783306" y="1724346"/>
        <a:ext cx="1473199" cy="736599"/>
      </dsp:txXfrm>
    </dsp:sp>
    <dsp:sp modelId="{58C1B1D7-771F-4D8E-9F00-447C705FF48D}">
      <dsp:nvSpPr>
        <dsp:cNvPr id="0" name=""/>
        <dsp:cNvSpPr/>
      </dsp:nvSpPr>
      <dsp:spPr>
        <a:xfrm>
          <a:off x="3565878" y="1724346"/>
          <a:ext cx="1473199" cy="7365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nl-BE" sz="2000" b="1" kern="1200"/>
            <a:t>User Header</a:t>
          </a:r>
          <a:endParaRPr lang="en-US" sz="2000" kern="1200"/>
        </a:p>
      </dsp:txBody>
      <dsp:txXfrm>
        <a:off x="3565878" y="1724346"/>
        <a:ext cx="1473199" cy="736599"/>
      </dsp:txXfrm>
    </dsp:sp>
    <dsp:sp modelId="{9BBBF5B0-0DE2-46EA-A7BA-BAEFE3B69B0C}">
      <dsp:nvSpPr>
        <dsp:cNvPr id="0" name=""/>
        <dsp:cNvSpPr/>
      </dsp:nvSpPr>
      <dsp:spPr>
        <a:xfrm>
          <a:off x="5348449" y="1724346"/>
          <a:ext cx="1473199" cy="7365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nl-BE" sz="2000" b="1" kern="1200"/>
            <a:t>Text /Body</a:t>
          </a:r>
          <a:endParaRPr lang="en-US" sz="2000" kern="1200"/>
        </a:p>
      </dsp:txBody>
      <dsp:txXfrm>
        <a:off x="5348449" y="1724346"/>
        <a:ext cx="1473199" cy="736599"/>
      </dsp:txXfrm>
    </dsp:sp>
    <dsp:sp modelId="{A9D1381A-6D5F-4079-A5FE-9B030228DAD9}">
      <dsp:nvSpPr>
        <dsp:cNvPr id="0" name=""/>
        <dsp:cNvSpPr/>
      </dsp:nvSpPr>
      <dsp:spPr>
        <a:xfrm>
          <a:off x="7131021" y="1724346"/>
          <a:ext cx="1473199" cy="73659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nl-BE" sz="2000" b="1" kern="1200"/>
            <a:t>Trailer</a:t>
          </a:r>
          <a:endParaRPr lang="en-US" sz="2000" kern="1200"/>
        </a:p>
      </dsp:txBody>
      <dsp:txXfrm>
        <a:off x="7131021" y="1724346"/>
        <a:ext cx="1473199" cy="7365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image" Target="../media/image13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4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4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46.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image" Target="../media/image150.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66.emf"/><Relationship Id="rId1" Type="http://schemas.openxmlformats.org/officeDocument/2006/relationships/image" Target="../media/image16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75.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7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9AE30B-330A-4E58-9F56-B4EB3AE64546}" type="datetimeFigureOut">
              <a:rPr lang="en-US" smtClean="0"/>
              <a:pPr/>
              <a:t>7/2/2022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401ED2-A9CD-4C43-976A-469717878040}" type="slidenum">
              <a:rPr lang="en-IN" smtClean="0"/>
              <a:pPr/>
              <a:t>‹#›</a:t>
            </a:fld>
            <a:endParaRPr lang="en-IN"/>
          </a:p>
        </p:txBody>
      </p:sp>
    </p:spTree>
    <p:extLst>
      <p:ext uri="{BB962C8B-B14F-4D97-AF65-F5344CB8AC3E}">
        <p14:creationId xmlns:p14="http://schemas.microsoft.com/office/powerpoint/2010/main" val="3142108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rver/" TargetMode="External"/><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erver/" TargetMode="External"/><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erver/" TargetMode="External"/><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erver/" TargetMode="External"/><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erver/" TargetMode="External"/><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erver/" TargetMode="External"/><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erver/" TargetMode="External"/><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erver/" TargetMode="External"/><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erver/" TargetMode="External"/><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erver/" TargetMode="External"/><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erver/" TargetMode="External"/><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p:spPr>
        <p:txBody>
          <a:bodyPr/>
          <a:lstStyle/>
          <a:p>
            <a:endParaRPr lang="en-US"/>
          </a:p>
        </p:txBody>
      </p:sp>
      <p:sp>
        <p:nvSpPr>
          <p:cNvPr id="164868" name="Slide Number Placeholder 3"/>
          <p:cNvSpPr>
            <a:spLocks noGrp="1"/>
          </p:cNvSpPr>
          <p:nvPr>
            <p:ph type="sldNum" sz="quarter" idx="5"/>
          </p:nvPr>
        </p:nvSpPr>
        <p:spPr>
          <a:noFill/>
        </p:spPr>
        <p:txBody>
          <a:bodyPr/>
          <a:lstStyle/>
          <a:p>
            <a:fld id="{CFB14AED-77FD-436B-9E96-4E3AF54D39F7}" type="slidenum">
              <a:rPr lang="en-US" smtClean="0"/>
              <a:pPr/>
              <a:t>8</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p:spPr>
        <p:txBody>
          <a:bodyPr/>
          <a:lstStyle/>
          <a:p>
            <a:endParaRPr lang="en-US"/>
          </a:p>
        </p:txBody>
      </p:sp>
      <p:sp>
        <p:nvSpPr>
          <p:cNvPr id="164868" name="Slide Number Placeholder 3"/>
          <p:cNvSpPr>
            <a:spLocks noGrp="1"/>
          </p:cNvSpPr>
          <p:nvPr>
            <p:ph type="sldNum" sz="quarter" idx="5"/>
          </p:nvPr>
        </p:nvSpPr>
        <p:spPr>
          <a:noFill/>
        </p:spPr>
        <p:txBody>
          <a:bodyPr/>
          <a:lstStyle/>
          <a:p>
            <a:fld id="{CFB14AED-77FD-436B-9E96-4E3AF54D39F7}" type="slidenum">
              <a:rPr lang="en-US" smtClean="0"/>
              <a:pPr/>
              <a:t>85</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BE" b="1"/>
              <a:t>Price currency</a:t>
            </a:r>
            <a:br>
              <a:rPr lang="nl-BE" b="1"/>
            </a:br>
            <a:r>
              <a:rPr lang="nl-BE"/>
              <a:t>The price currency (aka quote currency, counter currency, terms currency) is the second currency in a quotation. It represent the price which is to be paid for one unit of the base currency (e.g. 1 EUR = 1,4 USD; USD is the price currency)</a:t>
            </a:r>
          </a:p>
          <a:p>
            <a:endParaRPr lang="en-GB"/>
          </a:p>
          <a:p>
            <a:r>
              <a:rPr lang="nl-BE" b="1"/>
              <a:t>Direct vs. Indirect quotation</a:t>
            </a:r>
            <a:br>
              <a:rPr lang="nl-BE" b="1"/>
            </a:br>
            <a:r>
              <a:rPr lang="en-GB"/>
              <a:t>The currency which is to be taken as the base or as the price currency depends on the OPF bank’s local currency and whether a so-called direct or indirect quotation is used:</a:t>
            </a:r>
          </a:p>
          <a:p>
            <a:pPr lvl="1"/>
            <a:r>
              <a:rPr lang="en-GB" b="1"/>
              <a:t>Indirect quotation</a:t>
            </a:r>
          </a:p>
          <a:p>
            <a:pPr lvl="2"/>
            <a:r>
              <a:rPr lang="en-GB"/>
              <a:t>The OPF Bank’s local currency is taken as the base currency (e.g. OPF bank’s local currency is </a:t>
            </a:r>
            <a:r>
              <a:rPr lang="en-GB" u="sng"/>
              <a:t>EUR</a:t>
            </a:r>
            <a:r>
              <a:rPr lang="en-GB"/>
              <a:t>; the indirect quotation is 1 </a:t>
            </a:r>
            <a:r>
              <a:rPr lang="en-GB" u="sng"/>
              <a:t>EUR</a:t>
            </a:r>
            <a:r>
              <a:rPr lang="en-GB"/>
              <a:t> = 1,4768 USD )</a:t>
            </a:r>
          </a:p>
          <a:p>
            <a:pPr lvl="2"/>
            <a:r>
              <a:rPr lang="en-GB"/>
              <a:t>This rate quotation is a typical European method of expressing </a:t>
            </a:r>
            <a:r>
              <a:rPr lang="en-GB" err="1"/>
              <a:t>forex</a:t>
            </a:r>
            <a:r>
              <a:rPr lang="en-GB"/>
              <a:t> rates</a:t>
            </a:r>
            <a:br>
              <a:rPr lang="en-GB"/>
            </a:br>
            <a:endParaRPr lang="en-GB"/>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354</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BE" b="1"/>
              <a:t>Direct vs. Indirect quotation</a:t>
            </a:r>
          </a:p>
          <a:p>
            <a:pPr lvl="1">
              <a:lnSpc>
                <a:spcPct val="80000"/>
              </a:lnSpc>
            </a:pPr>
            <a:r>
              <a:rPr lang="en-GB" sz="2200" b="1"/>
              <a:t>Direct quotation</a:t>
            </a:r>
          </a:p>
          <a:p>
            <a:pPr lvl="2">
              <a:lnSpc>
                <a:spcPct val="80000"/>
              </a:lnSpc>
            </a:pPr>
            <a:r>
              <a:rPr lang="en-GB" sz="1900"/>
              <a:t>The OPF bank’s local currency is taken as the price currency (E.g. A US OPF bank’s local currency is </a:t>
            </a:r>
            <a:r>
              <a:rPr lang="en-GB" sz="1900" u="sng"/>
              <a:t>USD</a:t>
            </a:r>
            <a:r>
              <a:rPr lang="en-GB" sz="1900"/>
              <a:t>; the direct quotation is 1 EUR= 1,4768 </a:t>
            </a:r>
            <a:r>
              <a:rPr lang="en-GB" sz="1900" u="sng"/>
              <a:t>USD</a:t>
            </a:r>
            <a:r>
              <a:rPr lang="en-GB" sz="1900"/>
              <a:t>)</a:t>
            </a:r>
          </a:p>
          <a:p>
            <a:pPr lvl="2">
              <a:lnSpc>
                <a:spcPct val="80000"/>
              </a:lnSpc>
            </a:pPr>
            <a:r>
              <a:rPr lang="en-GB" sz="1900"/>
              <a:t>This rate quotation is a typical American method of expressing rates</a:t>
            </a:r>
            <a:endParaRPr lang="nl-BE"/>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355</a:t>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nl-BE" b="1"/>
          </a:p>
        </p:txBody>
      </p:sp>
      <p:sp>
        <p:nvSpPr>
          <p:cNvPr id="129028" name="Slide Number Placeholder 3"/>
          <p:cNvSpPr>
            <a:spLocks noGrp="1"/>
          </p:cNvSpPr>
          <p:nvPr>
            <p:ph type="sldNum" sz="quarter" idx="5"/>
          </p:nvPr>
        </p:nvSpPr>
        <p:spPr>
          <a:noFill/>
        </p:spPr>
        <p:txBody>
          <a:bodyPr/>
          <a:lstStyle/>
          <a:p>
            <a:fld id="{6230027D-E1B6-47B2-B1BC-3591EAD8E921}" type="slidenum">
              <a:rPr lang="en-US" smtClean="0"/>
              <a:pPr/>
              <a:t>361</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	</a:t>
            </a:r>
          </a:p>
        </p:txBody>
      </p:sp>
      <p:sp>
        <p:nvSpPr>
          <p:cNvPr id="4" name="Slide Number Placeholder 3"/>
          <p:cNvSpPr>
            <a:spLocks noGrp="1"/>
          </p:cNvSpPr>
          <p:nvPr>
            <p:ph type="sldNum" sz="quarter" idx="10"/>
          </p:nvPr>
        </p:nvSpPr>
        <p:spPr/>
        <p:txBody>
          <a:bodyPr/>
          <a:lstStyle/>
          <a:p>
            <a:pPr>
              <a:defRPr/>
            </a:pPr>
            <a:fld id="{1D83A0BE-1ADB-4ED8-9A47-8F14791CC853}" type="slidenum">
              <a:rPr lang="en-US" smtClean="0"/>
              <a:pPr>
                <a:defRPr/>
              </a:pPr>
              <a:t>368</a:t>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	</a:t>
            </a:r>
          </a:p>
        </p:txBody>
      </p:sp>
      <p:sp>
        <p:nvSpPr>
          <p:cNvPr id="4" name="Slide Number Placeholder 3"/>
          <p:cNvSpPr>
            <a:spLocks noGrp="1"/>
          </p:cNvSpPr>
          <p:nvPr>
            <p:ph type="sldNum" sz="quarter" idx="10"/>
          </p:nvPr>
        </p:nvSpPr>
        <p:spPr/>
        <p:txBody>
          <a:bodyPr/>
          <a:lstStyle/>
          <a:p>
            <a:pPr>
              <a:defRPr/>
            </a:pPr>
            <a:fld id="{1D83A0BE-1ADB-4ED8-9A47-8F14791CC853}" type="slidenum">
              <a:rPr lang="en-US" smtClean="0"/>
              <a:pPr>
                <a:defRPr/>
              </a:pPr>
              <a:t>372</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F3FEBD98-CD64-43B8-A814-9A50144B9EA3}" type="slidenum">
              <a:rPr lang="en-US" smtClean="0"/>
              <a:pPr/>
              <a:t>374</a:t>
            </a:fld>
            <a:endParaRPr lang="en-US"/>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r>
              <a:rPr lang="nl-BE" b="1"/>
              <a:t>Y-copy: definition</a:t>
            </a:r>
          </a:p>
          <a:p>
            <a:endParaRPr lang="nl-BE" b="1"/>
          </a:p>
          <a:p>
            <a:r>
              <a:rPr lang="nl-BE"/>
              <a:t>Service offered by SWIFT, whereby SWIFT manages communication with the clearing system (e.g. RTGS).</a:t>
            </a:r>
            <a:endParaRPr lang="en-US"/>
          </a:p>
          <a:p>
            <a:endParaRPr lang="nl-BE"/>
          </a:p>
          <a:p>
            <a:pPr>
              <a:buFontTx/>
              <a:buChar char="•"/>
            </a:pPr>
            <a:r>
              <a:rPr lang="nl-BE"/>
              <a:t> The sender includes a service code in the message he sends to SWIFT. </a:t>
            </a:r>
          </a:p>
          <a:p>
            <a:pPr>
              <a:buFontTx/>
              <a:buChar char="•"/>
            </a:pPr>
            <a:r>
              <a:rPr lang="nl-BE"/>
              <a:t> This code indicates to which clearing system the information is to be copied (e.g. TGT = Target2). </a:t>
            </a:r>
          </a:p>
          <a:p>
            <a:pPr>
              <a:buFontTx/>
              <a:buChar char="•"/>
            </a:pPr>
            <a:r>
              <a:rPr lang="nl-BE"/>
              <a:t> </a:t>
            </a:r>
            <a:r>
              <a:rPr lang="en-US"/>
              <a:t>SWIFT copies part of a received message and sends it to the clearing system. </a:t>
            </a:r>
          </a:p>
          <a:p>
            <a:pPr>
              <a:buFontTx/>
              <a:buChar char="•"/>
            </a:pPr>
            <a:r>
              <a:rPr lang="en-US"/>
              <a:t> The clearing system then does the settlement and:</a:t>
            </a:r>
          </a:p>
          <a:p>
            <a:pPr lvl="1">
              <a:buFontTx/>
              <a:buChar char="•"/>
            </a:pPr>
            <a:r>
              <a:rPr lang="en-US"/>
              <a:t> Sends an ACK to SWIFT if settlement succeeded:</a:t>
            </a:r>
          </a:p>
          <a:p>
            <a:pPr lvl="2">
              <a:buFontTx/>
              <a:buChar char="•"/>
            </a:pPr>
            <a:r>
              <a:rPr lang="nl-BE"/>
              <a:t> SWIFT then sends the message it received from the sender on to the receiver</a:t>
            </a:r>
          </a:p>
          <a:p>
            <a:pPr lvl="2">
              <a:buFontTx/>
              <a:buChar char="•"/>
            </a:pPr>
            <a:r>
              <a:rPr lang="nl-BE"/>
              <a:t> Sends an ACK (if required) to the sender</a:t>
            </a:r>
            <a:endParaRPr lang="en-US"/>
          </a:p>
          <a:p>
            <a:pPr lvl="1">
              <a:buFontTx/>
              <a:buChar char="•"/>
            </a:pPr>
            <a:r>
              <a:rPr lang="en-US"/>
              <a:t> Sends an NAK to SWIFT if settlement failed</a:t>
            </a:r>
          </a:p>
          <a:p>
            <a:pPr lvl="2">
              <a:buFontTx/>
              <a:buChar char="•"/>
            </a:pPr>
            <a:r>
              <a:rPr lang="nl-BE"/>
              <a:t> SWIFT then sends a NAK to the sender.</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a:ln/>
        </p:spPr>
      </p:sp>
      <p:sp>
        <p:nvSpPr>
          <p:cNvPr id="159747" name="Notes Placeholder 2"/>
          <p:cNvSpPr>
            <a:spLocks noGrp="1"/>
          </p:cNvSpPr>
          <p:nvPr>
            <p:ph type="body" idx="1"/>
          </p:nvPr>
        </p:nvSpPr>
        <p:spPr>
          <a:noFill/>
          <a:ln/>
        </p:spPr>
        <p:txBody>
          <a:bodyPr/>
          <a:lstStyle/>
          <a:p>
            <a:pPr eaLnBrk="1" hangingPunct="1"/>
            <a:endParaRPr lang="nl-BE"/>
          </a:p>
        </p:txBody>
      </p:sp>
      <p:sp>
        <p:nvSpPr>
          <p:cNvPr id="159748" name="Slide Number Placeholder 3"/>
          <p:cNvSpPr>
            <a:spLocks noGrp="1"/>
          </p:cNvSpPr>
          <p:nvPr>
            <p:ph type="sldNum" sz="quarter" idx="5"/>
          </p:nvPr>
        </p:nvSpPr>
        <p:spPr>
          <a:noFill/>
        </p:spPr>
        <p:txBody>
          <a:bodyPr/>
          <a:lstStyle/>
          <a:p>
            <a:fld id="{819CEFBA-E027-47B9-996A-1DDDF578D876}" type="slidenum">
              <a:rPr lang="en-US" smtClean="0"/>
              <a:pPr/>
              <a:t>376</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p:spPr>
        <p:txBody>
          <a:bodyPr/>
          <a:lstStyle/>
          <a:p>
            <a:pPr eaLnBrk="1" hangingPunct="1"/>
            <a:endParaRPr lang="nl-BE"/>
          </a:p>
        </p:txBody>
      </p:sp>
      <p:sp>
        <p:nvSpPr>
          <p:cNvPr id="161796" name="Slide Number Placeholder 3"/>
          <p:cNvSpPr>
            <a:spLocks noGrp="1"/>
          </p:cNvSpPr>
          <p:nvPr>
            <p:ph type="sldNum" sz="quarter" idx="5"/>
          </p:nvPr>
        </p:nvSpPr>
        <p:spPr>
          <a:noFill/>
        </p:spPr>
        <p:txBody>
          <a:bodyPr/>
          <a:lstStyle/>
          <a:p>
            <a:fld id="{FD900C86-E82A-4CF3-9BE8-CCFEF3B17B98}" type="slidenum">
              <a:rPr lang="en-US" smtClean="0"/>
              <a:pPr/>
              <a:t>379</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p:spPr>
        <p:txBody>
          <a:bodyPr/>
          <a:lstStyle/>
          <a:p>
            <a:pPr eaLnBrk="1" hangingPunct="1"/>
            <a:endParaRPr lang="nl-BE"/>
          </a:p>
        </p:txBody>
      </p:sp>
      <p:sp>
        <p:nvSpPr>
          <p:cNvPr id="164868" name="Slide Number Placeholder 3"/>
          <p:cNvSpPr>
            <a:spLocks noGrp="1"/>
          </p:cNvSpPr>
          <p:nvPr>
            <p:ph type="sldNum" sz="quarter" idx="5"/>
          </p:nvPr>
        </p:nvSpPr>
        <p:spPr>
          <a:noFill/>
        </p:spPr>
        <p:txBody>
          <a:bodyPr/>
          <a:lstStyle/>
          <a:p>
            <a:fld id="{EC8638F6-3B65-4414-A7BE-F6BB7153E6E8}" type="slidenum">
              <a:rPr lang="en-US" smtClean="0"/>
              <a:pPr/>
              <a:t>383</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noFill/>
          <a:ln/>
        </p:spPr>
        <p:txBody>
          <a:bodyPr/>
          <a:lstStyle/>
          <a:p>
            <a:pPr eaLnBrk="1" hangingPunct="1"/>
            <a:endParaRPr lang="nl-BE"/>
          </a:p>
        </p:txBody>
      </p:sp>
      <p:sp>
        <p:nvSpPr>
          <p:cNvPr id="165892" name="Slide Number Placeholder 3"/>
          <p:cNvSpPr>
            <a:spLocks noGrp="1"/>
          </p:cNvSpPr>
          <p:nvPr>
            <p:ph type="sldNum" sz="quarter" idx="5"/>
          </p:nvPr>
        </p:nvSpPr>
        <p:spPr>
          <a:noFill/>
        </p:spPr>
        <p:txBody>
          <a:bodyPr/>
          <a:lstStyle/>
          <a:p>
            <a:fld id="{BB7A3239-777D-4EB8-A4A9-FC3C4D2BE045}" type="slidenum">
              <a:rPr lang="en-US" smtClean="0"/>
              <a:pPr/>
              <a:t>384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p:spPr>
        <p:txBody>
          <a:bodyPr/>
          <a:lstStyle/>
          <a:p>
            <a:r>
              <a:rPr lang="en-GB" sz="1600" b="1"/>
              <a:t>Instructing Reimbursement Agent </a:t>
            </a:r>
            <a:r>
              <a:rPr lang="en-GB" sz="800"/>
              <a:t>(</a:t>
            </a:r>
            <a:r>
              <a:rPr lang="en-GB" sz="800" err="1"/>
              <a:t>Instr</a:t>
            </a:r>
            <a:r>
              <a:rPr lang="en-GB" sz="800"/>
              <a:t>) </a:t>
            </a:r>
            <a:br>
              <a:rPr lang="en-GB" sz="1600"/>
            </a:br>
            <a:r>
              <a:rPr lang="en-US" sz="1200"/>
              <a:t>Agent through which the instructing agent will reimburse the instructed agent </a:t>
            </a:r>
            <a:r>
              <a:rPr lang="en-US" sz="1200" i="1"/>
              <a:t>(53a)</a:t>
            </a:r>
            <a:endParaRPr lang="nl-BE" sz="1400" i="1"/>
          </a:p>
          <a:p>
            <a:r>
              <a:rPr lang="nl-BE" sz="1600" b="1"/>
              <a:t>Instructed Reimbursement Agent</a:t>
            </a:r>
            <a:r>
              <a:rPr lang="en-GB" sz="1600"/>
              <a:t> </a:t>
            </a:r>
            <a:r>
              <a:rPr lang="en-GB" sz="800"/>
              <a:t>(</a:t>
            </a:r>
            <a:r>
              <a:rPr lang="en-GB" sz="800" err="1"/>
              <a:t>Instr</a:t>
            </a:r>
            <a:r>
              <a:rPr lang="en-GB" sz="800"/>
              <a:t>)</a:t>
            </a:r>
            <a:r>
              <a:rPr lang="en-GB" sz="1600"/>
              <a:t> </a:t>
            </a:r>
            <a:br>
              <a:rPr lang="nl-BE"/>
            </a:br>
            <a:r>
              <a:rPr lang="en-US" sz="1200"/>
              <a:t>Agent at which the instructed agent will be reimbursed </a:t>
            </a:r>
            <a:r>
              <a:rPr lang="en-US" sz="1200" i="1"/>
              <a:t>(54a)</a:t>
            </a:r>
            <a:endParaRPr lang="nl-BE" i="1"/>
          </a:p>
          <a:p>
            <a:r>
              <a:rPr lang="nl-BE" sz="1600" b="1"/>
              <a:t>Third Reimbursement Agent</a:t>
            </a:r>
            <a:r>
              <a:rPr lang="en-GB"/>
              <a:t> </a:t>
            </a:r>
            <a:r>
              <a:rPr lang="en-GB" sz="800"/>
              <a:t>(</a:t>
            </a:r>
            <a:r>
              <a:rPr lang="en-GB" sz="800" err="1"/>
              <a:t>Instr</a:t>
            </a:r>
            <a:r>
              <a:rPr lang="en-GB" sz="800"/>
              <a:t>) </a:t>
            </a:r>
            <a:br>
              <a:rPr lang="nl-BE"/>
            </a:br>
            <a:r>
              <a:rPr lang="en-US" sz="1200"/>
              <a:t>Agent at which the instructed agent will be reimbursed </a:t>
            </a:r>
            <a:r>
              <a:rPr lang="en-US" sz="1200" i="1"/>
              <a:t>(55a)</a:t>
            </a:r>
            <a:endParaRPr lang="nl-BE" i="1"/>
          </a:p>
          <a:p>
            <a:r>
              <a:rPr lang="nl-BE" sz="1600" b="1"/>
              <a:t>Previous Instructing Agent</a:t>
            </a:r>
            <a:r>
              <a:rPr lang="en-GB" sz="1600" b="1"/>
              <a:t> </a:t>
            </a:r>
            <a:r>
              <a:rPr lang="en-GB" sz="800"/>
              <a:t>(</a:t>
            </a:r>
            <a:r>
              <a:rPr lang="en-GB" sz="800" err="1"/>
              <a:t>Instr</a:t>
            </a:r>
            <a:r>
              <a:rPr lang="en-GB" sz="800"/>
              <a:t>) </a:t>
            </a:r>
            <a:br>
              <a:rPr lang="nl-BE"/>
            </a:br>
            <a:r>
              <a:rPr lang="en-US" sz="1200"/>
              <a:t>Agent immediately prior to the instructing agent </a:t>
            </a:r>
            <a:r>
              <a:rPr lang="en-US" sz="1200" i="1"/>
              <a:t>(:72:/INS)</a:t>
            </a:r>
          </a:p>
          <a:p>
            <a:endParaRPr lang="en-US"/>
          </a:p>
        </p:txBody>
      </p:sp>
      <p:sp>
        <p:nvSpPr>
          <p:cNvPr id="164868" name="Slide Number Placeholder 3"/>
          <p:cNvSpPr>
            <a:spLocks noGrp="1"/>
          </p:cNvSpPr>
          <p:nvPr>
            <p:ph type="sldNum" sz="quarter" idx="5"/>
          </p:nvPr>
        </p:nvSpPr>
        <p:spPr>
          <a:noFill/>
        </p:spPr>
        <p:txBody>
          <a:bodyPr/>
          <a:lstStyle/>
          <a:p>
            <a:fld id="{CFB14AED-77FD-436B-9E96-4E3AF54D39F7}" type="slidenum">
              <a:rPr lang="en-US" smtClean="0"/>
              <a:pPr/>
              <a:t>86</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200" b="1" kern="1200">
                <a:solidFill>
                  <a:schemeClr val="tx1"/>
                </a:solidFill>
                <a:latin typeface="Times New Roman" pitchFamily="18" charset="0"/>
                <a:ea typeface="+mn-ea"/>
                <a:cs typeface="+mn-cs"/>
              </a:rPr>
              <a:t>Network receipt expected (F21)</a:t>
            </a:r>
            <a:endParaRPr lang="en-US" sz="1200" kern="1200">
              <a:solidFill>
                <a:schemeClr val="tx1"/>
              </a:solidFill>
              <a:latin typeface="Times New Roman" pitchFamily="18" charset="0"/>
              <a:ea typeface="+mn-ea"/>
              <a:cs typeface="+mn-cs"/>
            </a:endParaRPr>
          </a:p>
          <a:p>
            <a:pPr lvl="1"/>
            <a:r>
              <a:rPr lang="en-US" sz="1200" i="1" kern="1200">
                <a:solidFill>
                  <a:schemeClr val="tx1"/>
                </a:solidFill>
                <a:latin typeface="Times New Roman" pitchFamily="18" charset="0"/>
                <a:ea typeface="+mn-ea"/>
                <a:cs typeface="+mn-cs"/>
              </a:rPr>
              <a:t>Configuration of the receiver’s exchange condition: network receipt expected (+ identified as the one to generate the Exchange Event)</a:t>
            </a:r>
            <a:endParaRPr lang="en-US" sz="1200" kern="1200">
              <a:solidFill>
                <a:schemeClr val="tx1"/>
              </a:solidFill>
              <a:latin typeface="Times New Roman" pitchFamily="18" charset="0"/>
              <a:ea typeface="+mn-ea"/>
              <a:cs typeface="+mn-cs"/>
            </a:endParaRPr>
          </a:p>
          <a:p>
            <a:pPr lvl="1"/>
            <a:r>
              <a:rPr lang="en-US" sz="1200" i="1" kern="1200">
                <a:solidFill>
                  <a:schemeClr val="tx1"/>
                </a:solidFill>
                <a:latin typeface="Times New Roman" pitchFamily="18" charset="0"/>
                <a:ea typeface="+mn-ea"/>
                <a:cs typeface="+mn-cs"/>
              </a:rPr>
              <a:t>Processing:</a:t>
            </a:r>
            <a:endParaRPr lang="en-US" sz="1200" kern="1200">
              <a:solidFill>
                <a:schemeClr val="tx1"/>
              </a:solidFill>
              <a:latin typeface="Times New Roman" pitchFamily="18" charset="0"/>
              <a:ea typeface="+mn-ea"/>
              <a:cs typeface="+mn-cs"/>
            </a:endParaRPr>
          </a:p>
          <a:p>
            <a:pPr lvl="2"/>
            <a:r>
              <a:rPr lang="en-US" sz="1200" i="1" kern="1200">
                <a:solidFill>
                  <a:schemeClr val="tx1"/>
                </a:solidFill>
                <a:latin typeface="Times New Roman" pitchFamily="18" charset="0"/>
                <a:ea typeface="+mn-ea"/>
                <a:cs typeface="+mn-cs"/>
              </a:rPr>
              <a:t>Upon submission: a transport receipt is expected. The status of the Interchange is therefore set to “Submitted”.</a:t>
            </a:r>
            <a:br>
              <a:rPr lang="en-US" sz="1200" i="1" kern="1200">
                <a:solidFill>
                  <a:schemeClr val="tx1"/>
                </a:solidFill>
                <a:latin typeface="Times New Roman" pitchFamily="18" charset="0"/>
                <a:ea typeface="+mn-ea"/>
                <a:cs typeface="+mn-cs"/>
              </a:rPr>
            </a:br>
            <a:r>
              <a:rPr lang="en-US" sz="1200" i="1" kern="1200">
                <a:solidFill>
                  <a:schemeClr val="tx1"/>
                </a:solidFill>
                <a:latin typeface="Times New Roman" pitchFamily="18" charset="0"/>
                <a:ea typeface="+mn-ea"/>
                <a:cs typeface="+mn-cs"/>
              </a:rPr>
              <a:t>The Instructions’ and transactions’ statuses are set to NULL.</a:t>
            </a:r>
            <a:endParaRPr lang="en-US" sz="1200" kern="1200">
              <a:solidFill>
                <a:schemeClr val="tx1"/>
              </a:solidFill>
              <a:latin typeface="Times New Roman" pitchFamily="18" charset="0"/>
              <a:ea typeface="+mn-ea"/>
              <a:cs typeface="+mn-cs"/>
            </a:endParaRPr>
          </a:p>
          <a:p>
            <a:pPr lvl="2"/>
            <a:r>
              <a:rPr lang="en-US" sz="1200" i="1" kern="1200">
                <a:solidFill>
                  <a:schemeClr val="tx1"/>
                </a:solidFill>
                <a:latin typeface="Times New Roman" pitchFamily="18" charset="0"/>
                <a:ea typeface="+mn-ea"/>
                <a:cs typeface="+mn-cs"/>
              </a:rPr>
              <a:t>Upon receipt F21: </a:t>
            </a:r>
            <a:endParaRPr lang="en-US" sz="1200" kern="1200">
              <a:solidFill>
                <a:schemeClr val="tx1"/>
              </a:solidFill>
              <a:latin typeface="Times New Roman" pitchFamily="18" charset="0"/>
              <a:ea typeface="+mn-ea"/>
              <a:cs typeface="+mn-cs"/>
            </a:endParaRPr>
          </a:p>
          <a:p>
            <a:pPr lvl="3"/>
            <a:r>
              <a:rPr lang="en-US" sz="1200" i="1" kern="1200">
                <a:solidFill>
                  <a:schemeClr val="tx1"/>
                </a:solidFill>
                <a:latin typeface="Times New Roman" pitchFamily="18" charset="0"/>
                <a:ea typeface="+mn-ea"/>
                <a:cs typeface="+mn-cs"/>
              </a:rPr>
              <a:t>Positive receipt: the receipt is the “final” transport receipt (no more expected after this transport receipt type). The status of the Interchange is therefore set to “Processed”. </a:t>
            </a:r>
            <a:br>
              <a:rPr lang="en-US" sz="1200" i="1" kern="1200">
                <a:solidFill>
                  <a:schemeClr val="tx1"/>
                </a:solidFill>
                <a:latin typeface="Times New Roman" pitchFamily="18" charset="0"/>
                <a:ea typeface="+mn-ea"/>
                <a:cs typeface="+mn-cs"/>
              </a:rPr>
            </a:br>
            <a:r>
              <a:rPr lang="en-US" sz="1200" i="1" kern="1200">
                <a:solidFill>
                  <a:schemeClr val="tx1"/>
                </a:solidFill>
                <a:latin typeface="Times New Roman" pitchFamily="18" charset="0"/>
                <a:ea typeface="+mn-ea"/>
                <a:cs typeface="+mn-cs"/>
              </a:rPr>
              <a:t>No Instruction receipt is expected. The related Instructions’ and Transactions’ statuses are therefore not updated.</a:t>
            </a:r>
            <a:endParaRPr lang="en-US" sz="1200" i="0" kern="1200">
              <a:solidFill>
                <a:schemeClr val="tx1"/>
              </a:solidFill>
              <a:latin typeface="Times New Roman" pitchFamily="18" charset="0"/>
              <a:ea typeface="+mn-ea"/>
              <a:cs typeface="+mn-cs"/>
            </a:endParaRPr>
          </a:p>
          <a:p>
            <a:pPr lvl="3"/>
            <a:r>
              <a:rPr lang="en-US" sz="1200" i="1" kern="1200">
                <a:solidFill>
                  <a:schemeClr val="tx1"/>
                </a:solidFill>
                <a:latin typeface="Times New Roman" pitchFamily="18" charset="0"/>
                <a:ea typeface="+mn-ea"/>
                <a:cs typeface="+mn-cs"/>
              </a:rPr>
              <a:t>Negative receipt: the status of the Interchange is updated to “Rejected”.</a:t>
            </a:r>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385</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BE" sz="2000" b="1"/>
              <a:t>Charges</a:t>
            </a:r>
          </a:p>
          <a:p>
            <a:pPr lvl="1"/>
            <a:r>
              <a:rPr lang="en-US" sz="1800" b="1"/>
              <a:t>OUR, BEN &amp; SHA </a:t>
            </a:r>
            <a:r>
              <a:rPr lang="en-US" sz="1800"/>
              <a:t>charging-options</a:t>
            </a:r>
          </a:p>
          <a:p>
            <a:pPr lvl="1"/>
            <a:r>
              <a:rPr lang="nl-BE" sz="1800" b="1"/>
              <a:t>Customer</a:t>
            </a:r>
            <a:r>
              <a:rPr lang="nl-BE" sz="1800"/>
              <a:t> and </a:t>
            </a:r>
            <a:r>
              <a:rPr lang="nl-BE" sz="1800" b="1"/>
              <a:t>interbank</a:t>
            </a:r>
            <a:r>
              <a:rPr lang="nl-BE" sz="1800"/>
              <a:t> charges</a:t>
            </a:r>
          </a:p>
          <a:p>
            <a:pPr lvl="1"/>
            <a:r>
              <a:rPr lang="nl-BE" sz="1800"/>
              <a:t>Charges defined as:</a:t>
            </a:r>
          </a:p>
          <a:p>
            <a:pPr lvl="2"/>
            <a:r>
              <a:rPr lang="nl-BE" sz="1600" b="1"/>
              <a:t>Fixed </a:t>
            </a:r>
            <a:r>
              <a:rPr lang="nl-BE" sz="1600"/>
              <a:t>charges</a:t>
            </a:r>
          </a:p>
          <a:p>
            <a:pPr lvl="2"/>
            <a:r>
              <a:rPr lang="nl-BE" sz="1600" b="1"/>
              <a:t>Percentages</a:t>
            </a:r>
            <a:r>
              <a:rPr lang="nl-BE" sz="1600"/>
              <a:t>, optionally </a:t>
            </a:r>
            <a:r>
              <a:rPr lang="en-US" sz="1600"/>
              <a:t>constrained by minima and maxima</a:t>
            </a:r>
          </a:p>
          <a:p>
            <a:pPr lvl="2"/>
            <a:r>
              <a:rPr lang="nl-BE" sz="1600" b="1"/>
              <a:t>Tiers</a:t>
            </a:r>
          </a:p>
          <a:p>
            <a:pPr lvl="1"/>
            <a:r>
              <a:rPr lang="nl-BE" sz="1800"/>
              <a:t>Supported </a:t>
            </a:r>
            <a:r>
              <a:rPr lang="nl-BE" sz="1800" b="1"/>
              <a:t>“charge mechanisms”</a:t>
            </a:r>
            <a:r>
              <a:rPr lang="nl-BE" sz="1800"/>
              <a:t>:</a:t>
            </a:r>
          </a:p>
          <a:p>
            <a:pPr lvl="2"/>
            <a:r>
              <a:rPr lang="nl-BE" sz="1600"/>
              <a:t>OUR (</a:t>
            </a:r>
            <a:r>
              <a:rPr lang="nl-BE" sz="1600" b="1"/>
              <a:t>prepaid</a:t>
            </a:r>
            <a:r>
              <a:rPr lang="nl-BE" sz="1600"/>
              <a:t>)</a:t>
            </a:r>
          </a:p>
          <a:p>
            <a:pPr lvl="2"/>
            <a:r>
              <a:rPr lang="nl-BE" sz="1600" b="1"/>
              <a:t>Credit</a:t>
            </a:r>
            <a:r>
              <a:rPr lang="nl-BE" sz="1600" b="1" baseline="0"/>
              <a:t> Fee Deduct</a:t>
            </a:r>
            <a:endParaRPr lang="nl-BE" sz="1600" b="1"/>
          </a:p>
          <a:p>
            <a:pPr lvl="2"/>
            <a:r>
              <a:rPr lang="nl-BE" sz="1600"/>
              <a:t>Charge VOSTRO and advice via </a:t>
            </a:r>
            <a:r>
              <a:rPr lang="nl-BE" sz="1600" b="1"/>
              <a:t>MT190</a:t>
            </a:r>
          </a:p>
          <a:p>
            <a:pPr lvl="2"/>
            <a:r>
              <a:rPr lang="nl-BE" sz="1600"/>
              <a:t>Charge on request via </a:t>
            </a:r>
            <a:r>
              <a:rPr lang="nl-BE" sz="1600" b="1"/>
              <a:t>MT191</a:t>
            </a:r>
          </a:p>
          <a:p>
            <a:pPr lvl="2"/>
            <a:r>
              <a:rPr lang="nl-BE" sz="1600" b="1"/>
              <a:t>Accounting</a:t>
            </a:r>
          </a:p>
          <a:p>
            <a:pPr lvl="1"/>
            <a:endParaRPr lang="en-US" sz="1800"/>
          </a:p>
          <a:p>
            <a:endParaRPr lang="en-US"/>
          </a:p>
        </p:txBody>
      </p:sp>
      <p:sp>
        <p:nvSpPr>
          <p:cNvPr id="4" name="Slide Number Placeholder 3"/>
          <p:cNvSpPr>
            <a:spLocks noGrp="1"/>
          </p:cNvSpPr>
          <p:nvPr>
            <p:ph type="sldNum" sz="quarter" idx="10"/>
          </p:nvPr>
        </p:nvSpPr>
        <p:spPr/>
        <p:txBody>
          <a:bodyPr/>
          <a:lstStyle/>
          <a:p>
            <a:pPr>
              <a:defRPr/>
            </a:pPr>
            <a:fld id="{1D83A0BE-1ADB-4ED8-9A47-8F14791CC853}" type="slidenum">
              <a:rPr lang="en-US" smtClean="0"/>
              <a:pPr>
                <a:defRPr/>
              </a:pPr>
              <a:t>389</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defRPr/>
            </a:pPr>
            <a:r>
              <a:rPr lang="nl-BE" sz="2000" b="1"/>
              <a:t>Charges &amp; billing</a:t>
            </a:r>
          </a:p>
          <a:p>
            <a:pPr>
              <a:defRPr/>
            </a:pPr>
            <a:endParaRPr lang="nl-BE" sz="2000"/>
          </a:p>
          <a:p>
            <a:pPr>
              <a:defRPr/>
            </a:pPr>
            <a:r>
              <a:rPr lang="nl-BE" sz="2000"/>
              <a:t>A number of “mechanisms” to reimburse charges can be distinguished:</a:t>
            </a:r>
          </a:p>
          <a:p>
            <a:pPr>
              <a:buFont typeface="Arial" pitchFamily="34" charset="0"/>
              <a:buChar char="•"/>
              <a:defRPr/>
            </a:pPr>
            <a:r>
              <a:rPr lang="nl-BE" sz="2000"/>
              <a:t> OUR (prepaid): the debit party’s agent calculates charges for himself and for the next agent in the chain. He charges the customer for the total amount of charges. The charges due to the next agent are included in the settlement amount. </a:t>
            </a:r>
          </a:p>
          <a:p>
            <a:pPr>
              <a:buFont typeface="Arial" pitchFamily="34" charset="0"/>
              <a:buChar char="•"/>
              <a:defRPr/>
            </a:pPr>
            <a:r>
              <a:rPr lang="nl-BE" sz="2000"/>
              <a:t> Benededuct: Each agent in the chain deducts charges from the settlement amount.</a:t>
            </a:r>
          </a:p>
          <a:p>
            <a:pPr>
              <a:buFont typeface="Arial" pitchFamily="34" charset="0"/>
              <a:buChar char="•"/>
              <a:defRPr/>
            </a:pPr>
            <a:r>
              <a:rPr lang="nl-BE" sz="2000"/>
              <a:t> Charge VOSTRO and advice via MT190: Applicable if the agent from which charges are to be reimbursed holds an account at the agent who claims the charges. The latter then debits the former agent’s VOSTRO account for the charges amount. An Advice of Charges (SWIFT MT190) is next sent, to inform the VOSTRO agent about the event.</a:t>
            </a:r>
          </a:p>
          <a:p>
            <a:pPr>
              <a:buFont typeface="Arial" pitchFamily="34" charset="0"/>
              <a:buChar char="•"/>
              <a:defRPr/>
            </a:pPr>
            <a:r>
              <a:rPr lang="nl-BE" sz="2000"/>
              <a:t> Charge on request via MT191: reimbursement occurs by sending a </a:t>
            </a:r>
            <a:r>
              <a:rPr lang="en-US" sz="2000"/>
              <a:t>Request for Payment of Charges (SWIFT MT191) to the agent which owes the charges. The latter then pays the charges by means of a financial institution transfer (SWIFT MT202)</a:t>
            </a:r>
            <a:endParaRPr lang="nl-BE" sz="2000"/>
          </a:p>
          <a:p>
            <a:pPr>
              <a:buFont typeface="Arial" pitchFamily="34" charset="0"/>
              <a:buNone/>
              <a:defRPr/>
            </a:pPr>
            <a:endParaRPr lang="en-US" sz="2000"/>
          </a:p>
        </p:txBody>
      </p:sp>
      <p:sp>
        <p:nvSpPr>
          <p:cNvPr id="4" name="Slide Number Placeholder 3"/>
          <p:cNvSpPr>
            <a:spLocks noGrp="1"/>
          </p:cNvSpPr>
          <p:nvPr>
            <p:ph type="sldNum" sz="quarter" idx="10"/>
          </p:nvPr>
        </p:nvSpPr>
        <p:spPr/>
        <p:txBody>
          <a:bodyPr/>
          <a:lstStyle/>
          <a:p>
            <a:pPr>
              <a:defRPr/>
            </a:pPr>
            <a:fld id="{1D83A0BE-1ADB-4ED8-9A47-8F14791CC853}" type="slidenum">
              <a:rPr lang="en-US" smtClean="0"/>
              <a:pPr>
                <a:defRPr/>
              </a:pPr>
              <a:t>393</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defRPr/>
            </a:pPr>
            <a:r>
              <a:rPr lang="nl-BE" sz="2000" b="1"/>
              <a:t>Charges &amp; billing</a:t>
            </a:r>
          </a:p>
          <a:p>
            <a:pPr>
              <a:defRPr/>
            </a:pPr>
            <a:endParaRPr lang="nl-BE" sz="2000"/>
          </a:p>
          <a:p>
            <a:pPr>
              <a:defRPr/>
            </a:pPr>
            <a:r>
              <a:rPr lang="nl-BE" sz="2000"/>
              <a:t>A number of “mechanisms” to reimburse charges can be distinguished:</a:t>
            </a:r>
          </a:p>
          <a:p>
            <a:pPr>
              <a:buFont typeface="Arial" pitchFamily="34" charset="0"/>
              <a:buChar char="•"/>
              <a:defRPr/>
            </a:pPr>
            <a:r>
              <a:rPr lang="nl-BE" sz="2000"/>
              <a:t> OUR (prepaid): the debit party’s agent calculates charges for himself and for the next agent in the chain. He charges the customer for the total amount of charges. The charges due to the next agent are included in the settlement amount. </a:t>
            </a:r>
          </a:p>
          <a:p>
            <a:pPr>
              <a:buFont typeface="Arial" pitchFamily="34" charset="0"/>
              <a:buChar char="•"/>
              <a:defRPr/>
            </a:pPr>
            <a:r>
              <a:rPr lang="nl-BE" sz="2000"/>
              <a:t> Benededuct: Each agent in the chain deducts charges from the settlement amount.</a:t>
            </a:r>
          </a:p>
          <a:p>
            <a:pPr>
              <a:buFont typeface="Arial" pitchFamily="34" charset="0"/>
              <a:buChar char="•"/>
              <a:defRPr/>
            </a:pPr>
            <a:r>
              <a:rPr lang="nl-BE" sz="2000"/>
              <a:t> Charge VOSTRO and advice via MT190: Applicable if the agent from which charges are to be reimbursed holds an account at the agent who claims the charges. The latter then debits the former agent’s VOSTRO account for the charges amount. An Advice of Charges (SWIFT MT190) is next sent, to inform the VOSTRO agent about the event.</a:t>
            </a:r>
          </a:p>
          <a:p>
            <a:pPr>
              <a:buFont typeface="Arial" pitchFamily="34" charset="0"/>
              <a:buChar char="•"/>
              <a:defRPr/>
            </a:pPr>
            <a:r>
              <a:rPr lang="nl-BE" sz="2000"/>
              <a:t> Charge on request via MT191: reimbursement occurs by sending a </a:t>
            </a:r>
            <a:r>
              <a:rPr lang="en-US" sz="2000"/>
              <a:t>Request for Payment of Charges (SWIFT MT191) to the agent which owes the charges. The latter then pays the charges by means of a financial institution transfer (SWIFT MT202)</a:t>
            </a:r>
            <a:endParaRPr lang="nl-BE" sz="2000"/>
          </a:p>
          <a:p>
            <a:pPr>
              <a:buFont typeface="Arial" pitchFamily="34" charset="0"/>
              <a:buNone/>
              <a:defRPr/>
            </a:pPr>
            <a:endParaRPr lang="en-US" sz="2000"/>
          </a:p>
        </p:txBody>
      </p:sp>
      <p:sp>
        <p:nvSpPr>
          <p:cNvPr id="4" name="Slide Number Placeholder 3"/>
          <p:cNvSpPr>
            <a:spLocks noGrp="1"/>
          </p:cNvSpPr>
          <p:nvPr>
            <p:ph type="sldNum" sz="quarter" idx="10"/>
          </p:nvPr>
        </p:nvSpPr>
        <p:spPr/>
        <p:txBody>
          <a:bodyPr/>
          <a:lstStyle/>
          <a:p>
            <a:pPr>
              <a:defRPr/>
            </a:pPr>
            <a:fld id="{1D83A0BE-1ADB-4ED8-9A47-8F14791CC853}" type="slidenum">
              <a:rPr lang="en-US" smtClean="0"/>
              <a:pPr>
                <a:defRPr/>
              </a:pPr>
              <a:t>394</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a:defRPr/>
            </a:pPr>
            <a:r>
              <a:rPr lang="nl-BE" b="1"/>
              <a:t>Charges &amp; billing</a:t>
            </a:r>
          </a:p>
          <a:p>
            <a:pPr>
              <a:defRPr/>
            </a:pPr>
            <a:endParaRPr lang="nl-BE"/>
          </a:p>
          <a:p>
            <a:pPr>
              <a:defRPr/>
            </a:pPr>
            <a:r>
              <a:rPr lang="nl-BE"/>
              <a:t>A number of “mechanisms” to reimburse charges can be distinguished:</a:t>
            </a:r>
          </a:p>
          <a:p>
            <a:pPr>
              <a:buFont typeface="Arial" pitchFamily="34" charset="0"/>
              <a:buChar char="•"/>
              <a:defRPr/>
            </a:pPr>
            <a:r>
              <a:rPr lang="nl-BE" sz="1800"/>
              <a:t> OUR (prepaid): the debit party’s agent calculates charges for himself and for the next agent in the chain. He charges the customer for the total amount of charges. The charges due to the next agent are included in the settlement amount. </a:t>
            </a:r>
          </a:p>
          <a:p>
            <a:pPr>
              <a:buFont typeface="Arial" pitchFamily="34" charset="0"/>
              <a:buChar char="•"/>
              <a:defRPr/>
            </a:pPr>
            <a:r>
              <a:rPr lang="nl-BE" sz="1800"/>
              <a:t> Benededuct: Each agent in the chain deducts charges from the settlement amount.</a:t>
            </a:r>
          </a:p>
          <a:p>
            <a:pPr>
              <a:buFont typeface="Arial" pitchFamily="34" charset="0"/>
              <a:buChar char="•"/>
              <a:defRPr/>
            </a:pPr>
            <a:r>
              <a:rPr lang="nl-BE" sz="1800"/>
              <a:t> Charge VOSTRO and advice via MT190: Applicable if the agent from which charges are to be reimbursed holds an account at the agent who claims the charges. The latter then debits the former agent’s VOSTRO account for the charges amount. An Advice of Charges (SWIFT MT190) is next sent, to inform the VOSTRO agent about the event.</a:t>
            </a:r>
          </a:p>
          <a:p>
            <a:pPr>
              <a:buFont typeface="Arial" pitchFamily="34" charset="0"/>
              <a:buChar char="•"/>
              <a:defRPr/>
            </a:pPr>
            <a:r>
              <a:rPr lang="nl-BE" sz="1800"/>
              <a:t> Charge on request via MT191: reimbursement occurs by sending a </a:t>
            </a:r>
            <a:r>
              <a:rPr lang="en-US" sz="1800"/>
              <a:t>Request for Payment of Charges (SWIFT MT191) to the agent which owes the charges. The latter then pays the charges by means of a financial institution transfer (SWIFT MT202)</a:t>
            </a:r>
            <a:endParaRPr lang="nl-BE"/>
          </a:p>
          <a:p>
            <a:pPr>
              <a:buFont typeface="Arial" pitchFamily="34" charset="0"/>
              <a:buNone/>
              <a:defRPr/>
            </a:pPr>
            <a:endParaRPr lang="en-US"/>
          </a:p>
        </p:txBody>
      </p:sp>
      <p:sp>
        <p:nvSpPr>
          <p:cNvPr id="135172" name="Slide Number Placeholder 3"/>
          <p:cNvSpPr>
            <a:spLocks noGrp="1"/>
          </p:cNvSpPr>
          <p:nvPr>
            <p:ph type="sldNum" sz="quarter" idx="5"/>
          </p:nvPr>
        </p:nvSpPr>
        <p:spPr>
          <a:noFill/>
        </p:spPr>
        <p:txBody>
          <a:bodyPr/>
          <a:lstStyle/>
          <a:p>
            <a:fld id="{8519C292-A653-480F-BBD5-D244D9B08261}" type="slidenum">
              <a:rPr lang="en-US" smtClean="0"/>
              <a:pPr/>
              <a:t>395</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p>
            <a:fld id="{BC8C36C3-68B2-426E-A92C-2BF3E987EAEE}" type="slidenum">
              <a:rPr lang="en-US" smtClean="0"/>
              <a:pPr/>
              <a:t>405</a:t>
            </a:fld>
            <a:endParaRPr lang="en-US"/>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a:ln/>
        </p:spPr>
        <p:txBody>
          <a:bodyPr/>
          <a:lstStyle/>
          <a:p>
            <a:pPr eaLnBrk="1" hangingPunct="1"/>
            <a:endParaRPr lang="en-AU"/>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722F82F-5433-4D51-A162-C8FFF67609EC}" type="slidenum">
              <a:rPr lang="en-US" smtClean="0"/>
              <a:pPr/>
              <a:t>411</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nl-B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BE"/>
              <a:t>Show</a:t>
            </a:r>
            <a:r>
              <a:rPr lang="nl-BE" baseline="0"/>
              <a:t> Participant BVA</a:t>
            </a:r>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101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nl-BE"/>
              <a:t>Show</a:t>
            </a:r>
            <a:r>
              <a:rPr lang="nl-BE" baseline="0"/>
              <a:t> Exchange Condition BVA</a:t>
            </a:r>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Stop Point: Show on BVA</a:t>
            </a:r>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115</a:t>
            </a:fld>
            <a:endParaRPr lang="en-US"/>
          </a:p>
        </p:txBody>
      </p:sp>
    </p:spTree>
    <p:extLst>
      <p:ext uri="{BB962C8B-B14F-4D97-AF65-F5344CB8AC3E}">
        <p14:creationId xmlns:p14="http://schemas.microsoft.com/office/powerpoint/2010/main" val="3775313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Stop Point: Show on BVA</a:t>
            </a:r>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118</a:t>
            </a:fld>
            <a:endParaRPr lang="en-US"/>
          </a:p>
        </p:txBody>
      </p:sp>
    </p:spTree>
    <p:extLst>
      <p:ext uri="{BB962C8B-B14F-4D97-AF65-F5344CB8AC3E}">
        <p14:creationId xmlns:p14="http://schemas.microsoft.com/office/powerpoint/2010/main" val="266302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Stop Point: Show on BVA</a:t>
            </a:r>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121</a:t>
            </a:fld>
            <a:endParaRPr lang="en-US"/>
          </a:p>
        </p:txBody>
      </p:sp>
    </p:spTree>
    <p:extLst>
      <p:ext uri="{BB962C8B-B14F-4D97-AF65-F5344CB8AC3E}">
        <p14:creationId xmlns:p14="http://schemas.microsoft.com/office/powerpoint/2010/main" val="535292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Stop Point: Show on BVA</a:t>
            </a:r>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126</a:t>
            </a:fld>
            <a:endParaRPr lang="en-US"/>
          </a:p>
        </p:txBody>
      </p:sp>
    </p:spTree>
    <p:extLst>
      <p:ext uri="{BB962C8B-B14F-4D97-AF65-F5344CB8AC3E}">
        <p14:creationId xmlns:p14="http://schemas.microsoft.com/office/powerpoint/2010/main" val="1972212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Stop Point: Show on BVA</a:t>
            </a:r>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132</a:t>
            </a:fld>
            <a:endParaRPr lang="en-US"/>
          </a:p>
        </p:txBody>
      </p:sp>
    </p:spTree>
    <p:extLst>
      <p:ext uri="{BB962C8B-B14F-4D97-AF65-F5344CB8AC3E}">
        <p14:creationId xmlns:p14="http://schemas.microsoft.com/office/powerpoint/2010/main" val="3963943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Stop Point: Show on BVA</a:t>
            </a:r>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135</a:t>
            </a:fld>
            <a:endParaRPr lang="en-US"/>
          </a:p>
        </p:txBody>
      </p:sp>
    </p:spTree>
    <p:extLst>
      <p:ext uri="{BB962C8B-B14F-4D97-AF65-F5344CB8AC3E}">
        <p14:creationId xmlns:p14="http://schemas.microsoft.com/office/powerpoint/2010/main" val="1982553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lgn="l" defTabSz="879683" eaLnBrk="0" hangingPunct="0">
              <a:spcBef>
                <a:spcPct val="30000"/>
              </a:spcBef>
              <a:defRPr sz="1100">
                <a:solidFill>
                  <a:schemeClr val="tx1"/>
                </a:solidFill>
                <a:latin typeface="Times New Roman" pitchFamily="18" charset="0"/>
              </a:defRPr>
            </a:lvl1pPr>
            <a:lvl2pPr marL="700156" indent="-269291" algn="l" defTabSz="879683" eaLnBrk="0" hangingPunct="0">
              <a:spcBef>
                <a:spcPct val="30000"/>
              </a:spcBef>
              <a:defRPr sz="1100">
                <a:solidFill>
                  <a:schemeClr val="tx1"/>
                </a:solidFill>
                <a:latin typeface="Times New Roman" pitchFamily="18" charset="0"/>
              </a:defRPr>
            </a:lvl2pPr>
            <a:lvl3pPr marL="1077163" indent="-215433" algn="l" defTabSz="879683" eaLnBrk="0" hangingPunct="0">
              <a:spcBef>
                <a:spcPct val="30000"/>
              </a:spcBef>
              <a:defRPr sz="1100">
                <a:solidFill>
                  <a:schemeClr val="tx1"/>
                </a:solidFill>
                <a:latin typeface="Times New Roman" pitchFamily="18" charset="0"/>
              </a:defRPr>
            </a:lvl3pPr>
            <a:lvl4pPr marL="1508028" indent="-215433" algn="l" defTabSz="879683" eaLnBrk="0" hangingPunct="0">
              <a:spcBef>
                <a:spcPct val="30000"/>
              </a:spcBef>
              <a:defRPr sz="1100">
                <a:solidFill>
                  <a:schemeClr val="tx1"/>
                </a:solidFill>
                <a:latin typeface="Times New Roman" pitchFamily="18" charset="0"/>
              </a:defRPr>
            </a:lvl4pPr>
            <a:lvl5pPr marL="1938894" indent="-215433" algn="l" defTabSz="879683" eaLnBrk="0" hangingPunct="0">
              <a:spcBef>
                <a:spcPct val="30000"/>
              </a:spcBef>
              <a:defRPr sz="1100">
                <a:solidFill>
                  <a:schemeClr val="tx1"/>
                </a:solidFill>
                <a:latin typeface="Times New Roman" pitchFamily="18" charset="0"/>
              </a:defRPr>
            </a:lvl5pPr>
            <a:lvl6pPr marL="2369759" indent="-215433" defTabSz="879683" eaLnBrk="0" fontAlgn="base" hangingPunct="0">
              <a:spcBef>
                <a:spcPct val="30000"/>
              </a:spcBef>
              <a:spcAft>
                <a:spcPct val="0"/>
              </a:spcAft>
              <a:defRPr sz="1100">
                <a:solidFill>
                  <a:schemeClr val="tx1"/>
                </a:solidFill>
                <a:latin typeface="Times New Roman" pitchFamily="18" charset="0"/>
              </a:defRPr>
            </a:lvl6pPr>
            <a:lvl7pPr marL="2800624" indent="-215433" defTabSz="879683" eaLnBrk="0" fontAlgn="base" hangingPunct="0">
              <a:spcBef>
                <a:spcPct val="30000"/>
              </a:spcBef>
              <a:spcAft>
                <a:spcPct val="0"/>
              </a:spcAft>
              <a:defRPr sz="1100">
                <a:solidFill>
                  <a:schemeClr val="tx1"/>
                </a:solidFill>
                <a:latin typeface="Times New Roman" pitchFamily="18" charset="0"/>
              </a:defRPr>
            </a:lvl7pPr>
            <a:lvl8pPr marL="3231490" indent="-215433" defTabSz="879683" eaLnBrk="0" fontAlgn="base" hangingPunct="0">
              <a:spcBef>
                <a:spcPct val="30000"/>
              </a:spcBef>
              <a:spcAft>
                <a:spcPct val="0"/>
              </a:spcAft>
              <a:defRPr sz="1100">
                <a:solidFill>
                  <a:schemeClr val="tx1"/>
                </a:solidFill>
                <a:latin typeface="Times New Roman" pitchFamily="18" charset="0"/>
              </a:defRPr>
            </a:lvl8pPr>
            <a:lvl9pPr marL="3662355" indent="-215433" defTabSz="879683" eaLnBrk="0" fontAlgn="base" hangingPunct="0">
              <a:spcBef>
                <a:spcPct val="30000"/>
              </a:spcBef>
              <a:spcAft>
                <a:spcPct val="0"/>
              </a:spcAft>
              <a:defRPr sz="1100">
                <a:solidFill>
                  <a:schemeClr val="tx1"/>
                </a:solidFill>
                <a:latin typeface="Times New Roman" pitchFamily="18" charset="0"/>
              </a:defRPr>
            </a:lvl9pPr>
          </a:lstStyle>
          <a:p>
            <a:pPr algn="r" eaLnBrk="1" hangingPunct="1">
              <a:spcBef>
                <a:spcPct val="0"/>
              </a:spcBef>
            </a:pPr>
            <a:fld id="{385BFA7B-4509-4839-8364-BFD04453E6DB}" type="slidenum">
              <a:rPr lang="en-US" altLang="en-US" smtClean="0"/>
              <a:pPr algn="r" eaLnBrk="1" hangingPunct="1">
                <a:spcBef>
                  <a:spcPct val="0"/>
                </a:spcBef>
              </a:pPr>
              <a:t>31</a:t>
            </a:fld>
            <a:endParaRPr lang="en-US" altLang="en-US"/>
          </a:p>
        </p:txBody>
      </p:sp>
      <p:sp>
        <p:nvSpPr>
          <p:cNvPr id="47107" name="Rectangle 2"/>
          <p:cNvSpPr>
            <a:spLocks noGrp="1" noRot="1" noChangeAspect="1" noChangeArrowheads="1" noTextEdit="1"/>
          </p:cNvSpPr>
          <p:nvPr>
            <p:ph type="sldImg"/>
          </p:nvPr>
        </p:nvSpPr>
        <p:spPr>
          <a:xfrm>
            <a:off x="1146175" y="687388"/>
            <a:ext cx="4570413" cy="3427412"/>
          </a:xfrm>
          <a:ln/>
        </p:spPr>
      </p:sp>
      <p:sp>
        <p:nvSpPr>
          <p:cNvPr id="47108"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t>Stop Point: Show on BVA</a:t>
            </a:r>
          </a:p>
          <a:p>
            <a:pPr eaLnBrk="1" hangingPunct="1"/>
            <a:endParaRPr lang="nl-BE"/>
          </a:p>
        </p:txBody>
      </p:sp>
      <p:sp>
        <p:nvSpPr>
          <p:cNvPr id="175108" name="Slide Number Placeholder 3"/>
          <p:cNvSpPr>
            <a:spLocks noGrp="1"/>
          </p:cNvSpPr>
          <p:nvPr>
            <p:ph type="sldNum" sz="quarter" idx="5"/>
          </p:nvPr>
        </p:nvSpPr>
        <p:spPr>
          <a:noFill/>
        </p:spPr>
        <p:txBody>
          <a:bodyPr/>
          <a:lstStyle/>
          <a:p>
            <a:fld id="{59680EA0-B1CE-4131-AAD7-F37AF7B39C28}" type="slidenum">
              <a:rPr lang="en-US" smtClean="0"/>
              <a:pPr/>
              <a:t>139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Stop Point: Show on BVA</a:t>
            </a:r>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148</a:t>
            </a:fld>
            <a:endParaRPr lang="en-US"/>
          </a:p>
        </p:txBody>
      </p:sp>
    </p:spTree>
    <p:extLst>
      <p:ext uri="{BB962C8B-B14F-4D97-AF65-F5344CB8AC3E}">
        <p14:creationId xmlns:p14="http://schemas.microsoft.com/office/powerpoint/2010/main" val="3489117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 </a:t>
            </a:r>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149</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Stop Point: Show on BVA via Payment</a:t>
            </a:r>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155</a:t>
            </a:fld>
            <a:endParaRPr lang="en-US"/>
          </a:p>
        </p:txBody>
      </p:sp>
    </p:spTree>
    <p:extLst>
      <p:ext uri="{BB962C8B-B14F-4D97-AF65-F5344CB8AC3E}">
        <p14:creationId xmlns:p14="http://schemas.microsoft.com/office/powerpoint/2010/main" val="594895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p>
            <a:fld id="{BC8C36C3-68B2-426E-A92C-2BF3E987EAEE}" type="slidenum">
              <a:rPr lang="en-US" smtClean="0"/>
              <a:pPr/>
              <a:t>157</a:t>
            </a:fld>
            <a:endParaRPr lang="en-US"/>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a:ln/>
        </p:spPr>
        <p:txBody>
          <a:bodyPr/>
          <a:lstStyle/>
          <a:p>
            <a:pPr eaLnBrk="1" hangingPunct="1"/>
            <a:endParaRPr lang="en-AU"/>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Stop Point: Show on BVA via Accounting Tab</a:t>
            </a:r>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158</a:t>
            </a:fld>
            <a:endParaRPr lang="en-US"/>
          </a:p>
        </p:txBody>
      </p:sp>
    </p:spTree>
    <p:extLst>
      <p:ext uri="{BB962C8B-B14F-4D97-AF65-F5344CB8AC3E}">
        <p14:creationId xmlns:p14="http://schemas.microsoft.com/office/powerpoint/2010/main" val="3944781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BE"/>
          </a:p>
        </p:txBody>
      </p:sp>
      <p:sp>
        <p:nvSpPr>
          <p:cNvPr id="4" name="Slide Number Placeholder 3"/>
          <p:cNvSpPr>
            <a:spLocks noGrp="1"/>
          </p:cNvSpPr>
          <p:nvPr>
            <p:ph type="sldNum" sz="quarter" idx="10"/>
          </p:nvPr>
        </p:nvSpPr>
        <p:spPr/>
        <p:txBody>
          <a:bodyPr/>
          <a:lstStyle/>
          <a:p>
            <a:pPr>
              <a:defRPr/>
            </a:pPr>
            <a:fld id="{1D83A0BE-1ADB-4ED8-9A47-8F14791CC853}" type="slidenum">
              <a:rPr lang="en-US" smtClean="0"/>
              <a:pPr>
                <a:defRPr/>
              </a:pPr>
              <a:t>160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Stop Point: Show</a:t>
            </a:r>
            <a:r>
              <a:rPr lang="en-US" baseline="0"/>
              <a:t> via IP</a:t>
            </a:r>
            <a:endParaRPr lang="en-US"/>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162</a:t>
            </a:fld>
            <a:endParaRPr lang="en-US"/>
          </a:p>
        </p:txBody>
      </p:sp>
    </p:spTree>
    <p:extLst>
      <p:ext uri="{BB962C8B-B14F-4D97-AF65-F5344CB8AC3E}">
        <p14:creationId xmlns:p14="http://schemas.microsoft.com/office/powerpoint/2010/main" val="3903994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a:t>Open the Test Visibility Application: </a:t>
            </a:r>
            <a:r>
              <a:rPr lang="en-US" sz="1200">
                <a:hlinkClick r:id="rId3"/>
              </a:rPr>
              <a:t>http://[server</a:t>
            </a:r>
            <a:r>
              <a:rPr lang="en-US" sz="1200"/>
              <a:t> name]:9080/</a:t>
            </a:r>
            <a:r>
              <a:rPr lang="en-US" sz="1200" err="1"/>
              <a:t>OPFTestVisibility</a:t>
            </a:r>
            <a:endParaRPr lang="en-US" sz="1200"/>
          </a:p>
          <a:p>
            <a:endParaRPr lang="en-US"/>
          </a:p>
          <a:p>
            <a:r>
              <a:rPr lang="en-US"/>
              <a:t>- Show the </a:t>
            </a:r>
            <a:r>
              <a:rPr lang="en-US" i="1" err="1"/>
              <a:t>PostSwiftInterchangeForm</a:t>
            </a:r>
            <a:endParaRPr lang="en-US" i="1"/>
          </a:p>
          <a:p>
            <a:r>
              <a:rPr lang="en-US"/>
              <a:t>- Show</a:t>
            </a:r>
            <a:r>
              <a:rPr lang="en-US" baseline="0"/>
              <a:t> the Bank’s Bank Name, Exchange Condition’s external id to point out the info the meta data is compared against</a:t>
            </a:r>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166</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Included – Use</a:t>
            </a:r>
            <a:r>
              <a:rPr lang="en-US" baseline="0"/>
              <a:t> file “MT103 Validation Failure”</a:t>
            </a:r>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182</a:t>
            </a:fld>
            <a:endParaRPr lang="en-US"/>
          </a:p>
        </p:txBody>
      </p:sp>
    </p:spTree>
    <p:extLst>
      <p:ext uri="{BB962C8B-B14F-4D97-AF65-F5344CB8AC3E}">
        <p14:creationId xmlns:p14="http://schemas.microsoft.com/office/powerpoint/2010/main" val="3840668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pPr defTabSz="954866"/>
            <a:fld id="{EA47F2A2-DAF3-42D9-A25A-B3E21EDE00E8}" type="slidenum">
              <a:rPr lang="en-US" smtClean="0"/>
              <a:pPr defTabSz="954866"/>
              <a:t>63</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nl-B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Included – Use file “MT101_Disposition Check” – this will check</a:t>
            </a:r>
            <a:r>
              <a:rPr lang="en-US" baseline="0"/>
              <a:t> for account existence</a:t>
            </a:r>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190</a:t>
            </a:fld>
            <a:endParaRPr lang="en-US"/>
          </a:p>
        </p:txBody>
      </p:sp>
    </p:spTree>
    <p:extLst>
      <p:ext uri="{BB962C8B-B14F-4D97-AF65-F5344CB8AC3E}">
        <p14:creationId xmlns:p14="http://schemas.microsoft.com/office/powerpoint/2010/main" val="364556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191</a:t>
            </a:fld>
            <a:endParaRPr lang="en-US"/>
          </a:p>
        </p:txBody>
      </p:sp>
    </p:spTree>
    <p:extLst>
      <p:ext uri="{BB962C8B-B14F-4D97-AF65-F5344CB8AC3E}">
        <p14:creationId xmlns:p14="http://schemas.microsoft.com/office/powerpoint/2010/main" val="2769765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Stop Point:</a:t>
            </a:r>
            <a:r>
              <a:rPr lang="en-US" baseline="0"/>
              <a:t> Include Demo</a:t>
            </a:r>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195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D83A0BE-1ADB-4ED8-9A47-8F14791CC853}" type="slidenum">
              <a:rPr lang="en-US" smtClean="0"/>
              <a:pPr>
                <a:defRPr/>
              </a:pPr>
              <a:t>200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600"/>
              <a:t>Stop</a:t>
            </a:r>
            <a:r>
              <a:rPr lang="en-US" sz="1600" baseline="0"/>
              <a:t> Point : Demo Included – Use File “MT101_Duplicate Check</a:t>
            </a:r>
          </a:p>
          <a:p>
            <a:r>
              <a:rPr lang="en-US" sz="1600" baseline="0"/>
              <a:t>1.Upload </a:t>
            </a:r>
            <a:r>
              <a:rPr lang="en-US" sz="1600" b="0" baseline="0"/>
              <a:t>file “</a:t>
            </a:r>
            <a:r>
              <a:rPr lang="en-US" sz="1200" b="0">
                <a:ea typeface="Tahoma" panose="020B0604030504040204" pitchFamily="34" charset="0"/>
              </a:rPr>
              <a:t>MT101_Duplicate Check”</a:t>
            </a:r>
          </a:p>
          <a:p>
            <a:r>
              <a:rPr lang="en-US" sz="1200" b="0" baseline="0">
                <a:ea typeface="Tahoma" panose="020B0604030504040204" pitchFamily="34" charset="0"/>
              </a:rPr>
              <a:t>2.Again upload the same file and for the 2</a:t>
            </a:r>
            <a:r>
              <a:rPr lang="en-US" sz="1200" b="0" baseline="30000">
                <a:ea typeface="Tahoma" panose="020B0604030504040204" pitchFamily="34" charset="0"/>
              </a:rPr>
              <a:t>nd</a:t>
            </a:r>
            <a:r>
              <a:rPr lang="en-US" sz="1200" b="0" baseline="0">
                <a:ea typeface="Tahoma" panose="020B0604030504040204" pitchFamily="34" charset="0"/>
              </a:rPr>
              <a:t> Instruction Duplicate Check will fail</a:t>
            </a:r>
            <a:endParaRPr lang="en-US" sz="1200" b="0" baseline="0"/>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201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ln/>
        </p:spPr>
      </p:sp>
      <p:sp>
        <p:nvSpPr>
          <p:cNvPr id="198659" name="Notes Placeholder 2"/>
          <p:cNvSpPr>
            <a:spLocks noGrp="1"/>
          </p:cNvSpPr>
          <p:nvPr>
            <p:ph type="body" idx="1"/>
          </p:nvPr>
        </p:nvSpPr>
        <p:spPr>
          <a:noFill/>
          <a:ln/>
        </p:spPr>
        <p:txBody>
          <a:bodyPr/>
          <a:lstStyle/>
          <a:p>
            <a:pPr eaLnBrk="1" hangingPunct="1"/>
            <a:endParaRPr lang="nl-BE"/>
          </a:p>
        </p:txBody>
      </p:sp>
      <p:sp>
        <p:nvSpPr>
          <p:cNvPr id="198660" name="Slide Number Placeholder 3"/>
          <p:cNvSpPr>
            <a:spLocks noGrp="1"/>
          </p:cNvSpPr>
          <p:nvPr>
            <p:ph type="sldNum" sz="quarter" idx="5"/>
          </p:nvPr>
        </p:nvSpPr>
        <p:spPr>
          <a:noFill/>
        </p:spPr>
        <p:txBody>
          <a:bodyPr/>
          <a:lstStyle/>
          <a:p>
            <a:fld id="{81912670-5E85-459D-837D-2E629B4B606F}" type="slidenum">
              <a:rPr lang="en-US" smtClean="0"/>
              <a:pPr/>
              <a:t>202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000" b="1"/>
              <a:t>Manual repair</a:t>
            </a:r>
          </a:p>
          <a:p>
            <a:pPr lvl="1"/>
            <a:r>
              <a:rPr lang="nl-BE" sz="1600"/>
              <a:t>“Split screen” showing original,</a:t>
            </a:r>
            <a:r>
              <a:rPr lang="nl-BE" sz="1600" baseline="0"/>
              <a:t> previous and current value</a:t>
            </a:r>
          </a:p>
          <a:p>
            <a:pPr lvl="1"/>
            <a:r>
              <a:rPr lang="nl-BE" sz="1600" baseline="0"/>
              <a:t>Next options to go to next WLI in order of priority (submit and next, submut, skip and next, release an next)</a:t>
            </a:r>
            <a:endParaRPr lang="nl-BE" sz="1600"/>
          </a:p>
          <a:p>
            <a:pPr lvl="1"/>
            <a:r>
              <a:rPr lang="nl-BE" sz="1600"/>
              <a:t>Examples of out-of-the-box manual repair types in the OPF-xCT product:</a:t>
            </a:r>
          </a:p>
          <a:p>
            <a:pPr lvl="2"/>
            <a:r>
              <a:rPr lang="nl-BE" sz="1600"/>
              <a:t>Transaction routing failure</a:t>
            </a:r>
            <a:endParaRPr lang="en-US" sz="1600"/>
          </a:p>
          <a:p>
            <a:pPr lvl="2"/>
            <a:r>
              <a:rPr lang="nl-BE" sz="1600">
                <a:latin typeface="Arial"/>
                <a:ea typeface="Times New Roman"/>
                <a:cs typeface="Times New Roman"/>
              </a:rPr>
              <a:t>PDE/PDM Duplicate</a:t>
            </a:r>
          </a:p>
          <a:p>
            <a:pPr lvl="2"/>
            <a:r>
              <a:rPr lang="en-US" sz="1600"/>
              <a:t>Possible duplicate Instruction</a:t>
            </a:r>
          </a:p>
          <a:p>
            <a:pPr lvl="2"/>
            <a:r>
              <a:rPr lang="en-US" sz="1600"/>
              <a:t>Disposition Check Failure</a:t>
            </a:r>
          </a:p>
          <a:p>
            <a:pPr lvl="2"/>
            <a:r>
              <a:rPr lang="nl-BE" sz="1600"/>
              <a:t>Code word detected</a:t>
            </a:r>
          </a:p>
          <a:p>
            <a:pPr lvl="2"/>
            <a:r>
              <a:rPr lang="nl-BE" sz="1600"/>
              <a:t>...</a:t>
            </a:r>
            <a:endParaRPr lang="en-US" sz="1600"/>
          </a:p>
        </p:txBody>
      </p:sp>
      <p:sp>
        <p:nvSpPr>
          <p:cNvPr id="4" name="Slide Number Placeholder 3"/>
          <p:cNvSpPr>
            <a:spLocks noGrp="1"/>
          </p:cNvSpPr>
          <p:nvPr>
            <p:ph type="sldNum" sz="quarter" idx="10"/>
          </p:nvPr>
        </p:nvSpPr>
        <p:spPr/>
        <p:txBody>
          <a:bodyPr/>
          <a:lstStyle/>
          <a:p>
            <a:pPr>
              <a:defRPr/>
            </a:pPr>
            <a:fld id="{1D83A0BE-1ADB-4ED8-9A47-8F14791CC853}" type="slidenum">
              <a:rPr lang="en-US" smtClean="0"/>
              <a:pPr>
                <a:defRPr/>
              </a:pPr>
              <a:t>205</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Stop Point : Demo Included – Use file “MT101_Disposition Check” – this will check for account existence</a:t>
            </a:r>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208</a:t>
            </a:fld>
            <a:endParaRPr lang="en-US"/>
          </a:p>
        </p:txBody>
      </p:sp>
    </p:spTree>
    <p:extLst>
      <p:ext uri="{BB962C8B-B14F-4D97-AF65-F5344CB8AC3E}">
        <p14:creationId xmlns:p14="http://schemas.microsoft.com/office/powerpoint/2010/main" val="6823490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600"/>
          </a:p>
        </p:txBody>
      </p:sp>
      <p:sp>
        <p:nvSpPr>
          <p:cNvPr id="4" name="Slide Number Placeholder 3"/>
          <p:cNvSpPr>
            <a:spLocks noGrp="1"/>
          </p:cNvSpPr>
          <p:nvPr>
            <p:ph type="sldNum" sz="quarter" idx="10"/>
          </p:nvPr>
        </p:nvSpPr>
        <p:spPr/>
        <p:txBody>
          <a:bodyPr/>
          <a:lstStyle/>
          <a:p>
            <a:pPr>
              <a:defRPr/>
            </a:pPr>
            <a:fld id="{1D83A0BE-1ADB-4ED8-9A47-8F14791CC853}" type="slidenum">
              <a:rPr lang="en-US" smtClean="0"/>
              <a:pPr>
                <a:defRPr/>
              </a:pPr>
              <a:t>209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Included</a:t>
            </a:r>
            <a:r>
              <a:rPr lang="en-US" baseline="0"/>
              <a:t> - Use file “MT101_Disposition Check”</a:t>
            </a:r>
          </a:p>
          <a:p>
            <a:r>
              <a:rPr lang="en-US" baseline="0"/>
              <a:t>Also refer to the slide “</a:t>
            </a:r>
            <a:r>
              <a:rPr lang="nl-BE"/>
              <a:t>Manual repair- Demo” where 4</a:t>
            </a:r>
            <a:r>
              <a:rPr lang="nl-BE" baseline="0"/>
              <a:t> eye verification is included</a:t>
            </a:r>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212</a:t>
            </a:fld>
            <a:endParaRPr lang="en-US"/>
          </a:p>
        </p:txBody>
      </p:sp>
    </p:spTree>
    <p:extLst>
      <p:ext uri="{BB962C8B-B14F-4D97-AF65-F5344CB8AC3E}">
        <p14:creationId xmlns:p14="http://schemas.microsoft.com/office/powerpoint/2010/main" val="1922492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pPr defTabSz="954866"/>
            <a:fld id="{FBBA4CB5-9EBF-442A-9702-514CA6DB064F}" type="slidenum">
              <a:rPr lang="en-US" smtClean="0"/>
              <a:pPr defTabSz="954866"/>
              <a:t>64</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nl-BE"/>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Stop Point : Demo</a:t>
            </a:r>
            <a:r>
              <a:rPr lang="en-US" baseline="0"/>
              <a:t> Included – Use File “MT101_Warehousing”</a:t>
            </a:r>
          </a:p>
          <a:p>
            <a:r>
              <a:rPr lang="en-US" baseline="0"/>
              <a:t>Change the value of Date (tag :30</a:t>
            </a:r>
            <a:r>
              <a:rPr lang="en-US" baseline="0">
                <a:sym typeface="Wingdings" panose="05000000000000000000" pitchFamily="2" charset="2"/>
              </a:rPr>
              <a:t>:) to any future date and Instruction will go in status ‘Warehoused’</a:t>
            </a:r>
          </a:p>
          <a:p>
            <a:r>
              <a:rPr lang="en-US" baseline="0">
                <a:sym typeface="Wingdings" panose="05000000000000000000" pitchFamily="2" charset="2"/>
              </a:rPr>
              <a:t>Show the Instruction on BVA also</a:t>
            </a:r>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216</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a:ln/>
        </p:spPr>
        <p:txBody>
          <a:bodyPr/>
          <a:lstStyle/>
          <a:p>
            <a:pPr eaLnBrk="1" hangingPunct="1"/>
            <a:endParaRPr lang="nl-BE"/>
          </a:p>
        </p:txBody>
      </p:sp>
      <p:sp>
        <p:nvSpPr>
          <p:cNvPr id="121860" name="Slide Number Placeholder 3"/>
          <p:cNvSpPr>
            <a:spLocks noGrp="1"/>
          </p:cNvSpPr>
          <p:nvPr>
            <p:ph type="sldNum" sz="quarter" idx="5"/>
          </p:nvPr>
        </p:nvSpPr>
        <p:spPr>
          <a:noFill/>
        </p:spPr>
        <p:txBody>
          <a:bodyPr/>
          <a:lstStyle/>
          <a:p>
            <a:fld id="{A9FE8857-3BEE-4FF1-814B-DDFB281C8049}" type="slidenum">
              <a:rPr lang="en-US" smtClean="0"/>
              <a:pPr/>
              <a:t>218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ln/>
        </p:spPr>
        <p:txBody>
          <a:bodyPr/>
          <a:lstStyle/>
          <a:p>
            <a:pPr eaLnBrk="1" hangingPunct="1"/>
            <a:endParaRPr lang="nl-BE"/>
          </a:p>
        </p:txBody>
      </p:sp>
      <p:sp>
        <p:nvSpPr>
          <p:cNvPr id="122884" name="Slide Number Placeholder 3"/>
          <p:cNvSpPr>
            <a:spLocks noGrp="1"/>
          </p:cNvSpPr>
          <p:nvPr>
            <p:ph type="sldNum" sz="quarter" idx="5"/>
          </p:nvPr>
        </p:nvSpPr>
        <p:spPr>
          <a:noFill/>
        </p:spPr>
        <p:txBody>
          <a:bodyPr/>
          <a:lstStyle/>
          <a:p>
            <a:fld id="{21377F59-5FAC-4E01-9087-D885A2D12201}" type="slidenum">
              <a:rPr lang="en-US" smtClean="0"/>
              <a:pPr/>
              <a:t>221</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xfrm>
            <a:off x="1147763" y="685800"/>
            <a:ext cx="4568825" cy="3427413"/>
          </a:xfrm>
          <a:ln/>
        </p:spPr>
      </p:sp>
      <p:sp>
        <p:nvSpPr>
          <p:cNvPr id="188419" name="Rectangle 3"/>
          <p:cNvSpPr>
            <a:spLocks noGrp="1" noChangeArrowheads="1"/>
          </p:cNvSpPr>
          <p:nvPr>
            <p:ph type="body" idx="1"/>
          </p:nvPr>
        </p:nvSpPr>
        <p:spPr>
          <a:xfrm>
            <a:off x="915054" y="4343400"/>
            <a:ext cx="5027893" cy="4114800"/>
          </a:xfrm>
          <a:noFill/>
          <a:ln/>
        </p:spPr>
        <p:txBody>
          <a:bodyPr/>
          <a:lstStyle/>
          <a:p>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600"/>
              <a:t>Stop Point : Include Demo Immediate</a:t>
            </a:r>
            <a:r>
              <a:rPr lang="en-US" sz="1600" baseline="0"/>
              <a:t> Submission</a:t>
            </a:r>
            <a:endParaRPr lang="en-US" sz="1600"/>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227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600"/>
              <a:t>Stop Point : Demo</a:t>
            </a:r>
            <a:r>
              <a:rPr lang="en-US" sz="1600" baseline="0"/>
              <a:t> Included- Use File “MT101 –IBGT”</a:t>
            </a:r>
            <a:endParaRPr lang="en-US" sz="1600"/>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232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Stop Point:</a:t>
            </a:r>
            <a:r>
              <a:rPr lang="en-US" baseline="0"/>
              <a:t> Show on BVA</a:t>
            </a:r>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237</a:t>
            </a:fld>
            <a:endParaRPr lang="en-US"/>
          </a:p>
        </p:txBody>
      </p:sp>
    </p:spTree>
    <p:extLst>
      <p:ext uri="{BB962C8B-B14F-4D97-AF65-F5344CB8AC3E}">
        <p14:creationId xmlns:p14="http://schemas.microsoft.com/office/powerpoint/2010/main" val="36727106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242</a:t>
            </a:fld>
            <a:endParaRPr lang="en-US"/>
          </a:p>
        </p:txBody>
      </p:sp>
    </p:spTree>
    <p:extLst>
      <p:ext uri="{BB962C8B-B14F-4D97-AF65-F5344CB8AC3E}">
        <p14:creationId xmlns:p14="http://schemas.microsoft.com/office/powerpoint/2010/main" val="28777491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722F82F-5433-4D51-A162-C8FFF67609EC}" type="slidenum">
              <a:rPr lang="en-US" smtClean="0"/>
              <a:pPr/>
              <a:t>243</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nl-BE"/>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BE" sz="2000"/>
              <a:t>xCT = International and Domestic Credit Transfers</a:t>
            </a:r>
          </a:p>
          <a:p>
            <a:pPr lvl="1"/>
            <a:r>
              <a:rPr lang="nl-BE" sz="1800"/>
              <a:t>International credit transfers:</a:t>
            </a:r>
          </a:p>
          <a:p>
            <a:pPr lvl="2"/>
            <a:r>
              <a:rPr lang="en-US" sz="1600"/>
              <a:t>Foreign currency payments</a:t>
            </a:r>
          </a:p>
          <a:p>
            <a:pPr lvl="2"/>
            <a:r>
              <a:rPr lang="en-US" sz="1600"/>
              <a:t>Domestic currency payments sent to, or received from, outside the Bank’s currency zone</a:t>
            </a:r>
          </a:p>
          <a:p>
            <a:pPr lvl="1"/>
            <a:r>
              <a:rPr lang="nl-BE" sz="1800"/>
              <a:t>Domestic credit transfers:</a:t>
            </a:r>
          </a:p>
          <a:p>
            <a:pPr lvl="2"/>
            <a:r>
              <a:rPr lang="nl-BE" sz="1600"/>
              <a:t>Domestic currency payments </a:t>
            </a:r>
            <a:r>
              <a:rPr lang="en-US" sz="1600"/>
              <a:t>settled inside the Bank’s currency zone</a:t>
            </a:r>
            <a:endParaRPr lang="nl-BE" sz="1600"/>
          </a:p>
          <a:p>
            <a:r>
              <a:rPr lang="nl-BE" sz="2000"/>
              <a:t>Features that are applicable “globally”</a:t>
            </a:r>
            <a:endParaRPr lang="en-US" sz="2000"/>
          </a:p>
          <a:p>
            <a:r>
              <a:rPr lang="en-US" sz="2000"/>
              <a:t>Local specificities not in scope</a:t>
            </a:r>
            <a:endParaRPr lang="nl-BE" sz="2000"/>
          </a:p>
          <a:p>
            <a:endParaRPr lang="en-US"/>
          </a:p>
        </p:txBody>
      </p:sp>
      <p:sp>
        <p:nvSpPr>
          <p:cNvPr id="4" name="Slide Number Placeholder 3"/>
          <p:cNvSpPr>
            <a:spLocks noGrp="1"/>
          </p:cNvSpPr>
          <p:nvPr>
            <p:ph type="sldNum" sz="quarter" idx="10"/>
          </p:nvPr>
        </p:nvSpPr>
        <p:spPr/>
        <p:txBody>
          <a:bodyPr/>
          <a:lstStyle/>
          <a:p>
            <a:pPr>
              <a:defRPr/>
            </a:pPr>
            <a:fld id="{1D83A0BE-1ADB-4ED8-9A47-8F14791CC853}" type="slidenum">
              <a:rPr lang="en-US" smtClean="0"/>
              <a:pPr>
                <a:defRPr/>
              </a:pPr>
              <a:t>246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pPr defTabSz="956543"/>
            <a:fld id="{E3A01E17-6F29-4ADB-879A-4B4B801C826B}" type="slidenum">
              <a:rPr lang="en-US" smtClean="0"/>
              <a:pPr defTabSz="956543"/>
              <a:t>65</a:t>
            </a:fld>
            <a:endParaRPr lang="en-US"/>
          </a:p>
        </p:txBody>
      </p:sp>
      <p:sp>
        <p:nvSpPr>
          <p:cNvPr id="60419" name="Rectangle 2"/>
          <p:cNvSpPr>
            <a:spLocks noGrp="1" noRot="1" noChangeAspect="1" noChangeArrowheads="1" noTextEdit="1"/>
          </p:cNvSpPr>
          <p:nvPr>
            <p:ph type="sldImg"/>
          </p:nvPr>
        </p:nvSpPr>
        <p:spPr>
          <a:xfrm>
            <a:off x="1146175" y="685800"/>
            <a:ext cx="4568825" cy="3427413"/>
          </a:xfrm>
          <a:ln/>
        </p:spPr>
      </p:sp>
      <p:sp>
        <p:nvSpPr>
          <p:cNvPr id="60420" name="Rectangle 3"/>
          <p:cNvSpPr>
            <a:spLocks noGrp="1" noChangeArrowheads="1"/>
          </p:cNvSpPr>
          <p:nvPr>
            <p:ph type="body" idx="1"/>
          </p:nvPr>
        </p:nvSpPr>
        <p:spPr>
          <a:xfrm>
            <a:off x="915055" y="4343400"/>
            <a:ext cx="5027893" cy="4114800"/>
          </a:xfrm>
          <a:noFill/>
          <a:ln/>
        </p:spPr>
        <p:txBody>
          <a:bodyPr/>
          <a:lstStyle/>
          <a:p>
            <a:pPr eaLnBrk="1" hangingPunct="1"/>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a:solidFill>
                  <a:schemeClr val="tx1"/>
                </a:solidFill>
                <a:latin typeface="Times New Roman" pitchFamily="18" charset="0"/>
                <a:ea typeface="+mn-ea"/>
                <a:cs typeface="+mn-cs"/>
              </a:rPr>
              <a:t>In this example, ING is JPMC’s correspondent for euro. A customer of JPMC instructs the bank to transfer 100 </a:t>
            </a:r>
            <a:r>
              <a:rPr lang="en-US" sz="1200" kern="1200" err="1">
                <a:solidFill>
                  <a:schemeClr val="tx1"/>
                </a:solidFill>
                <a:latin typeface="Times New Roman" pitchFamily="18" charset="0"/>
                <a:ea typeface="+mn-ea"/>
                <a:cs typeface="+mn-cs"/>
              </a:rPr>
              <a:t>euros</a:t>
            </a:r>
            <a:r>
              <a:rPr lang="en-US" sz="1200" kern="1200">
                <a:solidFill>
                  <a:schemeClr val="tx1"/>
                </a:solidFill>
                <a:latin typeface="Times New Roman" pitchFamily="18" charset="0"/>
                <a:ea typeface="+mn-ea"/>
                <a:cs typeface="+mn-cs"/>
              </a:rPr>
              <a:t> to a beneficiary whose account is held at </a:t>
            </a:r>
            <a:r>
              <a:rPr lang="en-US" sz="1200" kern="1200" err="1">
                <a:solidFill>
                  <a:schemeClr val="tx1"/>
                </a:solidFill>
                <a:latin typeface="Times New Roman" pitchFamily="18" charset="0"/>
                <a:ea typeface="+mn-ea"/>
                <a:cs typeface="+mn-cs"/>
              </a:rPr>
              <a:t>Crédit</a:t>
            </a:r>
            <a:r>
              <a:rPr lang="en-US" sz="1200" kern="1200">
                <a:solidFill>
                  <a:schemeClr val="tx1"/>
                </a:solidFill>
                <a:latin typeface="Times New Roman" pitchFamily="18" charset="0"/>
                <a:ea typeface="+mn-ea"/>
                <a:cs typeface="+mn-cs"/>
              </a:rPr>
              <a:t> </a:t>
            </a:r>
            <a:r>
              <a:rPr lang="en-US" sz="1200" kern="1200" err="1">
                <a:solidFill>
                  <a:schemeClr val="tx1"/>
                </a:solidFill>
                <a:latin typeface="Times New Roman" pitchFamily="18" charset="0"/>
                <a:ea typeface="+mn-ea"/>
                <a:cs typeface="+mn-cs"/>
              </a:rPr>
              <a:t>Agricole</a:t>
            </a:r>
            <a:r>
              <a:rPr lang="en-US" sz="1200" kern="1200">
                <a:solidFill>
                  <a:schemeClr val="tx1"/>
                </a:solidFill>
                <a:latin typeface="Times New Roman" pitchFamily="18" charset="0"/>
                <a:ea typeface="+mn-ea"/>
                <a:cs typeface="+mn-cs"/>
              </a:rPr>
              <a:t>. When ING receives the payment instruction from JPMC, ING needs to send the payment to </a:t>
            </a:r>
            <a:r>
              <a:rPr lang="en-US" sz="1200" kern="1200" err="1">
                <a:solidFill>
                  <a:schemeClr val="tx1"/>
                </a:solidFill>
                <a:latin typeface="Times New Roman" pitchFamily="18" charset="0"/>
                <a:ea typeface="+mn-ea"/>
                <a:cs typeface="+mn-cs"/>
              </a:rPr>
              <a:t>Crédit</a:t>
            </a:r>
            <a:r>
              <a:rPr lang="en-US" sz="1200" kern="1200">
                <a:solidFill>
                  <a:schemeClr val="tx1"/>
                </a:solidFill>
                <a:latin typeface="Times New Roman" pitchFamily="18" charset="0"/>
                <a:ea typeface="+mn-ea"/>
                <a:cs typeface="+mn-cs"/>
              </a:rPr>
              <a:t> </a:t>
            </a:r>
            <a:r>
              <a:rPr lang="en-US" sz="1200" kern="1200" err="1">
                <a:solidFill>
                  <a:schemeClr val="tx1"/>
                </a:solidFill>
                <a:latin typeface="Times New Roman" pitchFamily="18" charset="0"/>
                <a:ea typeface="+mn-ea"/>
                <a:cs typeface="+mn-cs"/>
              </a:rPr>
              <a:t>Agricole</a:t>
            </a:r>
            <a:r>
              <a:rPr lang="en-US" sz="1200" kern="1200">
                <a:solidFill>
                  <a:schemeClr val="tx1"/>
                </a:solidFill>
                <a:latin typeface="Times New Roman" pitchFamily="18" charset="0"/>
                <a:ea typeface="+mn-ea"/>
                <a:cs typeface="+mn-cs"/>
              </a:rPr>
              <a:t>. This will typically be done via a local clearing and settlement mechanism. Thus although the payment is ‘international’ its processing by ING requires the use of facilities usually associated with domestic credit transfers. In this case there is a blurring of the line between ICT and DCT where both are inextricably linked. </a:t>
            </a:r>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247</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F5A67A-6F81-46BB-9EE5-80B58B267E53}" type="slidenum">
              <a:rPr lang="en-GB" smtClean="0"/>
              <a:pPr/>
              <a:t>254</a:t>
            </a:fld>
            <a:endParaRPr lang="en-GB"/>
          </a:p>
        </p:txBody>
      </p:sp>
    </p:spTree>
    <p:extLst>
      <p:ext uri="{BB962C8B-B14F-4D97-AF65-F5344CB8AC3E}">
        <p14:creationId xmlns:p14="http://schemas.microsoft.com/office/powerpoint/2010/main" val="817022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F5A67A-6F81-46BB-9EE5-80B58B267E53}" type="slidenum">
              <a:rPr lang="en-GB" smtClean="0"/>
              <a:pPr/>
              <a:t>255</a:t>
            </a:fld>
            <a:endParaRPr lang="en-GB"/>
          </a:p>
        </p:txBody>
      </p:sp>
    </p:spTree>
    <p:extLst>
      <p:ext uri="{BB962C8B-B14F-4D97-AF65-F5344CB8AC3E}">
        <p14:creationId xmlns:p14="http://schemas.microsoft.com/office/powerpoint/2010/main" val="35259031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401ED2-A9CD-4C43-976A-469717878040}" type="slidenum">
              <a:rPr lang="en-IN" smtClean="0"/>
              <a:pPr/>
              <a:t>259</a:t>
            </a:fld>
            <a:endParaRPr lang="en-IN"/>
          </a:p>
        </p:txBody>
      </p:sp>
    </p:spTree>
    <p:extLst>
      <p:ext uri="{BB962C8B-B14F-4D97-AF65-F5344CB8AC3E}">
        <p14:creationId xmlns:p14="http://schemas.microsoft.com/office/powerpoint/2010/main" val="12088970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BE" sz="2000" b="1"/>
              <a:t>PDE/PDM duplicate check (incoming messages)</a:t>
            </a:r>
          </a:p>
          <a:p>
            <a:pPr lvl="1"/>
            <a:r>
              <a:rPr lang="nl-BE" sz="1600"/>
              <a:t>A </a:t>
            </a:r>
            <a:r>
              <a:rPr lang="nl-BE" sz="1600" b="1"/>
              <a:t>validation</a:t>
            </a:r>
            <a:r>
              <a:rPr lang="nl-BE" sz="1600"/>
              <a:t> to check whether a PDE or PDM indication is present in the message</a:t>
            </a:r>
          </a:p>
          <a:p>
            <a:pPr lvl="1"/>
            <a:r>
              <a:rPr lang="nl-BE" sz="1600"/>
              <a:t>An </a:t>
            </a:r>
            <a:r>
              <a:rPr lang="nl-BE" sz="1600" b="1"/>
              <a:t>issue</a:t>
            </a:r>
            <a:r>
              <a:rPr lang="nl-BE" sz="1600"/>
              <a:t> is raised upon detection of a PDE/PDM indication</a:t>
            </a:r>
          </a:p>
          <a:p>
            <a:pPr lvl="1"/>
            <a:r>
              <a:rPr lang="nl-BE" sz="1600"/>
              <a:t>Outcome can be </a:t>
            </a:r>
            <a:r>
              <a:rPr lang="nl-BE" sz="1600" b="1"/>
              <a:t>Interchange approval</a:t>
            </a:r>
            <a:r>
              <a:rPr lang="nl-BE" sz="1600"/>
              <a:t>, other outcomes are possible too (e.g. Reject)</a:t>
            </a:r>
          </a:p>
          <a:p>
            <a:pPr lvl="1"/>
            <a:endParaRPr lang="nl-BE" sz="1600"/>
          </a:p>
          <a:p>
            <a:r>
              <a:rPr lang="nl-BE" sz="2000" b="1"/>
              <a:t>PDE duplicate indication manual entry (outgoing messages)</a:t>
            </a:r>
            <a:br>
              <a:rPr lang="nl-BE" sz="2000" b="1"/>
            </a:br>
            <a:r>
              <a:rPr lang="nl-BE" sz="1600" b="0"/>
              <a:t>A user can indicate, upon manual entry, that a Payment has already been initiated previously</a:t>
            </a:r>
            <a:endParaRPr lang="nl-BE" sz="2000" b="0"/>
          </a:p>
        </p:txBody>
      </p:sp>
      <p:sp>
        <p:nvSpPr>
          <p:cNvPr id="4" name="Slide Number Placeholder 3"/>
          <p:cNvSpPr>
            <a:spLocks noGrp="1"/>
          </p:cNvSpPr>
          <p:nvPr>
            <p:ph type="sldNum" sz="quarter" idx="10"/>
          </p:nvPr>
        </p:nvSpPr>
        <p:spPr/>
        <p:txBody>
          <a:bodyPr/>
          <a:lstStyle/>
          <a:p>
            <a:pPr>
              <a:defRPr/>
            </a:pPr>
            <a:fld id="{1D83A0BE-1ADB-4ED8-9A47-8F14791CC853}" type="slidenum">
              <a:rPr lang="en-US" smtClean="0"/>
              <a:pPr>
                <a:defRPr/>
              </a:pPr>
              <a:t>261</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1" kern="1200" baseline="0">
                <a:solidFill>
                  <a:schemeClr val="tx1"/>
                </a:solidFill>
                <a:latin typeface="Times New Roman" pitchFamily="18" charset="0"/>
                <a:ea typeface="+mn-ea"/>
                <a:cs typeface="+mn-cs"/>
              </a:rPr>
              <a:t>{PDE:[&lt;time&gt;&lt;</a:t>
            </a:r>
            <a:r>
              <a:rPr lang="en-US" sz="1200" b="1" kern="1200" baseline="0" err="1">
                <a:solidFill>
                  <a:schemeClr val="tx1"/>
                </a:solidFill>
                <a:latin typeface="Times New Roman" pitchFamily="18" charset="0"/>
                <a:ea typeface="+mn-ea"/>
                <a:cs typeface="+mn-cs"/>
              </a:rPr>
              <a:t>mir</a:t>
            </a:r>
            <a:r>
              <a:rPr lang="en-US" sz="1200" b="1" kern="1200" baseline="0">
                <a:solidFill>
                  <a:schemeClr val="tx1"/>
                </a:solidFill>
                <a:latin typeface="Times New Roman" pitchFamily="18" charset="0"/>
                <a:ea typeface="+mn-ea"/>
                <a:cs typeface="+mn-cs"/>
              </a:rPr>
              <a:t>&gt;]}</a:t>
            </a:r>
          </a:p>
          <a:p>
            <a:r>
              <a:rPr lang="en-US" sz="1200" b="1" kern="1200" baseline="0">
                <a:solidFill>
                  <a:schemeClr val="tx1"/>
                </a:solidFill>
                <a:latin typeface="Times New Roman" pitchFamily="18" charset="0"/>
                <a:ea typeface="+mn-ea"/>
                <a:cs typeface="+mn-cs"/>
              </a:rPr>
              <a:t>{PDM:[&lt;time&gt;&lt;</a:t>
            </a:r>
            <a:r>
              <a:rPr lang="en-US" sz="1200" b="1" kern="1200" baseline="0" err="1">
                <a:solidFill>
                  <a:schemeClr val="tx1"/>
                </a:solidFill>
                <a:latin typeface="Times New Roman" pitchFamily="18" charset="0"/>
                <a:ea typeface="+mn-ea"/>
                <a:cs typeface="+mn-cs"/>
              </a:rPr>
              <a:t>mor</a:t>
            </a:r>
            <a:r>
              <a:rPr lang="en-US" sz="1200" b="1" kern="1200" baseline="0">
                <a:solidFill>
                  <a:schemeClr val="tx1"/>
                </a:solidFill>
                <a:latin typeface="Times New Roman" pitchFamily="18" charset="0"/>
                <a:ea typeface="+mn-ea"/>
                <a:cs typeface="+mn-cs"/>
              </a:rPr>
              <a:t>&gt;]}</a:t>
            </a:r>
          </a:p>
          <a:p>
            <a:endParaRPr lang="en-US" sz="1200" b="1" kern="1200" baseline="0">
              <a:solidFill>
                <a:schemeClr val="tx1"/>
              </a:solidFill>
              <a:latin typeface="Times New Roman" pitchFamily="18" charset="0"/>
              <a:ea typeface="+mn-ea"/>
              <a:cs typeface="+mn-cs"/>
            </a:endParaRPr>
          </a:p>
          <a:p>
            <a:r>
              <a:rPr lang="en-US" sz="1600"/>
              <a:t>Open the Test Visibility Application: </a:t>
            </a:r>
            <a:r>
              <a:rPr lang="en-US" sz="1600">
                <a:hlinkClick r:id="rId3"/>
              </a:rPr>
              <a:t>http://[server</a:t>
            </a:r>
            <a:r>
              <a:rPr lang="en-US" sz="1600"/>
              <a:t> name]:9080/</a:t>
            </a:r>
            <a:r>
              <a:rPr lang="en-US" sz="1600" err="1"/>
              <a:t>OPFTestVisibility</a:t>
            </a:r>
            <a:endParaRPr lang="en-US" sz="1600"/>
          </a:p>
          <a:p>
            <a:r>
              <a:rPr lang="en-US" sz="1600"/>
              <a:t>See to it that:</a:t>
            </a:r>
          </a:p>
          <a:p>
            <a:pPr lvl="1"/>
            <a:r>
              <a:rPr lang="en-US" sz="1600"/>
              <a:t>Field 32A’s Date (</a:t>
            </a:r>
            <a:r>
              <a:rPr lang="en-US" sz="1400"/>
              <a:t>Value Date</a:t>
            </a:r>
            <a:r>
              <a:rPr lang="en-US" sz="1600"/>
              <a:t>) in “PDE-PDM demo.txt” is updated to the today’s date or the system time is altered via “Alter system time” in the menu to 13/12/2010, approximately 9 am</a:t>
            </a:r>
          </a:p>
          <a:p>
            <a:pPr lvl="1"/>
            <a:r>
              <a:rPr lang="en-US" sz="1600"/>
              <a:t>When re-loaded, field 20 (</a:t>
            </a:r>
            <a:r>
              <a:rPr lang="en-US" sz="1400"/>
              <a:t>Sender's Reference) is updated in order to avoid running into the possible duplicate check. Note that the reference cannot be longer than 16 characters. Characters allowed are: “a b c d e f g h </a:t>
            </a:r>
            <a:r>
              <a:rPr lang="en-US" sz="1400" err="1"/>
              <a:t>i</a:t>
            </a:r>
            <a:r>
              <a:rPr lang="en-US" sz="1400"/>
              <a:t> j k l m n o p q r s t u v w x y z A B C D E F G H I J K L M N O P Q R S T U V W X Y Z 0 1 2 3 4 5 6 7 8 9 / - ? : ( ) . , ' + Space”.</a:t>
            </a:r>
            <a:endParaRPr lang="en-US" sz="1600"/>
          </a:p>
          <a:p>
            <a:r>
              <a:rPr lang="en-US" sz="1600"/>
              <a:t>Click on </a:t>
            </a:r>
            <a:r>
              <a:rPr lang="en-US" sz="1600" b="1" err="1"/>
              <a:t>PostSwiftInterchangeForm</a:t>
            </a:r>
            <a:r>
              <a:rPr lang="en-US" sz="1600"/>
              <a:t> at the left hand side of the screen</a:t>
            </a:r>
          </a:p>
          <a:p>
            <a:r>
              <a:rPr lang="en-US" sz="1600" b="1"/>
              <a:t>Origin:</a:t>
            </a:r>
            <a:r>
              <a:rPr lang="en-US" sz="1600"/>
              <a:t> should be selected as </a:t>
            </a:r>
            <a:r>
              <a:rPr lang="en-US" sz="1600" b="1"/>
              <a:t>From SWIFT</a:t>
            </a:r>
          </a:p>
          <a:p>
            <a:r>
              <a:rPr lang="en-US" sz="1600"/>
              <a:t>Select the following file by clicking </a:t>
            </a:r>
            <a:r>
              <a:rPr lang="en-US" sz="1600" b="1"/>
              <a:t>Browse…</a:t>
            </a:r>
            <a:r>
              <a:rPr lang="en-US" sz="1600"/>
              <a:t>: PDE-PDM demo.txt</a:t>
            </a:r>
            <a:endParaRPr lang="en-US" sz="1600" b="1"/>
          </a:p>
          <a:p>
            <a:r>
              <a:rPr lang="en-US" sz="1600"/>
              <a:t>Click </a:t>
            </a:r>
            <a:r>
              <a:rPr lang="en-US" sz="1600" b="1"/>
              <a:t>Submit</a:t>
            </a:r>
          </a:p>
          <a:p>
            <a:r>
              <a:rPr lang="en-US" sz="1600"/>
              <a:t>Go to the Bank Visibility Application: </a:t>
            </a:r>
            <a:r>
              <a:rPr lang="en-US" sz="1600">
                <a:hlinkClick r:id="rId3"/>
              </a:rPr>
              <a:t>http://[server</a:t>
            </a:r>
            <a:r>
              <a:rPr lang="en-US" sz="1600"/>
              <a:t> name]:9080/</a:t>
            </a:r>
            <a:r>
              <a:rPr lang="en-US" sz="1600" err="1"/>
              <a:t>BankVisibility</a:t>
            </a:r>
            <a:r>
              <a:rPr lang="en-US" sz="1600"/>
              <a:t>/login</a:t>
            </a:r>
          </a:p>
          <a:p>
            <a:r>
              <a:rPr lang="en-US" sz="1600"/>
              <a:t>Login:</a:t>
            </a:r>
          </a:p>
          <a:p>
            <a:pPr lvl="1"/>
            <a:r>
              <a:rPr lang="en-US" sz="1600"/>
              <a:t>User: bva1 – bva20</a:t>
            </a:r>
          </a:p>
          <a:p>
            <a:pPr lvl="1"/>
            <a:r>
              <a:rPr lang="en-US" sz="1600"/>
              <a:t>Password: password</a:t>
            </a:r>
          </a:p>
          <a:p>
            <a:r>
              <a:rPr lang="en-US" sz="1600"/>
              <a:t>The uploaded MT103 Interchange</a:t>
            </a:r>
            <a:r>
              <a:rPr lang="en-US" sz="1600" baseline="0"/>
              <a:t> will go to approval due to the MT containing an Possible Duplicate Message/Emission indication. </a:t>
            </a:r>
          </a:p>
          <a:p>
            <a:r>
              <a:rPr lang="en-US" sz="1600" baseline="0"/>
              <a:t>Go to the Interchange’s Action tab (directly or via the WLI)</a:t>
            </a:r>
          </a:p>
          <a:p>
            <a:r>
              <a:rPr lang="en-US" sz="1600" baseline="0"/>
              <a:t>Approve the Interchange</a:t>
            </a:r>
          </a:p>
          <a:p>
            <a:r>
              <a:rPr lang="en-US" sz="1600" baseline="0"/>
              <a:t>If 4EV is required:</a:t>
            </a:r>
          </a:p>
          <a:p>
            <a:r>
              <a:rPr lang="en-US" sz="1600" baseline="0"/>
              <a:t>- Login as another user</a:t>
            </a:r>
          </a:p>
          <a:p>
            <a:r>
              <a:rPr lang="en-US" sz="1600" baseline="0"/>
              <a:t>- 4EV the approval action</a:t>
            </a:r>
            <a:endParaRPr lang="en-US" sz="1600"/>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262</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a:solidFill>
                  <a:schemeClr val="tx1"/>
                </a:solidFill>
                <a:latin typeface="Times New Roman" pitchFamily="18" charset="0"/>
                <a:ea typeface="+mn-ea"/>
                <a:cs typeface="+mn-cs"/>
              </a:rPr>
              <a:t>{PDE:[&lt;time&gt;&lt;</a:t>
            </a:r>
            <a:r>
              <a:rPr lang="en-US" sz="1200" b="1" kern="1200" baseline="0" err="1">
                <a:solidFill>
                  <a:schemeClr val="tx1"/>
                </a:solidFill>
                <a:latin typeface="Times New Roman" pitchFamily="18" charset="0"/>
                <a:ea typeface="+mn-ea"/>
                <a:cs typeface="+mn-cs"/>
              </a:rPr>
              <a:t>mir</a:t>
            </a:r>
            <a:r>
              <a:rPr lang="en-US" sz="1200" b="1" kern="1200" baseline="0">
                <a:solidFill>
                  <a:schemeClr val="tx1"/>
                </a:solidFill>
                <a:latin typeface="Times New Roman" pitchFamily="18" charset="0"/>
                <a:ea typeface="+mn-ea"/>
                <a:cs typeface="+mn-cs"/>
              </a:rPr>
              <a:t>&gt;]}</a:t>
            </a:r>
          </a:p>
          <a:p>
            <a:r>
              <a:rPr lang="en-US" sz="1200" b="1" kern="1200" baseline="0">
                <a:solidFill>
                  <a:schemeClr val="tx1"/>
                </a:solidFill>
                <a:latin typeface="Times New Roman" pitchFamily="18" charset="0"/>
                <a:ea typeface="+mn-ea"/>
                <a:cs typeface="+mn-cs"/>
              </a:rPr>
              <a:t>{PDM:[&lt;time&gt;&lt;</a:t>
            </a:r>
            <a:r>
              <a:rPr lang="en-US" sz="1200" b="1" kern="1200" baseline="0" err="1">
                <a:solidFill>
                  <a:schemeClr val="tx1"/>
                </a:solidFill>
                <a:latin typeface="Times New Roman" pitchFamily="18" charset="0"/>
                <a:ea typeface="+mn-ea"/>
                <a:cs typeface="+mn-cs"/>
              </a:rPr>
              <a:t>mor</a:t>
            </a:r>
            <a:r>
              <a:rPr lang="en-US" sz="1200" b="1" kern="1200" baseline="0">
                <a:solidFill>
                  <a:schemeClr val="tx1"/>
                </a:solidFill>
                <a:latin typeface="Times New Roman" pitchFamily="18" charset="0"/>
                <a:ea typeface="+mn-ea"/>
                <a:cs typeface="+mn-cs"/>
              </a:rPr>
              <a:t>&gt;]}</a:t>
            </a:r>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266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600"/>
              <a:t>Open the Test Visibility Application: </a:t>
            </a:r>
            <a:r>
              <a:rPr lang="en-US" sz="1600">
                <a:hlinkClick r:id="rId3"/>
              </a:rPr>
              <a:t>http://[server</a:t>
            </a:r>
            <a:r>
              <a:rPr lang="en-US" sz="1600"/>
              <a:t> name]:9080/</a:t>
            </a:r>
            <a:r>
              <a:rPr lang="en-US" sz="1600" err="1"/>
              <a:t>OPFTestVisibility</a:t>
            </a:r>
            <a:endParaRPr lang="en-US" sz="1600"/>
          </a:p>
          <a:p>
            <a:r>
              <a:rPr lang="en-US" sz="1600"/>
              <a:t>See to it that:</a:t>
            </a:r>
          </a:p>
          <a:p>
            <a:pPr lvl="1"/>
            <a:r>
              <a:rPr lang="en-US" sz="1600"/>
              <a:t>Field 30’s Date (</a:t>
            </a:r>
            <a:r>
              <a:rPr lang="en-US" sz="1400"/>
              <a:t>Instructed day</a:t>
            </a:r>
            <a:r>
              <a:rPr lang="en-US" sz="1600"/>
              <a:t>) in “Possible duplicate check - demo 1.txt” and “Possible duplicate check - demo 2.txt” is updated to the today’s date or the system time is altered via “Alter system time” in the menu to 13/12/2010, approximately 9 am</a:t>
            </a:r>
          </a:p>
          <a:p>
            <a:pPr lvl="1"/>
            <a:r>
              <a:rPr lang="en-US" sz="1600"/>
              <a:t>When re-loaded, field 20 (</a:t>
            </a:r>
            <a:r>
              <a:rPr lang="en-US" sz="1400"/>
              <a:t>Sender's Reference) is updated in order to avoid running into the possible duplicate check. Note that the reference cannot be longer than 16 characters. Characters allowed are: “a b c d e f g h </a:t>
            </a:r>
            <a:r>
              <a:rPr lang="en-US" sz="1400" err="1"/>
              <a:t>i</a:t>
            </a:r>
            <a:r>
              <a:rPr lang="en-US" sz="1400"/>
              <a:t> j k l m n o p q r s t u v w x y z A B C D E F G H I J K L M N O P Q R S T U V W X Y Z 0 1 2 3 4 5 6 7 8 9 / - ? : ( ) . , ' + Space”.</a:t>
            </a:r>
            <a:endParaRPr lang="en-US" sz="1600"/>
          </a:p>
          <a:p>
            <a:r>
              <a:rPr lang="en-US" sz="1600"/>
              <a:t>Click on </a:t>
            </a:r>
            <a:r>
              <a:rPr lang="en-US" sz="1600" b="1" err="1"/>
              <a:t>PostSwiftInterchangeForm</a:t>
            </a:r>
            <a:r>
              <a:rPr lang="en-US" sz="1600"/>
              <a:t> at the left hand side of the screen</a:t>
            </a:r>
          </a:p>
          <a:p>
            <a:r>
              <a:rPr lang="en-US" sz="1600" b="1"/>
              <a:t>Origin:</a:t>
            </a:r>
            <a:r>
              <a:rPr lang="en-US" sz="1600"/>
              <a:t> should be selected as </a:t>
            </a:r>
            <a:r>
              <a:rPr lang="en-US" sz="1600" b="1"/>
              <a:t>From SWIFT</a:t>
            </a:r>
          </a:p>
          <a:p>
            <a:r>
              <a:rPr lang="en-US" sz="1600"/>
              <a:t>Select the following file by clicking </a:t>
            </a:r>
            <a:r>
              <a:rPr lang="en-US" sz="1600" b="1"/>
              <a:t>Browse…</a:t>
            </a:r>
            <a:r>
              <a:rPr lang="en-US" sz="1600"/>
              <a:t>: Possible duplicate check - demo 1.txt</a:t>
            </a:r>
            <a:endParaRPr lang="en-US" sz="1600" b="1"/>
          </a:p>
          <a:p>
            <a:r>
              <a:rPr lang="en-US" sz="1600"/>
              <a:t>Click </a:t>
            </a:r>
            <a:r>
              <a:rPr lang="en-US" sz="1600" b="1"/>
              <a:t>Submit</a:t>
            </a:r>
          </a:p>
          <a:p>
            <a:r>
              <a:rPr lang="en-US" sz="1600"/>
              <a:t>Select the following file by clicking </a:t>
            </a:r>
            <a:r>
              <a:rPr lang="en-US" sz="1600" b="1"/>
              <a:t>Browse…</a:t>
            </a:r>
            <a:r>
              <a:rPr lang="en-US" sz="1600"/>
              <a:t>: Possible duplicate check - demo 2.txt</a:t>
            </a:r>
            <a:endParaRPr lang="en-US" sz="1600" b="1"/>
          </a:p>
          <a:p>
            <a:r>
              <a:rPr lang="en-US" sz="1600"/>
              <a:t>Click </a:t>
            </a:r>
            <a:r>
              <a:rPr lang="en-US" sz="1600" b="1"/>
              <a:t>Submit</a:t>
            </a:r>
          </a:p>
          <a:p>
            <a:r>
              <a:rPr lang="en-US" sz="1600"/>
              <a:t>Go to the Bank Visibility Application: </a:t>
            </a:r>
            <a:r>
              <a:rPr lang="en-US" sz="1600">
                <a:hlinkClick r:id="rId3"/>
              </a:rPr>
              <a:t>http://[server</a:t>
            </a:r>
            <a:r>
              <a:rPr lang="en-US" sz="1600"/>
              <a:t> name]:9080/</a:t>
            </a:r>
            <a:r>
              <a:rPr lang="en-US" sz="1600" err="1"/>
              <a:t>BankVisibility</a:t>
            </a:r>
            <a:r>
              <a:rPr lang="en-US" sz="1600"/>
              <a:t>/login</a:t>
            </a:r>
          </a:p>
          <a:p>
            <a:r>
              <a:rPr lang="en-US" sz="1600"/>
              <a:t>Login:</a:t>
            </a:r>
          </a:p>
          <a:p>
            <a:pPr lvl="1"/>
            <a:r>
              <a:rPr lang="en-US" sz="1600"/>
              <a:t>User: bva1 – bva20</a:t>
            </a:r>
          </a:p>
          <a:p>
            <a:pPr lvl="1"/>
            <a:r>
              <a:rPr lang="en-US" sz="1600"/>
              <a:t>Password: password</a:t>
            </a:r>
          </a:p>
          <a:p>
            <a:pPr lvl="0"/>
            <a:r>
              <a:rPr lang="en-US" sz="1600"/>
              <a:t>Go</a:t>
            </a:r>
            <a:r>
              <a:rPr lang="en-US" sz="1600" baseline="0"/>
              <a:t> to the WLI via the Bank dashboard</a:t>
            </a:r>
          </a:p>
          <a:p>
            <a:pPr lvl="0"/>
            <a:r>
              <a:rPr lang="en-US" sz="1600" baseline="0"/>
              <a:t>Select the WLI with Event “</a:t>
            </a:r>
            <a:r>
              <a:rPr lang="en-US"/>
              <a:t>Approval - Possible Duplicate Instruction”</a:t>
            </a:r>
          </a:p>
          <a:p>
            <a:pPr lvl="0"/>
            <a:r>
              <a:rPr lang="en-US"/>
              <a:t>Click “Claim”</a:t>
            </a:r>
          </a:p>
          <a:p>
            <a:pPr lvl="0"/>
            <a:r>
              <a:rPr lang="en-US"/>
              <a:t>Click “Continue”</a:t>
            </a:r>
          </a:p>
          <a:p>
            <a:pPr lvl="0"/>
            <a:r>
              <a:rPr lang="en-US"/>
              <a:t>The Action tab allow a user to approve the payment</a:t>
            </a:r>
            <a:r>
              <a:rPr lang="en-US" baseline="0"/>
              <a:t> (not a duplicate) or to Decline it (duplicate). The History tab shows which Instruction is detected as the possible duplicate</a:t>
            </a:r>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267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p:spPr>
        <p:txBody>
          <a:bodyPr>
            <a:normAutofit fontScale="92500" lnSpcReduction="20000"/>
          </a:bodyPr>
          <a:lstStyle/>
          <a:p>
            <a:pPr marL="457200" marR="0" lvl="1" indent="0" algn="l" defTabSz="914400" rtl="0" eaLnBrk="0" fontAlgn="base" latinLnBrk="0" hangingPunct="0">
              <a:lnSpc>
                <a:spcPct val="100000"/>
              </a:lnSpc>
              <a:spcBef>
                <a:spcPct val="30000"/>
              </a:spcBef>
              <a:spcAft>
                <a:spcPct val="0"/>
              </a:spcAft>
              <a:buClrTx/>
              <a:buSzTx/>
              <a:buFontTx/>
              <a:buNone/>
              <a:tabLst/>
              <a:defRPr/>
            </a:pPr>
            <a:r>
              <a:rPr lang="nl-BE" sz="1800" b="1"/>
              <a:t>Volume / Value thresholds</a:t>
            </a:r>
          </a:p>
          <a:p>
            <a:pPr lvl="1"/>
            <a:endParaRPr lang="en-US" sz="1800"/>
          </a:p>
          <a:p>
            <a:pPr lvl="1"/>
            <a:r>
              <a:rPr lang="en-US" sz="1800"/>
              <a:t>To </a:t>
            </a:r>
            <a:r>
              <a:rPr lang="en-US" sz="1800" b="1"/>
              <a:t>reflect correspondent reciprocity agreements </a:t>
            </a:r>
            <a:r>
              <a:rPr lang="en-US" sz="1800"/>
              <a:t>in the case where OPF bank has several correspondents for the same currency</a:t>
            </a:r>
          </a:p>
          <a:p>
            <a:pPr lvl="2"/>
            <a:r>
              <a:rPr lang="nl-BE" sz="1600"/>
              <a:t>In terms of </a:t>
            </a:r>
            <a:r>
              <a:rPr lang="nl-BE" sz="1600" b="1"/>
              <a:t>volume</a:t>
            </a:r>
            <a:r>
              <a:rPr lang="nl-BE" sz="1600"/>
              <a:t> (number of Transactions)</a:t>
            </a:r>
          </a:p>
          <a:p>
            <a:pPr lvl="2"/>
            <a:r>
              <a:rPr lang="nl-BE" sz="1600"/>
              <a:t>In terms of </a:t>
            </a:r>
            <a:r>
              <a:rPr lang="nl-BE" sz="1600" b="1"/>
              <a:t>value</a:t>
            </a:r>
            <a:r>
              <a:rPr lang="nl-BE" sz="1600"/>
              <a:t> (value of the Transactions)</a:t>
            </a:r>
            <a:endParaRPr lang="en-US" sz="1600"/>
          </a:p>
          <a:p>
            <a:pPr lvl="1"/>
            <a:r>
              <a:rPr lang="en-US" sz="1800"/>
              <a:t>New </a:t>
            </a:r>
            <a:r>
              <a:rPr lang="en-US" sz="1800" b="1"/>
              <a:t>routing operators </a:t>
            </a:r>
            <a:r>
              <a:rPr lang="en-US" sz="1800"/>
              <a:t>have been added:</a:t>
            </a:r>
          </a:p>
          <a:p>
            <a:pPr lvl="2"/>
            <a:r>
              <a:rPr lang="en-US" sz="1600" u="sng" err="1"/>
              <a:t>VolumeThresholdNotReached</a:t>
            </a:r>
            <a:br>
              <a:rPr lang="en-US" sz="1600"/>
            </a:br>
            <a:r>
              <a:rPr lang="en-US" sz="1200"/>
              <a:t>Actual number of Transactions</a:t>
            </a:r>
            <a:r>
              <a:rPr lang="en-US" sz="600"/>
              <a:t> </a:t>
            </a:r>
            <a:r>
              <a:rPr lang="en-US" sz="1200" baseline="30000"/>
              <a:t>(*)</a:t>
            </a:r>
            <a:r>
              <a:rPr lang="en-US" sz="1200"/>
              <a:t> + 1 compared against the defined threshold</a:t>
            </a:r>
          </a:p>
          <a:p>
            <a:pPr lvl="2"/>
            <a:r>
              <a:rPr lang="en-US" sz="1600" u="sng" err="1"/>
              <a:t>ValueThresholdNotReached</a:t>
            </a:r>
            <a:br>
              <a:rPr lang="en-US" sz="1600"/>
            </a:br>
            <a:r>
              <a:rPr lang="en-US" sz="1200"/>
              <a:t>Total settlement amount of Transactions </a:t>
            </a:r>
            <a:r>
              <a:rPr lang="en-US" sz="1200" baseline="30000"/>
              <a:t>(*)</a:t>
            </a:r>
            <a:r>
              <a:rPr lang="en-US" sz="1200"/>
              <a:t> + settlement amount of the routed Transaction compared against the defined threshold</a:t>
            </a:r>
          </a:p>
          <a:p>
            <a:pPr lvl="1"/>
            <a:r>
              <a:rPr lang="en-US" sz="1800"/>
              <a:t>The </a:t>
            </a:r>
            <a:r>
              <a:rPr lang="en-US" sz="1800" b="1"/>
              <a:t>thresholds</a:t>
            </a:r>
            <a:r>
              <a:rPr lang="en-US" sz="1800"/>
              <a:t> can be </a:t>
            </a:r>
            <a:r>
              <a:rPr lang="en-US" sz="1800" b="1"/>
              <a:t>maintained online </a:t>
            </a:r>
            <a:r>
              <a:rPr lang="en-US" sz="1800"/>
              <a:t>(Participant BVA)</a:t>
            </a:r>
          </a:p>
          <a:p>
            <a:pPr lvl="1"/>
            <a:r>
              <a:rPr lang="nl-BE" sz="1800"/>
              <a:t>The </a:t>
            </a:r>
            <a:r>
              <a:rPr lang="nl-BE" sz="1800" b="1"/>
              <a:t>actual usage </a:t>
            </a:r>
            <a:r>
              <a:rPr lang="nl-BE" sz="1800"/>
              <a:t>can be </a:t>
            </a:r>
            <a:r>
              <a:rPr lang="nl-BE" sz="1800" b="1"/>
              <a:t>consulted online </a:t>
            </a:r>
            <a:r>
              <a:rPr lang="nl-BE" sz="1800"/>
              <a:t>(Participant BVA)</a:t>
            </a:r>
            <a:endParaRPr lang="en-US" sz="2000"/>
          </a:p>
          <a:p>
            <a:pPr lvl="1"/>
            <a:endParaRPr lang="nl-BE"/>
          </a:p>
          <a:p>
            <a:pPr lvl="1"/>
            <a:endParaRPr lang="nl-BE"/>
          </a:p>
          <a:p>
            <a:pPr>
              <a:buNone/>
            </a:pPr>
            <a:r>
              <a:rPr lang="nl-BE" sz="1000"/>
              <a:t>(*) Restricted by the following criteria:</a:t>
            </a:r>
            <a:br>
              <a:rPr lang="nl-BE" sz="1000"/>
            </a:br>
            <a:r>
              <a:rPr lang="nl-BE" sz="1000"/>
              <a:t>- Transactions have the same outgoing Business Participant as the Transaction routed</a:t>
            </a:r>
            <a:br>
              <a:rPr lang="nl-BE" sz="1000"/>
            </a:br>
            <a:r>
              <a:rPr lang="nl-BE" sz="1000"/>
              <a:t>- Transactions have the same settlement currency as the threshold’s currency</a:t>
            </a:r>
            <a:br>
              <a:rPr lang="nl-BE" sz="1000"/>
            </a:br>
            <a:r>
              <a:rPr lang="nl-BE" sz="1000"/>
              <a:t>- Transactions have the same settlement day as the Transaction routed</a:t>
            </a:r>
            <a:br>
              <a:rPr lang="nl-BE" sz="1000"/>
            </a:br>
            <a:r>
              <a:rPr lang="nl-BE" sz="1000"/>
              <a:t>- Transations are not cancelled or rejected</a:t>
            </a:r>
          </a:p>
          <a:p>
            <a:pPr eaLnBrk="1" hangingPunct="1"/>
            <a:endParaRPr lang="nl-BE"/>
          </a:p>
        </p:txBody>
      </p:sp>
      <p:sp>
        <p:nvSpPr>
          <p:cNvPr id="124932" name="Slide Number Placeholder 3"/>
          <p:cNvSpPr>
            <a:spLocks noGrp="1"/>
          </p:cNvSpPr>
          <p:nvPr>
            <p:ph type="sldNum" sz="quarter" idx="5"/>
          </p:nvPr>
        </p:nvSpPr>
        <p:spPr>
          <a:noFill/>
        </p:spPr>
        <p:txBody>
          <a:bodyPr/>
          <a:lstStyle/>
          <a:p>
            <a:fld id="{C51DC8EA-C1F2-4D5E-B6EB-1F1A3193D7E7}" type="slidenum">
              <a:rPr lang="en-US" smtClean="0"/>
              <a:pPr/>
              <a:t>269</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p:spPr>
        <p:txBody>
          <a:bodyPr/>
          <a:lstStyle/>
          <a:p>
            <a:pPr eaLnBrk="1" hangingPunct="1"/>
            <a:endParaRPr lang="nl-BE"/>
          </a:p>
        </p:txBody>
      </p:sp>
      <p:sp>
        <p:nvSpPr>
          <p:cNvPr id="125956" name="Slide Number Placeholder 3"/>
          <p:cNvSpPr>
            <a:spLocks noGrp="1"/>
          </p:cNvSpPr>
          <p:nvPr>
            <p:ph type="sldNum" sz="quarter" idx="5"/>
          </p:nvPr>
        </p:nvSpPr>
        <p:spPr>
          <a:noFill/>
        </p:spPr>
        <p:txBody>
          <a:bodyPr/>
          <a:lstStyle/>
          <a:p>
            <a:fld id="{5212C360-F6B0-45DC-AFF3-8D5917860AF8}" type="slidenum">
              <a:rPr lang="en-US" smtClean="0"/>
              <a:pPr/>
              <a:t>270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xfrm>
            <a:off x="1147763" y="685800"/>
            <a:ext cx="4568825" cy="3427413"/>
          </a:xfrm>
          <a:ln/>
        </p:spPr>
      </p:sp>
      <p:sp>
        <p:nvSpPr>
          <p:cNvPr id="202755" name="Rectangle 3"/>
          <p:cNvSpPr>
            <a:spLocks noGrp="1" noChangeArrowheads="1"/>
          </p:cNvSpPr>
          <p:nvPr>
            <p:ph type="body" idx="1"/>
          </p:nvPr>
        </p:nvSpPr>
        <p:spPr>
          <a:xfrm>
            <a:off x="915054" y="4343400"/>
            <a:ext cx="5027893" cy="4114800"/>
          </a:xfrm>
          <a:noFill/>
          <a:ln/>
        </p:spPr>
        <p:txBody>
          <a:bodyPr/>
          <a:lstStyle/>
          <a:p>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p:spPr>
        <p:txBody>
          <a:bodyPr/>
          <a:lstStyle/>
          <a:p>
            <a:pPr eaLnBrk="1" hangingPunct="1"/>
            <a:endParaRPr lang="nl-BE"/>
          </a:p>
        </p:txBody>
      </p:sp>
      <p:sp>
        <p:nvSpPr>
          <p:cNvPr id="124932" name="Slide Number Placeholder 3"/>
          <p:cNvSpPr>
            <a:spLocks noGrp="1"/>
          </p:cNvSpPr>
          <p:nvPr>
            <p:ph type="sldNum" sz="quarter" idx="5"/>
          </p:nvPr>
        </p:nvSpPr>
        <p:spPr>
          <a:noFill/>
        </p:spPr>
        <p:txBody>
          <a:bodyPr/>
          <a:lstStyle/>
          <a:p>
            <a:fld id="{C51DC8EA-C1F2-4D5E-B6EB-1F1A3193D7E7}" type="slidenum">
              <a:rPr lang="en-US" smtClean="0"/>
              <a:pPr/>
              <a:t>271</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2000"/>
              <a:t>SSI = Standard Settlement Instruction</a:t>
            </a:r>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275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a:solidFill>
                  <a:schemeClr val="tx1"/>
                </a:solidFill>
                <a:latin typeface="Times New Roman" pitchFamily="18" charset="0"/>
                <a:ea typeface="+mn-ea"/>
                <a:cs typeface="+mn-cs"/>
              </a:rPr>
              <a:t>SSIs are maintained on Bank level. An</a:t>
            </a:r>
            <a:r>
              <a:rPr lang="en-GB" sz="1200" kern="1200" baseline="0">
                <a:solidFill>
                  <a:schemeClr val="tx1"/>
                </a:solidFill>
                <a:latin typeface="Times New Roman" pitchFamily="18" charset="0"/>
                <a:ea typeface="+mn-ea"/>
                <a:cs typeface="+mn-cs"/>
              </a:rPr>
              <a:t> SSI can be applicable multilaterally (between an agent publishing SSIs and all Banks), bilaterally (between an agent publishing SSIs and one or more Banks, but not all). Therefore a m-n relationship is present between SSI and Bank.</a:t>
            </a:r>
            <a:endParaRPr lang="en-US" sz="1200" kern="120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276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noFill/>
          <a:ln/>
        </p:spPr>
        <p:txBody>
          <a:bodyPr/>
          <a:lstStyle/>
          <a:p>
            <a:pPr eaLnBrk="1" hangingPunct="1"/>
            <a:endParaRPr lang="nl-BE"/>
          </a:p>
        </p:txBody>
      </p:sp>
      <p:sp>
        <p:nvSpPr>
          <p:cNvPr id="132100" name="Slide Number Placeholder 3"/>
          <p:cNvSpPr>
            <a:spLocks noGrp="1"/>
          </p:cNvSpPr>
          <p:nvPr>
            <p:ph type="sldNum" sz="quarter" idx="5"/>
          </p:nvPr>
        </p:nvSpPr>
        <p:spPr>
          <a:noFill/>
        </p:spPr>
        <p:txBody>
          <a:bodyPr/>
          <a:lstStyle/>
          <a:p>
            <a:fld id="{25E75C45-F58E-4CFD-8CA8-092517987A05}" type="slidenum">
              <a:rPr lang="en-US" smtClean="0"/>
              <a:pPr/>
              <a:t>277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noFill/>
          <a:ln/>
        </p:spPr>
        <p:txBody>
          <a:bodyPr/>
          <a:lstStyle/>
          <a:p>
            <a:pPr eaLnBrk="1" hangingPunct="1"/>
            <a:endParaRPr lang="nl-BE"/>
          </a:p>
        </p:txBody>
      </p:sp>
      <p:sp>
        <p:nvSpPr>
          <p:cNvPr id="133124" name="Slide Number Placeholder 3"/>
          <p:cNvSpPr>
            <a:spLocks noGrp="1"/>
          </p:cNvSpPr>
          <p:nvPr>
            <p:ph type="sldNum" sz="quarter" idx="5"/>
          </p:nvPr>
        </p:nvSpPr>
        <p:spPr>
          <a:noFill/>
        </p:spPr>
        <p:txBody>
          <a:bodyPr/>
          <a:lstStyle/>
          <a:p>
            <a:fld id="{CEEF9B5E-7463-4735-90BF-D90C7DCF378A}" type="slidenum">
              <a:rPr lang="en-US" smtClean="0"/>
              <a:pPr/>
              <a:t>279</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600"/>
              <a:t>Open the Test Visibility Application: </a:t>
            </a:r>
            <a:r>
              <a:rPr lang="en-US" sz="1600">
                <a:hlinkClick r:id="rId3"/>
              </a:rPr>
              <a:t>http://[server</a:t>
            </a:r>
            <a:r>
              <a:rPr lang="en-US" sz="1600"/>
              <a:t> name]:9080/</a:t>
            </a:r>
            <a:r>
              <a:rPr lang="en-US" sz="1600" err="1"/>
              <a:t>OPFTestVisibility</a:t>
            </a:r>
            <a:endParaRPr lang="en-US" sz="1600"/>
          </a:p>
          <a:p>
            <a:r>
              <a:rPr lang="en-US" sz="1600"/>
              <a:t>See to it that:</a:t>
            </a:r>
          </a:p>
          <a:p>
            <a:pPr lvl="1"/>
            <a:r>
              <a:rPr lang="en-US" sz="1600"/>
              <a:t>Field 30’s Date in “SSI enrichment demo.txt” is updated to the today’s date or the system time is altered via “Alter system time” in the menu to 13/12/2010, approximately 9 am</a:t>
            </a:r>
          </a:p>
          <a:p>
            <a:pPr lvl="1"/>
            <a:r>
              <a:rPr lang="en-US" sz="1600"/>
              <a:t>When re-loaded, field 20 (</a:t>
            </a:r>
            <a:r>
              <a:rPr lang="en-US" sz="1400"/>
              <a:t>Sender's Reference) is updated in order to avoid running into the possible duplicate check. Note that the reference cannot be longer than 16 characters. Characters allowed are: “a b c d e f g h </a:t>
            </a:r>
            <a:r>
              <a:rPr lang="en-US" sz="1400" err="1"/>
              <a:t>i</a:t>
            </a:r>
            <a:r>
              <a:rPr lang="en-US" sz="1400"/>
              <a:t> j k l m n o p q r s t u v w x y z A B C D E F G H I J K L M N O P Q R S T U V W X Y Z 0 1 2 3 4 5 6 7 8 9 / - ? : ( ) . , ' + Space”.</a:t>
            </a:r>
            <a:endParaRPr lang="en-US" sz="1600"/>
          </a:p>
          <a:p>
            <a:r>
              <a:rPr lang="en-US" sz="1600"/>
              <a:t>Click on </a:t>
            </a:r>
            <a:r>
              <a:rPr lang="en-US" sz="1600" b="1" err="1"/>
              <a:t>PostSwiftInterchangeForm</a:t>
            </a:r>
            <a:r>
              <a:rPr lang="en-US" sz="1600"/>
              <a:t> at the left hand side of the screen</a:t>
            </a:r>
          </a:p>
          <a:p>
            <a:r>
              <a:rPr lang="en-US" sz="1600" b="1"/>
              <a:t>Origin:</a:t>
            </a:r>
            <a:r>
              <a:rPr lang="en-US" sz="1600"/>
              <a:t> should be selected as </a:t>
            </a:r>
            <a:r>
              <a:rPr lang="en-US" sz="1600" b="1"/>
              <a:t>From SWIFT</a:t>
            </a:r>
          </a:p>
          <a:p>
            <a:r>
              <a:rPr lang="en-US" sz="1600"/>
              <a:t>Select the following file by clicking </a:t>
            </a:r>
            <a:r>
              <a:rPr lang="en-US" sz="1600" b="1"/>
              <a:t>Browse…</a:t>
            </a:r>
            <a:r>
              <a:rPr lang="en-US" sz="1600"/>
              <a:t>: SSI enrichment demo.txt</a:t>
            </a:r>
            <a:endParaRPr lang="en-US" sz="1600" b="1"/>
          </a:p>
          <a:p>
            <a:r>
              <a:rPr lang="en-US" sz="1600"/>
              <a:t>Click </a:t>
            </a:r>
            <a:r>
              <a:rPr lang="en-US" sz="1600" b="1"/>
              <a:t>Submit</a:t>
            </a:r>
          </a:p>
          <a:p>
            <a:r>
              <a:rPr lang="en-US" sz="1600"/>
              <a:t>Go to the Bank Visibility Application: </a:t>
            </a:r>
            <a:r>
              <a:rPr lang="en-US" sz="1600">
                <a:hlinkClick r:id="rId3"/>
              </a:rPr>
              <a:t>http://[server</a:t>
            </a:r>
            <a:r>
              <a:rPr lang="en-US" sz="1600"/>
              <a:t> name]:9080/</a:t>
            </a:r>
            <a:r>
              <a:rPr lang="en-US" sz="1600" err="1"/>
              <a:t>BankVisibility</a:t>
            </a:r>
            <a:r>
              <a:rPr lang="en-US" sz="1600"/>
              <a:t>/login</a:t>
            </a:r>
          </a:p>
          <a:p>
            <a:r>
              <a:rPr lang="en-US" sz="1600"/>
              <a:t>Login:</a:t>
            </a:r>
          </a:p>
          <a:p>
            <a:pPr lvl="1"/>
            <a:r>
              <a:rPr lang="en-US" sz="1600"/>
              <a:t>User: bva1 – bva20</a:t>
            </a:r>
          </a:p>
          <a:p>
            <a:pPr lvl="1"/>
            <a:r>
              <a:rPr lang="en-US" sz="1600"/>
              <a:t>Password: password</a:t>
            </a:r>
          </a:p>
          <a:p>
            <a:endParaRPr lang="en-US"/>
          </a:p>
          <a:p>
            <a:r>
              <a:rPr lang="en-US" baseline="0"/>
              <a:t>CITIBANK (</a:t>
            </a:r>
            <a:r>
              <a:rPr lang="nl-BE"/>
              <a:t>CITIUS33XXX) </a:t>
            </a:r>
            <a:r>
              <a:rPr lang="en-US" baseline="0"/>
              <a:t>has been enriched from the USD SSI setup for </a:t>
            </a:r>
            <a:r>
              <a:rPr lang="en-US" baseline="0" err="1"/>
              <a:t>Crédit</a:t>
            </a:r>
            <a:r>
              <a:rPr lang="en-US" baseline="0"/>
              <a:t> Lyonnais (CRLYFRPPXX).</a:t>
            </a:r>
          </a:p>
          <a:p>
            <a:r>
              <a:rPr lang="en-US" baseline="0"/>
              <a:t>An MT202-COV is sent to Citibank to cover the payment. An MT103 announcement is sent to </a:t>
            </a:r>
            <a:r>
              <a:rPr lang="en-US" baseline="0" err="1"/>
              <a:t>Crédit</a:t>
            </a:r>
            <a:r>
              <a:rPr lang="en-US" baseline="0"/>
              <a:t> Lyonnais.</a:t>
            </a:r>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280</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a:ln/>
        </p:spPr>
        <p:txBody>
          <a:bodyPr/>
          <a:lstStyle/>
          <a:p>
            <a:r>
              <a:rPr lang="nl-BE" b="1"/>
              <a:t>Bank cheque requests</a:t>
            </a:r>
            <a:r>
              <a:rPr lang="en-US" b="1"/>
              <a:t>: definition</a:t>
            </a:r>
          </a:p>
          <a:p>
            <a:r>
              <a:rPr lang="nl-BE"/>
              <a:t>Customer initiates a bank cheque request. </a:t>
            </a:r>
          </a:p>
          <a:p>
            <a:endParaRPr lang="nl-BE"/>
          </a:p>
          <a:p>
            <a:r>
              <a:rPr lang="nl-BE"/>
              <a:t>Bank A then:</a:t>
            </a:r>
          </a:p>
          <a:p>
            <a:pPr>
              <a:buFontTx/>
              <a:buChar char="•"/>
            </a:pPr>
            <a:r>
              <a:rPr lang="nl-BE"/>
              <a:t> Issues the bank cheque if:</a:t>
            </a:r>
          </a:p>
          <a:p>
            <a:pPr lvl="1">
              <a:buFontTx/>
              <a:buChar char="•"/>
            </a:pPr>
            <a:r>
              <a:rPr lang="nl-BE"/>
              <a:t> The bank cheque request currency equals the OPF bank local currency</a:t>
            </a:r>
          </a:p>
          <a:p>
            <a:pPr lvl="1">
              <a:buFontTx/>
              <a:buChar char="•"/>
            </a:pPr>
            <a:r>
              <a:rPr lang="nl-BE"/>
              <a:t> The bank cheque request does not equal the OPF bank local currency. The OPF bank has no agreement with a bank in the currency and for the destination country of the request to issue bank cheques (SWIFT-to-cheque).</a:t>
            </a:r>
          </a:p>
          <a:p>
            <a:pPr>
              <a:buFontTx/>
              <a:buChar char="•"/>
            </a:pPr>
            <a:r>
              <a:rPr lang="nl-BE"/>
              <a:t> Forwards the request if:</a:t>
            </a:r>
          </a:p>
          <a:p>
            <a:pPr lvl="1">
              <a:buFontTx/>
              <a:buChar char="•"/>
            </a:pPr>
            <a:r>
              <a:rPr lang="nl-BE"/>
              <a:t> The bank cheque request does not equal the OPF bank local currency. The OPF bank has an agreement with a bank in the currency and for the destination country of the request to issue bank cheques.</a:t>
            </a:r>
            <a:endParaRPr lang="en-US" b="1"/>
          </a:p>
        </p:txBody>
      </p:sp>
      <p:sp>
        <p:nvSpPr>
          <p:cNvPr id="173060" name="Slide Number Placeholder 3"/>
          <p:cNvSpPr>
            <a:spLocks noGrp="1"/>
          </p:cNvSpPr>
          <p:nvPr>
            <p:ph type="sldNum" sz="quarter" idx="5"/>
          </p:nvPr>
        </p:nvSpPr>
        <p:spPr>
          <a:noFill/>
        </p:spPr>
        <p:txBody>
          <a:bodyPr/>
          <a:lstStyle/>
          <a:p>
            <a:fld id="{3E900473-2AE6-4076-A79E-A2FFCD019E8F}" type="slidenum">
              <a:rPr lang="en-US" smtClean="0"/>
              <a:pPr/>
              <a:t>282</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p:spPr>
        <p:txBody>
          <a:bodyPr/>
          <a:lstStyle/>
          <a:p>
            <a:r>
              <a:rPr lang="nl-BE" b="1"/>
              <a:t>Bank cheque requests</a:t>
            </a:r>
            <a:r>
              <a:rPr lang="en-US" b="1"/>
              <a:t>: definition illustration</a:t>
            </a:r>
          </a:p>
          <a:p>
            <a:endParaRPr lang="en-US"/>
          </a:p>
        </p:txBody>
      </p:sp>
      <p:sp>
        <p:nvSpPr>
          <p:cNvPr id="174084" name="Slide Number Placeholder 3"/>
          <p:cNvSpPr>
            <a:spLocks noGrp="1"/>
          </p:cNvSpPr>
          <p:nvPr>
            <p:ph type="sldNum" sz="quarter" idx="5"/>
          </p:nvPr>
        </p:nvSpPr>
        <p:spPr>
          <a:noFill/>
        </p:spPr>
        <p:txBody>
          <a:bodyPr/>
          <a:lstStyle/>
          <a:p>
            <a:fld id="{0A65CB94-814D-426E-877F-F189975F167F}" type="slidenum">
              <a:rPr lang="en-US" smtClean="0"/>
              <a:pPr/>
              <a:t>283</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p:spPr>
        <p:txBody>
          <a:bodyPr/>
          <a:lstStyle/>
          <a:p>
            <a:r>
              <a:rPr lang="nl-BE" b="1"/>
              <a:t>Bank cheque requests</a:t>
            </a:r>
            <a:r>
              <a:rPr lang="en-US" b="1"/>
              <a:t>: definition illustration</a:t>
            </a:r>
          </a:p>
          <a:p>
            <a:endParaRPr lang="en-US"/>
          </a:p>
        </p:txBody>
      </p:sp>
      <p:sp>
        <p:nvSpPr>
          <p:cNvPr id="175108" name="Slide Number Placeholder 3"/>
          <p:cNvSpPr>
            <a:spLocks noGrp="1"/>
          </p:cNvSpPr>
          <p:nvPr>
            <p:ph type="sldNum" sz="quarter" idx="5"/>
          </p:nvPr>
        </p:nvSpPr>
        <p:spPr>
          <a:noFill/>
        </p:spPr>
        <p:txBody>
          <a:bodyPr/>
          <a:lstStyle/>
          <a:p>
            <a:fld id="{26932011-5ED4-44D2-A4C3-F62A2EE10CD4}" type="slidenum">
              <a:rPr lang="en-US" smtClean="0"/>
              <a:pPr/>
              <a:t>284</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a:ln/>
        </p:spPr>
        <p:txBody>
          <a:bodyPr/>
          <a:lstStyle/>
          <a:p>
            <a:r>
              <a:rPr lang="nl-BE" b="1"/>
              <a:t>Bank cheque requests</a:t>
            </a:r>
            <a:r>
              <a:rPr lang="en-US" b="1"/>
              <a:t>: requirements</a:t>
            </a:r>
            <a:endParaRPr lang="en-US"/>
          </a:p>
        </p:txBody>
      </p:sp>
      <p:sp>
        <p:nvSpPr>
          <p:cNvPr id="176132" name="Slide Number Placeholder 3"/>
          <p:cNvSpPr>
            <a:spLocks noGrp="1"/>
          </p:cNvSpPr>
          <p:nvPr>
            <p:ph type="sldNum" sz="quarter" idx="5"/>
          </p:nvPr>
        </p:nvSpPr>
        <p:spPr>
          <a:noFill/>
        </p:spPr>
        <p:txBody>
          <a:bodyPr/>
          <a:lstStyle/>
          <a:p>
            <a:fld id="{EBB7C589-1459-4401-8D41-9F5B63ABBCDE}" type="slidenum">
              <a:rPr lang="en-US" smtClean="0"/>
              <a:pPr/>
              <a:t>285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86A5143-388B-4FCA-975A-DE2F0CEB828A}" type="slidenum">
              <a:rPr lang="en-US" smtClean="0">
                <a:latin typeface="Times New Roman" pitchFamily="18" charset="0"/>
              </a:rPr>
              <a:pPr/>
              <a:t>69</a:t>
            </a:fld>
            <a:endParaRPr lang="en-US">
              <a:latin typeface="Times New Roman"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nl-BE">
              <a:latin typeface="Times New Roman"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600"/>
              <a:t>Go to the Bank Visibility Application: </a:t>
            </a:r>
            <a:r>
              <a:rPr lang="en-US" sz="1600">
                <a:hlinkClick r:id="rId3"/>
              </a:rPr>
              <a:t>http://[server</a:t>
            </a:r>
            <a:r>
              <a:rPr lang="en-US" sz="1600"/>
              <a:t> name]:9080/</a:t>
            </a:r>
            <a:r>
              <a:rPr lang="en-US" sz="1600" err="1"/>
              <a:t>BankVisibility</a:t>
            </a:r>
            <a:r>
              <a:rPr lang="en-US" sz="1600"/>
              <a:t>/login</a:t>
            </a:r>
          </a:p>
          <a:p>
            <a:r>
              <a:rPr lang="en-US" sz="1600"/>
              <a:t>Login:</a:t>
            </a:r>
          </a:p>
          <a:p>
            <a:pPr lvl="1"/>
            <a:r>
              <a:rPr lang="en-US" sz="1600"/>
              <a:t>User: bva1 – bva20</a:t>
            </a:r>
          </a:p>
          <a:p>
            <a:pPr lvl="1"/>
            <a:r>
              <a:rPr lang="en-US" sz="1600"/>
              <a:t>Password: password</a:t>
            </a:r>
          </a:p>
          <a:p>
            <a:endParaRPr lang="en-US" sz="1600"/>
          </a:p>
          <a:p>
            <a:pPr marL="0" marR="0" indent="0" algn="l" defTabSz="914400" rtl="0" eaLnBrk="0" fontAlgn="base" latinLnBrk="0" hangingPunct="0">
              <a:lnSpc>
                <a:spcPct val="100000"/>
              </a:lnSpc>
              <a:spcBef>
                <a:spcPct val="30000"/>
              </a:spcBef>
              <a:spcAft>
                <a:spcPct val="0"/>
              </a:spcAft>
              <a:buClrTx/>
              <a:buSzTx/>
              <a:buFontTx/>
              <a:buNone/>
              <a:tabLst/>
              <a:defRPr/>
            </a:pPr>
            <a:r>
              <a:rPr lang="en-US" sz="1600"/>
              <a:t>- Edit Exchange Condition</a:t>
            </a:r>
            <a:r>
              <a:rPr lang="en-US" sz="1600" baseline="0"/>
              <a:t> “</a:t>
            </a:r>
            <a:r>
              <a:rPr lang="nl-BE" sz="1600"/>
              <a:t>EC_BARCGB22TRD_CHK” of Participant “BARCLAYS BANK PLC, UK”:</a:t>
            </a:r>
            <a:r>
              <a:rPr lang="nl-BE" sz="1600" baseline="0"/>
              <a:t> set “Generate Advice of Cheque” to true</a:t>
            </a:r>
            <a:endParaRPr lang="en-US" sz="1600"/>
          </a:p>
          <a:p>
            <a:endParaRPr lang="en-US" sz="1600"/>
          </a:p>
          <a:p>
            <a:r>
              <a:rPr lang="en-US" sz="1600"/>
              <a:t>Open the Test Visibility Application: </a:t>
            </a:r>
            <a:r>
              <a:rPr lang="en-US" sz="1600">
                <a:hlinkClick r:id="rId3"/>
              </a:rPr>
              <a:t>http://[server</a:t>
            </a:r>
            <a:r>
              <a:rPr lang="en-US" sz="1600"/>
              <a:t> name]:9080/</a:t>
            </a:r>
            <a:r>
              <a:rPr lang="en-US" sz="1600" err="1"/>
              <a:t>OPFTestVisibility</a:t>
            </a:r>
            <a:endParaRPr lang="en-US" sz="1600"/>
          </a:p>
          <a:p>
            <a:r>
              <a:rPr lang="en-US" sz="1600"/>
              <a:t>See to it that:</a:t>
            </a:r>
          </a:p>
          <a:p>
            <a:pPr lvl="1"/>
            <a:r>
              <a:rPr lang="en-US" sz="1600"/>
              <a:t>/Document/pain.001.001.02/</a:t>
            </a:r>
            <a:r>
              <a:rPr lang="en-US" sz="1600" err="1"/>
              <a:t>PmtInf</a:t>
            </a:r>
            <a:r>
              <a:rPr lang="en-US" sz="1600"/>
              <a:t>/</a:t>
            </a:r>
            <a:r>
              <a:rPr lang="en-US" sz="1600" err="1"/>
              <a:t>ReqdExctnDt</a:t>
            </a:r>
            <a:r>
              <a:rPr lang="en-US" sz="1600"/>
              <a:t> in Bank</a:t>
            </a:r>
            <a:r>
              <a:rPr lang="en-US" sz="1600" baseline="0"/>
              <a:t> Cheque Request</a:t>
            </a:r>
            <a:r>
              <a:rPr lang="en-US" sz="1600"/>
              <a:t>.xml is updated to today’s date or the system time is altered via “Alter system time” in the menu to 30/6/2010, approximately 9 am</a:t>
            </a:r>
          </a:p>
          <a:p>
            <a:pPr lvl="1"/>
            <a:r>
              <a:rPr lang="en-US" sz="1600"/>
              <a:t>Exchange Condition “EC_BARCGB22TRD_CHK” of Participant “BARCLAYS BANK PLC, UK” should have the “Generate Advice of Cheque” flag set to TRUE</a:t>
            </a:r>
          </a:p>
          <a:p>
            <a:r>
              <a:rPr lang="en-US" sz="1600"/>
              <a:t>Click on </a:t>
            </a:r>
            <a:r>
              <a:rPr lang="en-US" sz="1600" b="1" err="1"/>
              <a:t>PostInterchangeForm</a:t>
            </a:r>
            <a:r>
              <a:rPr lang="en-US" sz="1600"/>
              <a:t> at the left hand side of the screen</a:t>
            </a:r>
          </a:p>
          <a:p>
            <a:r>
              <a:rPr lang="en-US" sz="1600"/>
              <a:t>Fill-out the details:</a:t>
            </a:r>
          </a:p>
          <a:p>
            <a:pPr lvl="1"/>
            <a:r>
              <a:rPr lang="en-US" sz="1600"/>
              <a:t>Bank Name: “XCT BANK-1”</a:t>
            </a:r>
          </a:p>
          <a:p>
            <a:pPr lvl="1"/>
            <a:r>
              <a:rPr lang="en-US" sz="1600"/>
              <a:t>Bank Group Id: “</a:t>
            </a:r>
            <a:r>
              <a:rPr lang="en-US" sz="1600" err="1"/>
              <a:t>OPFBankgroup</a:t>
            </a:r>
            <a:r>
              <a:rPr lang="en-US" sz="1600"/>
              <a:t>”</a:t>
            </a:r>
          </a:p>
          <a:p>
            <a:pPr lvl="1"/>
            <a:r>
              <a:rPr lang="en-US" sz="1600"/>
              <a:t>Exchange Id: “ECCHANNEL”</a:t>
            </a:r>
          </a:p>
          <a:p>
            <a:r>
              <a:rPr lang="en-US" sz="1600"/>
              <a:t>Select the following file by clicking </a:t>
            </a:r>
            <a:r>
              <a:rPr lang="en-US" sz="1600" b="1"/>
              <a:t>Browse…</a:t>
            </a:r>
            <a:r>
              <a:rPr lang="en-US" sz="1600"/>
              <a:t>: </a:t>
            </a:r>
            <a:r>
              <a:rPr lang="en-US" sz="1600" b="1"/>
              <a:t>Bank</a:t>
            </a:r>
            <a:r>
              <a:rPr lang="en-US" sz="1600" b="1" baseline="0"/>
              <a:t> Cheque Request</a:t>
            </a:r>
            <a:r>
              <a:rPr lang="en-US" sz="1600" b="1"/>
              <a:t>.xml</a:t>
            </a:r>
          </a:p>
          <a:p>
            <a:r>
              <a:rPr lang="en-US" sz="1600"/>
              <a:t>Click </a:t>
            </a:r>
            <a:r>
              <a:rPr lang="en-US" sz="1600" b="1"/>
              <a:t>Submit</a:t>
            </a:r>
          </a:p>
          <a:p>
            <a:r>
              <a:rPr lang="en-US" sz="1600"/>
              <a:t>The Transaction will be submitted as a proprietary print bank cheque request in XML. A linked Instruction (to the Transaction) is created and submitted as an MT110.</a:t>
            </a:r>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289</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noFill/>
          <a:ln/>
        </p:spPr>
        <p:txBody>
          <a:bodyPr>
            <a:normAutofit fontScale="85000" lnSpcReduction="10000"/>
          </a:bodyPr>
          <a:lstStyle/>
          <a:p>
            <a:r>
              <a:rPr lang="nl-BE" b="1"/>
              <a:t>Code words</a:t>
            </a:r>
          </a:p>
          <a:p>
            <a:endParaRPr lang="nl-BE"/>
          </a:p>
          <a:p>
            <a:r>
              <a:rPr lang="nl-BE"/>
              <a:t>Code words instruct a party in the payment chain to execute a certain action. </a:t>
            </a:r>
          </a:p>
          <a:p>
            <a:endParaRPr lang="nl-BE"/>
          </a:p>
          <a:p>
            <a:r>
              <a:rPr lang="nl-BE"/>
              <a:t>Code word can be:</a:t>
            </a:r>
          </a:p>
          <a:p>
            <a:pPr>
              <a:buFontTx/>
              <a:buChar char="-"/>
            </a:pPr>
            <a:r>
              <a:rPr lang="nl-BE"/>
              <a:t> Defined by SWIFT</a:t>
            </a:r>
          </a:p>
          <a:p>
            <a:pPr>
              <a:buFontTx/>
              <a:buChar char="-"/>
            </a:pPr>
            <a:r>
              <a:rPr lang="nl-BE"/>
              <a:t> Imposed by industry practice</a:t>
            </a:r>
          </a:p>
          <a:p>
            <a:pPr>
              <a:buFontTx/>
              <a:buChar char="-"/>
            </a:pPr>
            <a:r>
              <a:rPr lang="nl-BE"/>
              <a:t> Bilateral agreed code words (between two banks)</a:t>
            </a:r>
          </a:p>
          <a:p>
            <a:endParaRPr lang="nl-BE"/>
          </a:p>
          <a:p>
            <a:r>
              <a:rPr lang="nl-BE"/>
              <a:t>Example: CHQB </a:t>
            </a:r>
            <a:r>
              <a:rPr lang="en-GB"/>
              <a:t>(Pay beneficiary customer only by cheque). The code word instructs the instructed agent (Credit party's agent) to create a bank cheque to pay the beneficiary instead of crediting his account.</a:t>
            </a:r>
          </a:p>
          <a:p>
            <a:endParaRPr lang="en-GB"/>
          </a:p>
          <a:p>
            <a:r>
              <a:rPr lang="nl-BE"/>
              <a:t>PEX should detect code words that require manual action.</a:t>
            </a:r>
          </a:p>
          <a:p>
            <a:r>
              <a:rPr lang="nl-BE"/>
              <a:t>It can do this based on:</a:t>
            </a:r>
          </a:p>
          <a:p>
            <a:pPr>
              <a:buFontTx/>
              <a:buChar char="-"/>
            </a:pPr>
            <a:r>
              <a:rPr lang="nl-BE"/>
              <a:t> List of code words (for a certain field) that require manual action. A code word in this list would send the payment to manual intervention. Such a list would be used for fields for which most code words do not require manual action. E.g. Field 23E (Instruction code): \PHOB\+3216212343</a:t>
            </a:r>
          </a:p>
          <a:p>
            <a:pPr>
              <a:buFontTx/>
              <a:buChar char="-"/>
            </a:pPr>
            <a:r>
              <a:rPr lang="nl-BE"/>
              <a:t> List of code words (for a certain field) that do not require manual action. A code word NOT in this list would send the payment to manual intervention. E.g Field 72 (Sender to receiver information): \INS\KREDBEBB: </a:t>
            </a:r>
            <a:r>
              <a:rPr lang="en-US"/>
              <a:t>The instructing institution which instructed the Sender to execute the transaction</a:t>
            </a:r>
          </a:p>
          <a:p>
            <a:pPr>
              <a:buFontTx/>
              <a:buChar char="-"/>
            </a:pPr>
            <a:endParaRPr lang="nl-BE"/>
          </a:p>
          <a:p>
            <a:r>
              <a:rPr lang="nl-BE"/>
              <a:t>Once a code word is detected which needs manual intervention:</a:t>
            </a:r>
          </a:p>
          <a:p>
            <a:pPr>
              <a:buFontTx/>
              <a:buChar char="-"/>
            </a:pPr>
            <a:r>
              <a:rPr lang="nl-BE"/>
              <a:t> Create issue</a:t>
            </a:r>
          </a:p>
          <a:p>
            <a:pPr>
              <a:buFontTx/>
              <a:buChar char="-"/>
            </a:pPr>
            <a:r>
              <a:rPr lang="nl-BE"/>
              <a:t> Create WLI</a:t>
            </a:r>
          </a:p>
          <a:p>
            <a:pPr>
              <a:buFontTx/>
              <a:buChar char="-"/>
            </a:pPr>
            <a:r>
              <a:rPr lang="nl-BE"/>
              <a:t> User claims WLI and executes action; he then:</a:t>
            </a:r>
          </a:p>
          <a:p>
            <a:pPr lvl="1">
              <a:buFontTx/>
              <a:buChar char="-"/>
            </a:pPr>
            <a:r>
              <a:rPr lang="nl-BE"/>
              <a:t> Approves the instruction/transaction =&gt; processing continues</a:t>
            </a:r>
          </a:p>
          <a:p>
            <a:pPr lvl="1">
              <a:buFontTx/>
              <a:buChar char="-"/>
            </a:pPr>
            <a:r>
              <a:rPr lang="nl-BE"/>
              <a:t> Dissaprove the instruction/transaction =&gt; sent to manual repair</a:t>
            </a:r>
          </a:p>
        </p:txBody>
      </p:sp>
      <p:sp>
        <p:nvSpPr>
          <p:cNvPr id="132100" name="Slide Number Placeholder 3"/>
          <p:cNvSpPr>
            <a:spLocks noGrp="1"/>
          </p:cNvSpPr>
          <p:nvPr>
            <p:ph type="sldNum" sz="quarter" idx="5"/>
          </p:nvPr>
        </p:nvSpPr>
        <p:spPr>
          <a:noFill/>
        </p:spPr>
        <p:txBody>
          <a:bodyPr/>
          <a:lstStyle/>
          <a:p>
            <a:fld id="{9FF9CDA1-BD51-4B84-88FC-D45A937C7388}" type="slidenum">
              <a:rPr lang="en-US" smtClean="0"/>
              <a:pPr/>
              <a:t>291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p:spPr>
        <p:txBody>
          <a:bodyPr/>
          <a:lstStyle/>
          <a:p>
            <a:pPr eaLnBrk="1" hangingPunct="1"/>
            <a:endParaRPr lang="nl-BE"/>
          </a:p>
        </p:txBody>
      </p:sp>
      <p:sp>
        <p:nvSpPr>
          <p:cNvPr id="137220" name="Slide Number Placeholder 3"/>
          <p:cNvSpPr>
            <a:spLocks noGrp="1"/>
          </p:cNvSpPr>
          <p:nvPr>
            <p:ph type="sldNum" sz="quarter" idx="5"/>
          </p:nvPr>
        </p:nvSpPr>
        <p:spPr>
          <a:noFill/>
        </p:spPr>
        <p:txBody>
          <a:bodyPr/>
          <a:lstStyle/>
          <a:p>
            <a:fld id="{D18DED2B-ED95-42F2-9BED-595F1A592272}" type="slidenum">
              <a:rPr lang="en-US" smtClean="0"/>
              <a:pPr/>
              <a:t>292</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p:spPr>
        <p:txBody>
          <a:bodyPr/>
          <a:lstStyle/>
          <a:p>
            <a:pPr eaLnBrk="1" hangingPunct="1"/>
            <a:endParaRPr lang="nl-BE"/>
          </a:p>
        </p:txBody>
      </p:sp>
      <p:sp>
        <p:nvSpPr>
          <p:cNvPr id="139268" name="Slide Number Placeholder 3"/>
          <p:cNvSpPr>
            <a:spLocks noGrp="1"/>
          </p:cNvSpPr>
          <p:nvPr>
            <p:ph type="sldNum" sz="quarter" idx="5"/>
          </p:nvPr>
        </p:nvSpPr>
        <p:spPr>
          <a:noFill/>
        </p:spPr>
        <p:txBody>
          <a:bodyPr/>
          <a:lstStyle/>
          <a:p>
            <a:fld id="{65BBF3E9-AEE6-4551-82C1-0FBD5BF244B2}" type="slidenum">
              <a:rPr lang="en-US" smtClean="0"/>
              <a:pPr/>
              <a:t>293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p:spPr>
        <p:txBody>
          <a:bodyPr/>
          <a:lstStyle/>
          <a:p>
            <a:pPr eaLnBrk="1" hangingPunct="1"/>
            <a:endParaRPr lang="nl-BE"/>
          </a:p>
        </p:txBody>
      </p:sp>
      <p:sp>
        <p:nvSpPr>
          <p:cNvPr id="140292" name="Slide Number Placeholder 3"/>
          <p:cNvSpPr>
            <a:spLocks noGrp="1"/>
          </p:cNvSpPr>
          <p:nvPr>
            <p:ph type="sldNum" sz="quarter" idx="5"/>
          </p:nvPr>
        </p:nvSpPr>
        <p:spPr>
          <a:noFill/>
        </p:spPr>
        <p:txBody>
          <a:bodyPr/>
          <a:lstStyle/>
          <a:p>
            <a:fld id="{3D830C67-8755-4422-8F1C-C62530872E20}" type="slidenum">
              <a:rPr lang="en-US" smtClean="0"/>
              <a:pPr/>
              <a:t>294</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p:spPr>
        <p:txBody>
          <a:bodyPr>
            <a:normAutofit fontScale="77500" lnSpcReduction="20000"/>
          </a:bodyPr>
          <a:lstStyle/>
          <a:p>
            <a:r>
              <a:rPr lang="en-US" sz="1600"/>
              <a:t>Open the Test Visibility Application: </a:t>
            </a:r>
            <a:r>
              <a:rPr lang="en-US" sz="1600">
                <a:hlinkClick r:id="rId3"/>
              </a:rPr>
              <a:t>http://[server</a:t>
            </a:r>
            <a:r>
              <a:rPr lang="en-US" sz="1600"/>
              <a:t> name]:9080/</a:t>
            </a:r>
            <a:r>
              <a:rPr lang="en-US" sz="1600" err="1"/>
              <a:t>OPFTestVisibility</a:t>
            </a:r>
            <a:endParaRPr lang="en-US" sz="1600"/>
          </a:p>
          <a:p>
            <a:r>
              <a:rPr lang="en-US" sz="1600"/>
              <a:t>See to it that:</a:t>
            </a:r>
          </a:p>
          <a:p>
            <a:pPr lvl="1"/>
            <a:r>
              <a:rPr lang="en-US" sz="1600"/>
              <a:t>Field 30 (</a:t>
            </a:r>
            <a:r>
              <a:rPr lang="en-US" sz="1400"/>
              <a:t>Requested Execution Date</a:t>
            </a:r>
            <a:r>
              <a:rPr lang="en-US" sz="1600"/>
              <a:t>) in Code word - approval demo.txt is updated to the today’s date or the system time is altered via “Alter system time” in the menu to 30/6/2010, approximately 9 am</a:t>
            </a:r>
          </a:p>
          <a:p>
            <a:pPr lvl="1"/>
            <a:r>
              <a:rPr lang="en-US" sz="1600"/>
              <a:t>When re-loaded, field 20 (</a:t>
            </a:r>
            <a:r>
              <a:rPr lang="en-US" sz="1400"/>
              <a:t>Sender's Reference) is updated in order to avoid running into the possible duplicate check. Note that the reference cannot be longer than 16 characters. Characters allowed are: “a b c d e f g h </a:t>
            </a:r>
            <a:r>
              <a:rPr lang="en-US" sz="1400" err="1"/>
              <a:t>i</a:t>
            </a:r>
            <a:r>
              <a:rPr lang="en-US" sz="1400"/>
              <a:t> j k l m n o p q r s t u v w x y z A B C D E F G H I J K L M N O P Q R S T U V W X Y Z 0 1 2 3 4 5 6 7 8 9 / - ? : ( ) . , ' + Space”</a:t>
            </a:r>
            <a:endParaRPr lang="en-US" sz="1600"/>
          </a:p>
          <a:p>
            <a:r>
              <a:rPr lang="en-US" sz="1600"/>
              <a:t>Click on </a:t>
            </a:r>
            <a:r>
              <a:rPr lang="en-US" sz="1600" b="1" err="1"/>
              <a:t>PostSwiftInterchangeForm</a:t>
            </a:r>
            <a:r>
              <a:rPr lang="en-US" sz="1600"/>
              <a:t> at the left hand side of the screen</a:t>
            </a:r>
          </a:p>
          <a:p>
            <a:r>
              <a:rPr lang="en-US" sz="1600" b="1"/>
              <a:t>Origin:</a:t>
            </a:r>
            <a:r>
              <a:rPr lang="en-US" sz="1600"/>
              <a:t> should be selected as </a:t>
            </a:r>
            <a:r>
              <a:rPr lang="en-US" sz="1600" b="1"/>
              <a:t>From SWIFT</a:t>
            </a:r>
          </a:p>
          <a:p>
            <a:r>
              <a:rPr lang="en-US" sz="1600"/>
              <a:t>Select the following file by clicking </a:t>
            </a:r>
            <a:r>
              <a:rPr lang="en-US" sz="1600" b="1"/>
              <a:t>Browse…</a:t>
            </a:r>
            <a:r>
              <a:rPr lang="en-US" sz="1600"/>
              <a:t>: </a:t>
            </a:r>
            <a:r>
              <a:rPr lang="en-US" sz="1600" b="1"/>
              <a:t>Code word - approval demo.txt</a:t>
            </a:r>
            <a:br>
              <a:rPr lang="en-US" sz="1600" b="1"/>
            </a:br>
            <a:endParaRPr lang="en-US" sz="1600" b="1" i="1"/>
          </a:p>
          <a:p>
            <a:r>
              <a:rPr lang="en-US" sz="1600"/>
              <a:t>Click </a:t>
            </a:r>
            <a:r>
              <a:rPr lang="en-US" sz="1600" b="1"/>
              <a:t>Submit</a:t>
            </a:r>
          </a:p>
          <a:p>
            <a:r>
              <a:rPr lang="en-US" sz="1600"/>
              <a:t>Go to the Bank Visibility Application: </a:t>
            </a:r>
            <a:r>
              <a:rPr lang="en-US" sz="1600">
                <a:hlinkClick r:id="rId3"/>
              </a:rPr>
              <a:t>http://[server</a:t>
            </a:r>
            <a:r>
              <a:rPr lang="en-US" sz="1600"/>
              <a:t> name]:9080/</a:t>
            </a:r>
            <a:r>
              <a:rPr lang="en-US" sz="1600" err="1"/>
              <a:t>BankVisibility</a:t>
            </a:r>
            <a:r>
              <a:rPr lang="en-US" sz="1600"/>
              <a:t>/login</a:t>
            </a:r>
          </a:p>
          <a:p>
            <a:r>
              <a:rPr lang="en-US" sz="1600"/>
              <a:t>Login:</a:t>
            </a:r>
          </a:p>
          <a:p>
            <a:pPr lvl="1"/>
            <a:r>
              <a:rPr lang="en-US" sz="1600"/>
              <a:t>User: bva1 – bva20</a:t>
            </a:r>
          </a:p>
          <a:p>
            <a:pPr lvl="1"/>
            <a:r>
              <a:rPr lang="en-US" sz="1600"/>
              <a:t>Password: password</a:t>
            </a:r>
          </a:p>
          <a:p>
            <a:pPr lvl="1"/>
            <a:endParaRPr lang="en-US" sz="1600"/>
          </a:p>
          <a:p>
            <a:pPr lvl="0"/>
            <a:r>
              <a:rPr lang="en-US" sz="1600"/>
              <a:t>Go</a:t>
            </a:r>
            <a:r>
              <a:rPr lang="en-US" sz="1600" baseline="0"/>
              <a:t> to the Transaction’s action tab (directly or via WLI)</a:t>
            </a:r>
          </a:p>
          <a:p>
            <a:pPr lvl="0"/>
            <a:r>
              <a:rPr lang="en-US" sz="1600" baseline="0"/>
              <a:t>The approval screen is displayed</a:t>
            </a:r>
          </a:p>
        </p:txBody>
      </p:sp>
      <p:sp>
        <p:nvSpPr>
          <p:cNvPr id="138244" name="Slide Number Placeholder 3"/>
          <p:cNvSpPr>
            <a:spLocks noGrp="1"/>
          </p:cNvSpPr>
          <p:nvPr>
            <p:ph type="sldNum" sz="quarter" idx="5"/>
          </p:nvPr>
        </p:nvSpPr>
        <p:spPr>
          <a:noFill/>
        </p:spPr>
        <p:txBody>
          <a:bodyPr/>
          <a:lstStyle/>
          <a:p>
            <a:fld id="{24176EC3-9307-4983-9015-4B01A8467E7D}" type="slidenum">
              <a:rPr lang="en-US" smtClean="0"/>
              <a:pPr/>
              <a:t>295</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sz="1800" b="0"/>
              <a:t>Auto-enrichment automatically enriches information of the Payment, to guarantee it can be processed STP:</a:t>
            </a:r>
            <a:endParaRPr lang="en-US" sz="2000" b="0"/>
          </a:p>
          <a:p>
            <a:pPr lvl="2"/>
            <a:endParaRPr lang="en-US" sz="1600"/>
          </a:p>
          <a:p>
            <a:pPr lvl="1"/>
            <a:r>
              <a:rPr lang="en-US" sz="1200"/>
              <a:t>Auto-repair  automatically</a:t>
            </a:r>
            <a:r>
              <a:rPr lang="en-US" sz="1200" baseline="0"/>
              <a:t> corrects data in the Payment, </a:t>
            </a:r>
            <a:r>
              <a:rPr lang="en-US" sz="1200" b="0"/>
              <a:t>to guarantee it can be processed STP.</a:t>
            </a:r>
            <a:endParaRPr lang="en-US" sz="1200"/>
          </a:p>
        </p:txBody>
      </p:sp>
      <p:sp>
        <p:nvSpPr>
          <p:cNvPr id="4" name="Slide Number Placeholder 3"/>
          <p:cNvSpPr>
            <a:spLocks noGrp="1"/>
          </p:cNvSpPr>
          <p:nvPr>
            <p:ph type="sldNum" sz="quarter" idx="10"/>
          </p:nvPr>
        </p:nvSpPr>
        <p:spPr/>
        <p:txBody>
          <a:bodyPr/>
          <a:lstStyle/>
          <a:p>
            <a:pPr>
              <a:defRPr/>
            </a:pPr>
            <a:fld id="{1D83A0BE-1ADB-4ED8-9A47-8F14791CC853}" type="slidenum">
              <a:rPr lang="en-US" smtClean="0"/>
              <a:pPr>
                <a:defRPr/>
              </a:pPr>
              <a:t>297</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p:spPr>
        <p:txBody>
          <a:bodyPr/>
          <a:lstStyle/>
          <a:p>
            <a:pPr eaLnBrk="1" hangingPunct="1"/>
            <a:endParaRPr lang="nl-BE"/>
          </a:p>
        </p:txBody>
      </p:sp>
      <p:sp>
        <p:nvSpPr>
          <p:cNvPr id="126980" name="Slide Number Placeholder 3"/>
          <p:cNvSpPr>
            <a:spLocks noGrp="1"/>
          </p:cNvSpPr>
          <p:nvPr>
            <p:ph type="sldNum" sz="quarter" idx="5"/>
          </p:nvPr>
        </p:nvSpPr>
        <p:spPr>
          <a:noFill/>
        </p:spPr>
        <p:txBody>
          <a:bodyPr/>
          <a:lstStyle/>
          <a:p>
            <a:fld id="{7CC563B0-0A0B-4368-A90E-E859AA8CA0FA}" type="slidenum">
              <a:rPr lang="en-US" smtClean="0"/>
              <a:pPr/>
              <a:t>302</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600"/>
              <a:t>Open the Test Visibility Application: </a:t>
            </a:r>
            <a:r>
              <a:rPr lang="en-US" sz="1600">
                <a:hlinkClick r:id="rId3"/>
              </a:rPr>
              <a:t>http://[server</a:t>
            </a:r>
            <a:r>
              <a:rPr lang="en-US" sz="1600"/>
              <a:t> name]:9080/</a:t>
            </a:r>
            <a:r>
              <a:rPr lang="en-US" sz="1600" err="1"/>
              <a:t>OPFTestVisibility</a:t>
            </a:r>
            <a:endParaRPr lang="en-US" sz="1600"/>
          </a:p>
          <a:p>
            <a:r>
              <a:rPr lang="en-US" sz="1600"/>
              <a:t>See to it that:</a:t>
            </a:r>
          </a:p>
          <a:p>
            <a:pPr lvl="1"/>
            <a:r>
              <a:rPr lang="en-US" sz="1600"/>
              <a:t>Field 30 (</a:t>
            </a:r>
            <a:r>
              <a:rPr lang="en-US" sz="1400"/>
              <a:t>Requested Execution Date</a:t>
            </a:r>
            <a:r>
              <a:rPr lang="en-US" sz="1600"/>
              <a:t>) in Automated enrichment demo 1.txt is updated to the today’s date or the system time is altered via “Alter system time” in the menu to 30/6/2010, approximately 9 am</a:t>
            </a:r>
          </a:p>
          <a:p>
            <a:pPr lvl="1"/>
            <a:r>
              <a:rPr lang="en-US" sz="1600"/>
              <a:t>When re-loaded, field 20 (</a:t>
            </a:r>
            <a:r>
              <a:rPr lang="en-US" sz="1400"/>
              <a:t>Sender's Reference) is updated in order to avoid running into the possible duplicate check. Note that the reference cannot be longer than 16 characters. Characters allowed are: “a b c d e f g h </a:t>
            </a:r>
            <a:r>
              <a:rPr lang="en-US" sz="1400" err="1"/>
              <a:t>i</a:t>
            </a:r>
            <a:r>
              <a:rPr lang="en-US" sz="1400"/>
              <a:t> j k l m n o p q r s t u v w x y z A B C D E F G H I J K L M N O P Q R S T U V W X Y Z 0 1 2 3 4 5 6 7 8 9 / - ? : ( ) . , ' + Space”</a:t>
            </a:r>
            <a:endParaRPr lang="en-US" sz="1600"/>
          </a:p>
          <a:p>
            <a:r>
              <a:rPr lang="en-US" sz="1600"/>
              <a:t>Click on </a:t>
            </a:r>
            <a:r>
              <a:rPr lang="en-US" sz="1600" b="1" err="1"/>
              <a:t>PostSwiftInterchangeForm</a:t>
            </a:r>
            <a:r>
              <a:rPr lang="en-US" sz="1600"/>
              <a:t> at the left hand side of the screen</a:t>
            </a:r>
          </a:p>
          <a:p>
            <a:r>
              <a:rPr lang="en-US" sz="1600" b="1"/>
              <a:t>Origin:</a:t>
            </a:r>
            <a:r>
              <a:rPr lang="en-US" sz="1600"/>
              <a:t> should be selected as </a:t>
            </a:r>
            <a:r>
              <a:rPr lang="en-US" sz="1600" b="1"/>
              <a:t>From SWIFT</a:t>
            </a:r>
          </a:p>
          <a:p>
            <a:r>
              <a:rPr lang="en-US" sz="1600"/>
              <a:t>Select the following file by clicking </a:t>
            </a:r>
            <a:r>
              <a:rPr lang="en-US" sz="1600" b="1"/>
              <a:t>Browse…</a:t>
            </a:r>
            <a:r>
              <a:rPr lang="en-US" sz="1600"/>
              <a:t>: </a:t>
            </a:r>
            <a:r>
              <a:rPr lang="en-US" sz="1600" b="1"/>
              <a:t>Automated enrichment demo 1.txt</a:t>
            </a:r>
            <a:br>
              <a:rPr lang="en-US" sz="1600" b="1"/>
            </a:br>
            <a:endParaRPr lang="en-US" sz="1600" b="1" i="1"/>
          </a:p>
          <a:p>
            <a:r>
              <a:rPr lang="en-US" sz="1600"/>
              <a:t>Click </a:t>
            </a:r>
            <a:r>
              <a:rPr lang="en-US" sz="1600" b="1"/>
              <a:t>Submit</a:t>
            </a:r>
          </a:p>
          <a:p>
            <a:r>
              <a:rPr lang="en-US" sz="1600"/>
              <a:t>Go to the Bank Visibility Application: </a:t>
            </a:r>
            <a:r>
              <a:rPr lang="en-US" sz="1600">
                <a:hlinkClick r:id="rId3"/>
              </a:rPr>
              <a:t>http://[server</a:t>
            </a:r>
            <a:r>
              <a:rPr lang="en-US" sz="1600"/>
              <a:t> name]:9080/</a:t>
            </a:r>
            <a:r>
              <a:rPr lang="en-US" sz="1600" err="1"/>
              <a:t>BankVisibility</a:t>
            </a:r>
            <a:r>
              <a:rPr lang="en-US" sz="1600"/>
              <a:t>/login</a:t>
            </a:r>
          </a:p>
          <a:p>
            <a:r>
              <a:rPr lang="en-US" sz="1600"/>
              <a:t>Login:</a:t>
            </a:r>
          </a:p>
          <a:p>
            <a:pPr lvl="1"/>
            <a:r>
              <a:rPr lang="en-US" sz="1600"/>
              <a:t>User: bva1 – bva20</a:t>
            </a:r>
          </a:p>
          <a:p>
            <a:pPr lvl="1"/>
            <a:r>
              <a:rPr lang="en-US" sz="1600"/>
              <a:t>Password: password</a:t>
            </a:r>
          </a:p>
          <a:p>
            <a:pPr lvl="1"/>
            <a:endParaRPr lang="en-US" sz="1200"/>
          </a:p>
          <a:p>
            <a:pPr lvl="0"/>
            <a:r>
              <a:rPr lang="nl-BE"/>
              <a:t>Transaction 1 - Bank NAR -&gt; BIC</a:t>
            </a:r>
          </a:p>
          <a:p>
            <a:pPr lvl="1"/>
            <a:r>
              <a:rPr lang="nl-BE"/>
              <a:t>Go to the Transactions Details. The BIC will appear for Credit Party Agent</a:t>
            </a:r>
          </a:p>
          <a:p>
            <a:pPr lvl="1"/>
            <a:r>
              <a:rPr lang="nl-BE"/>
              <a:t>Also show</a:t>
            </a:r>
            <a:r>
              <a:rPr lang="nl-BE" baseline="0"/>
              <a:t> the Transactions History tab</a:t>
            </a:r>
            <a:endParaRPr lang="nl-BE"/>
          </a:p>
          <a:p>
            <a:pPr lvl="0"/>
            <a:r>
              <a:rPr lang="nl-BE"/>
              <a:t>Transaction 2 - IBAN -&gt; BIC</a:t>
            </a:r>
          </a:p>
          <a:p>
            <a:pPr lvl="1"/>
            <a:r>
              <a:rPr lang="nl-BE"/>
              <a:t>Go to the Transactions Details. The BIC will appear for Credit Party Agent</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nl-BE"/>
              <a:t>Also show</a:t>
            </a:r>
            <a:r>
              <a:rPr lang="nl-BE" baseline="0"/>
              <a:t> the Transactions History tab</a:t>
            </a:r>
            <a:endParaRPr lang="nl-BE"/>
          </a:p>
          <a:p>
            <a:pPr lvl="0"/>
            <a:r>
              <a:rPr lang="nl-BE"/>
              <a:t>Transaction 3 - Local bank code -&gt; BIC</a:t>
            </a:r>
          </a:p>
          <a:p>
            <a:pPr lvl="1"/>
            <a:r>
              <a:rPr lang="nl-BE"/>
              <a:t>Go to the Transactions Details. The BIC will appear for Credit Party Agent</a:t>
            </a:r>
          </a:p>
          <a:p>
            <a:pPr marL="457200" marR="0" lvl="1" indent="0" algn="l" defTabSz="914400" rtl="0" eaLnBrk="0" fontAlgn="base" latinLnBrk="0" hangingPunct="0">
              <a:lnSpc>
                <a:spcPct val="100000"/>
              </a:lnSpc>
              <a:spcBef>
                <a:spcPct val="30000"/>
              </a:spcBef>
              <a:spcAft>
                <a:spcPct val="0"/>
              </a:spcAft>
              <a:buClrTx/>
              <a:buSzTx/>
              <a:buFontTx/>
              <a:buNone/>
              <a:tabLst/>
              <a:defRPr/>
            </a:pPr>
            <a:r>
              <a:rPr lang="nl-BE"/>
              <a:t>Also show</a:t>
            </a:r>
            <a:r>
              <a:rPr lang="nl-BE" baseline="0"/>
              <a:t> the Transactions History tab</a:t>
            </a:r>
            <a:endParaRPr lang="nl-BE"/>
          </a:p>
          <a:p>
            <a:pPr lvl="0"/>
            <a:endParaRPr lang="en-US" sz="1600"/>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303</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noFill/>
          <a:ln/>
        </p:spPr>
        <p:txBody>
          <a:bodyPr/>
          <a:lstStyle/>
          <a:p>
            <a:pPr eaLnBrk="1" hangingPunct="1"/>
            <a:endParaRPr lang="nl-BE"/>
          </a:p>
        </p:txBody>
      </p:sp>
      <p:sp>
        <p:nvSpPr>
          <p:cNvPr id="130052" name="Slide Number Placeholder 3"/>
          <p:cNvSpPr>
            <a:spLocks noGrp="1"/>
          </p:cNvSpPr>
          <p:nvPr>
            <p:ph type="sldNum" sz="quarter" idx="5"/>
          </p:nvPr>
        </p:nvSpPr>
        <p:spPr>
          <a:noFill/>
        </p:spPr>
        <p:txBody>
          <a:bodyPr/>
          <a:lstStyle/>
          <a:p>
            <a:fld id="{A568B117-0CB0-4725-8854-C9511603E324}" type="slidenum">
              <a:rPr lang="en-US" smtClean="0"/>
              <a:pPr/>
              <a:t>304</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2837C894-CB62-41D6-8667-1CCDEC35985F}" type="slidenum">
              <a:rPr lang="en-US" smtClean="0"/>
              <a:pPr/>
              <a:t>77</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eaLnBrk="1" hangingPunct="1"/>
            <a:endParaRPr lang="en-AU"/>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600"/>
              <a:t>Open the Test Visibility Application: </a:t>
            </a:r>
            <a:r>
              <a:rPr lang="en-US" sz="1600">
                <a:hlinkClick r:id="rId3"/>
              </a:rPr>
              <a:t>http://[server</a:t>
            </a:r>
            <a:r>
              <a:rPr lang="en-US" sz="1600"/>
              <a:t> name]:9080/</a:t>
            </a:r>
            <a:r>
              <a:rPr lang="en-US" sz="1600" err="1"/>
              <a:t>OPFTestVisibility</a:t>
            </a:r>
            <a:endParaRPr lang="en-US" sz="1600"/>
          </a:p>
          <a:p>
            <a:r>
              <a:rPr lang="en-US" sz="1600"/>
              <a:t>See to it that:</a:t>
            </a:r>
          </a:p>
          <a:p>
            <a:pPr lvl="1"/>
            <a:r>
              <a:rPr lang="en-US" sz="1600"/>
              <a:t>Field 32A’s Date (</a:t>
            </a:r>
            <a:r>
              <a:rPr lang="en-US" sz="1400"/>
              <a:t>Value Date</a:t>
            </a:r>
            <a:r>
              <a:rPr lang="en-US" sz="1600"/>
              <a:t>) in Automated enrichment demo 2.txt is updated to the today’s date or the system time is altered via “Alter system time” in the menu to 30/6/2010, approximately 9 am</a:t>
            </a:r>
          </a:p>
          <a:p>
            <a:pPr lvl="1"/>
            <a:r>
              <a:rPr lang="en-US" sz="1600"/>
              <a:t>When re-loaded, field 20 (</a:t>
            </a:r>
            <a:r>
              <a:rPr lang="en-US" sz="1400"/>
              <a:t>Sender's Reference) is updated in order to avoid running into the possible duplicate check. Note that the reference cannot be longer than 16 characters. Characters allowed are: “a b c d e f g h </a:t>
            </a:r>
            <a:r>
              <a:rPr lang="en-US" sz="1400" err="1"/>
              <a:t>i</a:t>
            </a:r>
            <a:r>
              <a:rPr lang="en-US" sz="1400"/>
              <a:t> j k l m n o p q r s t u v w x y z A B C D E F G H I J K L M N O P Q R S T U V W X Y Z 0 1 2 3 4 5 6 7 8 9 / - ? : ( ) . , ' + Space”.</a:t>
            </a:r>
            <a:endParaRPr lang="en-US" sz="1600"/>
          </a:p>
          <a:p>
            <a:r>
              <a:rPr lang="en-US" sz="1600"/>
              <a:t>Click on </a:t>
            </a:r>
            <a:r>
              <a:rPr lang="en-US" sz="1600" b="1" err="1"/>
              <a:t>PostSwiftInterchangeForm</a:t>
            </a:r>
            <a:r>
              <a:rPr lang="en-US" sz="1600"/>
              <a:t> at the left hand side of the screen</a:t>
            </a:r>
          </a:p>
          <a:p>
            <a:r>
              <a:rPr lang="en-US" sz="1600" b="1"/>
              <a:t>Origin:</a:t>
            </a:r>
            <a:r>
              <a:rPr lang="en-US" sz="1600"/>
              <a:t> should be selected as </a:t>
            </a:r>
            <a:r>
              <a:rPr lang="en-US" sz="1600" b="1"/>
              <a:t>From SWIFT</a:t>
            </a:r>
          </a:p>
          <a:p>
            <a:r>
              <a:rPr lang="en-US" sz="1600"/>
              <a:t>Select the following file by clicking </a:t>
            </a:r>
            <a:r>
              <a:rPr lang="en-US" sz="1600" b="1"/>
              <a:t>Browse…</a:t>
            </a:r>
            <a:r>
              <a:rPr lang="en-US" sz="1600"/>
              <a:t>: </a:t>
            </a:r>
            <a:r>
              <a:rPr lang="en-US" sz="1600" b="1"/>
              <a:t>Automated enrichment demo 2.txt </a:t>
            </a:r>
          </a:p>
          <a:p>
            <a:r>
              <a:rPr lang="en-US" sz="1600"/>
              <a:t>Click </a:t>
            </a:r>
            <a:r>
              <a:rPr lang="en-US" sz="1600" b="1"/>
              <a:t>Submit</a:t>
            </a:r>
          </a:p>
          <a:p>
            <a:r>
              <a:rPr lang="en-US" sz="1600"/>
              <a:t>Go to the Bank Visibility Application: </a:t>
            </a:r>
            <a:r>
              <a:rPr lang="en-US" sz="1600">
                <a:hlinkClick r:id="rId3"/>
              </a:rPr>
              <a:t>http://[server</a:t>
            </a:r>
            <a:r>
              <a:rPr lang="en-US" sz="1600"/>
              <a:t> name]:9080/</a:t>
            </a:r>
            <a:r>
              <a:rPr lang="en-US" sz="1600" err="1"/>
              <a:t>BankVisibility</a:t>
            </a:r>
            <a:r>
              <a:rPr lang="en-US" sz="1600"/>
              <a:t>/login</a:t>
            </a:r>
          </a:p>
          <a:p>
            <a:r>
              <a:rPr lang="en-US" sz="1600"/>
              <a:t>Login:</a:t>
            </a:r>
          </a:p>
          <a:p>
            <a:pPr lvl="1"/>
            <a:r>
              <a:rPr lang="en-US" sz="1600"/>
              <a:t>User: bva1 – bva20</a:t>
            </a:r>
          </a:p>
          <a:p>
            <a:pPr lvl="1"/>
            <a:r>
              <a:rPr lang="en-US" sz="1600"/>
              <a:t>Password: password</a:t>
            </a:r>
          </a:p>
          <a:p>
            <a:r>
              <a:rPr lang="en-US" sz="1600"/>
              <a:t>The uploaded MT103 will be processed and an outgoing MT103 will be submitted</a:t>
            </a:r>
            <a:endParaRPr lang="nl-BE"/>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305</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BE" sz="2000" b="1"/>
              <a:t>On-us FI Credit Transfer</a:t>
            </a:r>
          </a:p>
          <a:p>
            <a:pPr lvl="1"/>
            <a:r>
              <a:rPr lang="nl-BE" sz="1800"/>
              <a:t>Handling of on-us FI Credit Transfers (e.g. MT202)</a:t>
            </a:r>
          </a:p>
          <a:p>
            <a:pPr lvl="2"/>
            <a:r>
              <a:rPr lang="nl-BE" sz="1600"/>
              <a:t>FI Credit Transfers for which the credit party (Financial Institution) holds an account at the OPF Bank</a:t>
            </a:r>
          </a:p>
          <a:p>
            <a:pPr lvl="2"/>
            <a:r>
              <a:rPr lang="nl-BE" sz="1600" b="1"/>
              <a:t>Validation</a:t>
            </a:r>
            <a:r>
              <a:rPr lang="nl-BE" sz="1600"/>
              <a:t> whether the </a:t>
            </a:r>
            <a:r>
              <a:rPr lang="nl-BE" sz="1600" b="1"/>
              <a:t>credit party account </a:t>
            </a:r>
            <a:r>
              <a:rPr lang="nl-BE" sz="1600"/>
              <a:t>is present</a:t>
            </a:r>
          </a:p>
          <a:p>
            <a:pPr lvl="2"/>
            <a:r>
              <a:rPr lang="nl-BE" sz="1600" b="1"/>
              <a:t>Generation</a:t>
            </a:r>
            <a:r>
              <a:rPr lang="nl-BE" sz="1600"/>
              <a:t> of a Confirmation of Credit (</a:t>
            </a:r>
            <a:r>
              <a:rPr lang="nl-BE" sz="1600" b="1"/>
              <a:t>MT910</a:t>
            </a:r>
            <a:r>
              <a:rPr lang="nl-BE" sz="1600"/>
              <a:t>) if the credit party (outgoing Business Participant) has the preference to receive one</a:t>
            </a:r>
            <a:endParaRPr lang="nl-BE" sz="1400"/>
          </a:p>
          <a:p>
            <a:endParaRPr lang="en-US"/>
          </a:p>
        </p:txBody>
      </p:sp>
      <p:sp>
        <p:nvSpPr>
          <p:cNvPr id="4" name="Slide Number Placeholder 3"/>
          <p:cNvSpPr>
            <a:spLocks noGrp="1"/>
          </p:cNvSpPr>
          <p:nvPr>
            <p:ph type="sldNum" sz="quarter" idx="10"/>
          </p:nvPr>
        </p:nvSpPr>
        <p:spPr/>
        <p:txBody>
          <a:bodyPr/>
          <a:lstStyle/>
          <a:p>
            <a:pPr>
              <a:defRPr/>
            </a:pPr>
            <a:fld id="{1D83A0BE-1ADB-4ED8-9A47-8F14791CC853}" type="slidenum">
              <a:rPr lang="en-US" smtClean="0"/>
              <a:pPr>
                <a:defRPr/>
              </a:pPr>
              <a:t>307</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600"/>
              <a:t>Open the Test Visibility Application: </a:t>
            </a:r>
            <a:r>
              <a:rPr lang="en-US" sz="1600">
                <a:hlinkClick r:id="rId3"/>
              </a:rPr>
              <a:t>http://[server</a:t>
            </a:r>
            <a:r>
              <a:rPr lang="en-US" sz="1600"/>
              <a:t> name]:9080/</a:t>
            </a:r>
            <a:r>
              <a:rPr lang="en-US" sz="1600" err="1"/>
              <a:t>OPFTestVisibility</a:t>
            </a:r>
            <a:endParaRPr lang="en-US" sz="1600"/>
          </a:p>
          <a:p>
            <a:r>
              <a:rPr lang="en-US" sz="1600"/>
              <a:t>Click on </a:t>
            </a:r>
            <a:r>
              <a:rPr lang="en-US" sz="1600" b="1" err="1"/>
              <a:t>PostSwiftInterchangeForm</a:t>
            </a:r>
            <a:r>
              <a:rPr lang="en-US" sz="1600"/>
              <a:t> at the left hand side of the screen</a:t>
            </a:r>
          </a:p>
          <a:p>
            <a:r>
              <a:rPr lang="en-US" sz="1600"/>
              <a:t>See to it that:</a:t>
            </a:r>
          </a:p>
          <a:p>
            <a:pPr lvl="1"/>
            <a:r>
              <a:rPr lang="en-US" sz="1600"/>
              <a:t>Field 32A’s Date (</a:t>
            </a:r>
            <a:r>
              <a:rPr lang="en-US" sz="1400"/>
              <a:t>Value Date</a:t>
            </a:r>
            <a:r>
              <a:rPr lang="en-US" sz="1600"/>
              <a:t>) in Scenario5.txt is updated to the today’s date or the system time is altered via “Alter system time” in the menu to 30/6/2010, approximately 9 am</a:t>
            </a:r>
          </a:p>
          <a:p>
            <a:pPr lvl="1"/>
            <a:r>
              <a:rPr lang="en-US" sz="1600"/>
              <a:t>When re-loaded, field 20 (</a:t>
            </a:r>
            <a:r>
              <a:rPr lang="en-US" sz="1400"/>
              <a:t>Sender's Reference) is updated in order to avoid running into the possible duplicate check. Note that the reference cannot be longer than 16 characters. Characters allowed are: “a b c d e f g h </a:t>
            </a:r>
            <a:r>
              <a:rPr lang="en-US" sz="1400" err="1"/>
              <a:t>i</a:t>
            </a:r>
            <a:r>
              <a:rPr lang="en-US" sz="1400"/>
              <a:t> j k l m n o p q r s t u v w x y z A B C D E F G H I J K L M N O P Q R S T U V W X Y Z 0 1 2 3 4 5 6 7 8 9 / - ? : ( ) . , ' + Space”.</a:t>
            </a:r>
            <a:endParaRPr lang="en-US" sz="1600" b="1"/>
          </a:p>
          <a:p>
            <a:r>
              <a:rPr lang="en-US" sz="1600" b="1"/>
              <a:t>Origin:</a:t>
            </a:r>
            <a:r>
              <a:rPr lang="en-US" sz="1600"/>
              <a:t> should be selected as </a:t>
            </a:r>
            <a:r>
              <a:rPr lang="en-US" sz="1600" b="1"/>
              <a:t>From SWIFT</a:t>
            </a:r>
          </a:p>
          <a:p>
            <a:r>
              <a:rPr lang="en-US" sz="1600"/>
              <a:t>Select the following file by clicking </a:t>
            </a:r>
            <a:r>
              <a:rPr lang="en-US" sz="1600" b="1"/>
              <a:t>Browse…</a:t>
            </a:r>
            <a:r>
              <a:rPr lang="en-US" sz="1600"/>
              <a:t>: </a:t>
            </a:r>
            <a:r>
              <a:rPr lang="en-US" sz="1600" b="1"/>
              <a:t>Scenario5.txt </a:t>
            </a:r>
          </a:p>
          <a:p>
            <a:r>
              <a:rPr lang="en-US" sz="1600"/>
              <a:t>Click </a:t>
            </a:r>
            <a:r>
              <a:rPr lang="en-US" sz="1600" b="1"/>
              <a:t>Submit</a:t>
            </a:r>
          </a:p>
          <a:p>
            <a:r>
              <a:rPr lang="en-US" sz="1600"/>
              <a:t>Go to the Bank Visibility Application: </a:t>
            </a:r>
            <a:r>
              <a:rPr lang="en-US" sz="1600">
                <a:hlinkClick r:id="rId3"/>
              </a:rPr>
              <a:t>http://[server</a:t>
            </a:r>
            <a:r>
              <a:rPr lang="en-US" sz="1600"/>
              <a:t> name]:9080/</a:t>
            </a:r>
            <a:r>
              <a:rPr lang="en-US" sz="1600" err="1"/>
              <a:t>BankVisibility</a:t>
            </a:r>
            <a:r>
              <a:rPr lang="en-US" sz="1600"/>
              <a:t>/login</a:t>
            </a:r>
          </a:p>
          <a:p>
            <a:r>
              <a:rPr lang="en-US" sz="1600"/>
              <a:t>Login:</a:t>
            </a:r>
          </a:p>
          <a:p>
            <a:pPr lvl="1"/>
            <a:r>
              <a:rPr lang="en-US" sz="1600"/>
              <a:t>User: bva1 – bva20</a:t>
            </a:r>
          </a:p>
          <a:p>
            <a:pPr lvl="1"/>
            <a:r>
              <a:rPr lang="en-US" sz="1600"/>
              <a:t>Password: password</a:t>
            </a:r>
          </a:p>
          <a:p>
            <a:r>
              <a:rPr lang="en-US" sz="1600"/>
              <a:t>The uploaded MT202 will be processed on-us and an outgoing MT910 will be submitted</a:t>
            </a:r>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311</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nl-BE" sz="2000" b="1"/>
              <a:t>Serial and cover settlement method</a:t>
            </a:r>
          </a:p>
          <a:p>
            <a:pPr lvl="1"/>
            <a:r>
              <a:rPr lang="nl-BE" sz="1800"/>
              <a:t>“Outgoing”:</a:t>
            </a:r>
          </a:p>
          <a:p>
            <a:pPr lvl="2"/>
            <a:r>
              <a:rPr lang="nl-BE" sz="1600" b="1"/>
              <a:t>Determination</a:t>
            </a:r>
            <a:r>
              <a:rPr lang="nl-BE" sz="1600"/>
              <a:t> whether to use </a:t>
            </a:r>
            <a:r>
              <a:rPr lang="nl-BE" sz="1600" b="1"/>
              <a:t>settlement method ‘cover’ </a:t>
            </a:r>
            <a:r>
              <a:rPr lang="nl-BE" sz="1600"/>
              <a:t>or not </a:t>
            </a:r>
            <a:br>
              <a:rPr lang="nl-BE" sz="1600"/>
            </a:br>
            <a:r>
              <a:rPr lang="nl-BE" sz="1600"/>
              <a:t>(by checking the SWIFTNet Counterpart information - RMA)</a:t>
            </a:r>
          </a:p>
          <a:p>
            <a:pPr lvl="2"/>
            <a:r>
              <a:rPr lang="nl-BE" sz="1600" b="1"/>
              <a:t>Formatting</a:t>
            </a:r>
            <a:r>
              <a:rPr lang="nl-BE" sz="1600"/>
              <a:t> a SWIFT MT103 / MT202COV (or MX equivalents) accordingly</a:t>
            </a:r>
          </a:p>
          <a:p>
            <a:pPr lvl="2"/>
            <a:r>
              <a:rPr lang="nl-BE" sz="1600"/>
              <a:t>BVA </a:t>
            </a:r>
            <a:r>
              <a:rPr lang="nl-BE" sz="1600" b="1"/>
              <a:t>RMA upload </a:t>
            </a:r>
            <a:r>
              <a:rPr lang="nl-BE" sz="1600"/>
              <a:t>to populate the SWIFTNet Counterpart information</a:t>
            </a:r>
          </a:p>
          <a:p>
            <a:pPr lvl="2"/>
            <a:r>
              <a:rPr lang="nl-BE" sz="1600"/>
              <a:t>BVA </a:t>
            </a:r>
            <a:r>
              <a:rPr lang="nl-BE" sz="1600" b="1"/>
              <a:t>maintenance</a:t>
            </a:r>
            <a:r>
              <a:rPr lang="nl-BE" sz="1600"/>
              <a:t> of the SWIFTNet Counterpart information</a:t>
            </a:r>
          </a:p>
          <a:p>
            <a:pPr lvl="1"/>
            <a:r>
              <a:rPr lang="nl-BE" sz="1800"/>
              <a:t>“Incoming”:</a:t>
            </a:r>
          </a:p>
          <a:p>
            <a:pPr lvl="2"/>
            <a:r>
              <a:rPr lang="nl-BE" sz="1600"/>
              <a:t>Fully </a:t>
            </a:r>
            <a:r>
              <a:rPr lang="nl-BE" sz="1600" b="1"/>
              <a:t>automated reconciliation </a:t>
            </a:r>
            <a:r>
              <a:rPr lang="nl-BE" sz="1600"/>
              <a:t>of announcement and cover (both SWIFT MT and SWIFT MX messages)</a:t>
            </a:r>
          </a:p>
          <a:p>
            <a:pPr lvl="2"/>
            <a:r>
              <a:rPr lang="nl-BE" sz="1600" b="1"/>
              <a:t>Manual reconciliation </a:t>
            </a:r>
            <a:r>
              <a:rPr lang="nl-BE" sz="1600"/>
              <a:t>in case of </a:t>
            </a:r>
            <a:r>
              <a:rPr lang="nl-BE" sz="1600" b="1"/>
              <a:t>exceptions</a:t>
            </a:r>
          </a:p>
          <a:p>
            <a:pPr lvl="2"/>
            <a:r>
              <a:rPr lang="nl-BE" sz="1600" b="1"/>
              <a:t>User Notification </a:t>
            </a:r>
            <a:r>
              <a:rPr lang="nl-BE" sz="1600"/>
              <a:t>(WLI) generated for </a:t>
            </a:r>
            <a:r>
              <a:rPr lang="nl-BE" sz="1600" b="1"/>
              <a:t>unreconciled announcements</a:t>
            </a:r>
            <a:r>
              <a:rPr lang="nl-BE" sz="1600"/>
              <a:t>, after configurable </a:t>
            </a:r>
            <a:r>
              <a:rPr lang="nl-BE" sz="1600" b="1"/>
              <a:t>time-out</a:t>
            </a:r>
          </a:p>
          <a:p>
            <a:pPr lvl="2"/>
            <a:r>
              <a:rPr lang="nl-BE" sz="1600" b="1"/>
              <a:t>White list check </a:t>
            </a:r>
            <a:r>
              <a:rPr lang="nl-BE" sz="1600"/>
              <a:t>to already process non-reconciled announcements</a:t>
            </a:r>
            <a:endParaRPr lang="nl-BE" sz="1400"/>
          </a:p>
        </p:txBody>
      </p:sp>
      <p:sp>
        <p:nvSpPr>
          <p:cNvPr id="4" name="Slide Number Placeholder 3"/>
          <p:cNvSpPr>
            <a:spLocks noGrp="1"/>
          </p:cNvSpPr>
          <p:nvPr>
            <p:ph type="sldNum" sz="quarter" idx="10"/>
          </p:nvPr>
        </p:nvSpPr>
        <p:spPr/>
        <p:txBody>
          <a:bodyPr/>
          <a:lstStyle/>
          <a:p>
            <a:pPr>
              <a:defRPr/>
            </a:pPr>
            <a:fld id="{1D83A0BE-1ADB-4ED8-9A47-8F14791CC853}" type="slidenum">
              <a:rPr lang="en-US" smtClean="0"/>
              <a:pPr>
                <a:defRPr/>
              </a:pPr>
              <a:t>314</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p:spPr>
        <p:txBody>
          <a:bodyPr/>
          <a:lstStyle/>
          <a:p>
            <a:endParaRPr lang="nl-BE" b="1"/>
          </a:p>
        </p:txBody>
      </p:sp>
      <p:sp>
        <p:nvSpPr>
          <p:cNvPr id="149508" name="Slide Number Placeholder 3"/>
          <p:cNvSpPr>
            <a:spLocks noGrp="1"/>
          </p:cNvSpPr>
          <p:nvPr>
            <p:ph type="sldNum" sz="quarter" idx="5"/>
          </p:nvPr>
        </p:nvSpPr>
        <p:spPr>
          <a:noFill/>
        </p:spPr>
        <p:txBody>
          <a:bodyPr/>
          <a:lstStyle/>
          <a:p>
            <a:fld id="{C5DD0B94-7DA5-41B6-9C99-820A069F842E}" type="slidenum">
              <a:rPr lang="en-US" smtClean="0"/>
              <a:pPr/>
              <a:t>318</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a:ln/>
        </p:spPr>
        <p:txBody>
          <a:bodyPr/>
          <a:lstStyle/>
          <a:p>
            <a:pPr eaLnBrk="1" hangingPunct="1"/>
            <a:endParaRPr lang="nl-BE"/>
          </a:p>
        </p:txBody>
      </p:sp>
      <p:sp>
        <p:nvSpPr>
          <p:cNvPr id="148484" name="Slide Number Placeholder 3"/>
          <p:cNvSpPr>
            <a:spLocks noGrp="1"/>
          </p:cNvSpPr>
          <p:nvPr>
            <p:ph type="sldNum" sz="quarter" idx="5"/>
          </p:nvPr>
        </p:nvSpPr>
        <p:spPr>
          <a:noFill/>
        </p:spPr>
        <p:txBody>
          <a:bodyPr/>
          <a:lstStyle/>
          <a:p>
            <a:fld id="{CE3FA8F3-5F05-4B75-9F43-7FEEAA76B316}" type="slidenum">
              <a:rPr lang="en-US" smtClean="0"/>
              <a:pPr/>
              <a:t>319</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p:spPr>
        <p:txBody>
          <a:bodyPr/>
          <a:lstStyle/>
          <a:p>
            <a:pPr eaLnBrk="1" hangingPunct="1"/>
            <a:endParaRPr lang="nl-BE"/>
          </a:p>
        </p:txBody>
      </p:sp>
      <p:sp>
        <p:nvSpPr>
          <p:cNvPr id="149508" name="Slide Number Placeholder 3"/>
          <p:cNvSpPr>
            <a:spLocks noGrp="1"/>
          </p:cNvSpPr>
          <p:nvPr>
            <p:ph type="sldNum" sz="quarter" idx="5"/>
          </p:nvPr>
        </p:nvSpPr>
        <p:spPr>
          <a:noFill/>
        </p:spPr>
        <p:txBody>
          <a:bodyPr/>
          <a:lstStyle/>
          <a:p>
            <a:fld id="{3A9E2957-813C-48E5-9675-936A740E4126}" type="slidenum">
              <a:rPr lang="en-US" smtClean="0"/>
              <a:pPr/>
              <a:t>322</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ln/>
        </p:spPr>
      </p:sp>
      <p:sp>
        <p:nvSpPr>
          <p:cNvPr id="150531" name="Notes Placeholder 2"/>
          <p:cNvSpPr>
            <a:spLocks noGrp="1"/>
          </p:cNvSpPr>
          <p:nvPr>
            <p:ph type="body" idx="1"/>
          </p:nvPr>
        </p:nvSpPr>
        <p:spPr>
          <a:noFill/>
          <a:ln/>
        </p:spPr>
        <p:txBody>
          <a:bodyPr/>
          <a:lstStyle/>
          <a:p>
            <a:r>
              <a:rPr lang="nl-BE" b="1"/>
              <a:t>Serial &amp; cover method (outgoing): Example cover method</a:t>
            </a:r>
          </a:p>
          <a:p>
            <a:endParaRPr lang="nl-BE"/>
          </a:p>
          <a:p>
            <a:r>
              <a:rPr lang="en-GB"/>
              <a:t>In the example the PEX bank acts a Debit party's agent. The credit party is not a customer of the PEX bank. The PEX bank will therefore have to send payment(s) to the credit party's agent in order to settle the transaction. The transactions are thus classified as outgoing and not “on us”. </a:t>
            </a:r>
            <a:endParaRPr lang="en-US"/>
          </a:p>
          <a:p>
            <a:r>
              <a:rPr lang="en-GB"/>
              <a:t>PEX will first determine whether the credit party's agent is an exchange partner of the PEX bank (which implies the PEX bank has an account relationship with the agent) to determine whether the cover or serial method is to be used. The credit party's agent seems no exchange partner of the PEX bank (1). </a:t>
            </a:r>
            <a:br>
              <a:rPr lang="en-GB"/>
            </a:br>
            <a:r>
              <a:rPr lang="en-GB"/>
              <a:t>Next the </a:t>
            </a:r>
            <a:r>
              <a:rPr lang="en-GB" err="1"/>
              <a:t>SWIFTNet</a:t>
            </a:r>
            <a:r>
              <a:rPr lang="en-GB"/>
              <a:t> Counterpart Relationships are consulted to see whether the credit party's agent can be reached via SWIFT. The credit party's agent is listed in the </a:t>
            </a:r>
            <a:r>
              <a:rPr lang="en-GB" err="1"/>
              <a:t>SWIFTNet</a:t>
            </a:r>
            <a:r>
              <a:rPr lang="en-GB"/>
              <a:t> Counterpart Relationships list (2). The cover method can therefore be used. </a:t>
            </a:r>
            <a:endParaRPr lang="en-US"/>
          </a:p>
          <a:p>
            <a:r>
              <a:rPr lang="en-GB"/>
              <a:t>As a result an announcement (SWIFT MT103) (3) and a cover (SWIFT MT202) (4) are sent out. </a:t>
            </a:r>
            <a:endParaRPr lang="en-US"/>
          </a:p>
        </p:txBody>
      </p:sp>
      <p:sp>
        <p:nvSpPr>
          <p:cNvPr id="150532" name="Slide Number Placeholder 3"/>
          <p:cNvSpPr>
            <a:spLocks noGrp="1"/>
          </p:cNvSpPr>
          <p:nvPr>
            <p:ph type="sldNum" sz="quarter" idx="5"/>
          </p:nvPr>
        </p:nvSpPr>
        <p:spPr>
          <a:noFill/>
        </p:spPr>
        <p:txBody>
          <a:bodyPr/>
          <a:lstStyle/>
          <a:p>
            <a:fld id="{53EA7570-04CD-4DEE-924C-88E7697E3AE0}" type="slidenum">
              <a:rPr lang="en-US" smtClean="0"/>
              <a:pPr/>
              <a:t>323</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p:spPr>
        <p:txBody>
          <a:bodyPr/>
          <a:lstStyle/>
          <a:p>
            <a:r>
              <a:rPr lang="nl-BE" b="1"/>
              <a:t>Serial &amp; cover method (outgoing): Example serial method</a:t>
            </a:r>
          </a:p>
          <a:p>
            <a:endParaRPr lang="nl-BE"/>
          </a:p>
          <a:p>
            <a:r>
              <a:rPr lang="en-GB"/>
              <a:t>To determine whether the cover or serial method is to be used, PEX will determine whether the credit party's agent is an exchange partner of the PEX bank (which implies that the PEX bank has an account relationship with the agent) or not. The credit party's agent seems no exchange partner of the PEX bank (1). </a:t>
            </a:r>
            <a:endParaRPr lang="en-US"/>
          </a:p>
          <a:p>
            <a:r>
              <a:rPr lang="en-GB"/>
              <a:t>The </a:t>
            </a:r>
            <a:r>
              <a:rPr lang="en-GB" err="1"/>
              <a:t>SWIFTNet</a:t>
            </a:r>
            <a:r>
              <a:rPr lang="en-GB"/>
              <a:t> Counterpart Relationships are therefore consulted to check whether the credit party's agent can be reached via SWIFT. The credit party's agent is not listed in the </a:t>
            </a:r>
            <a:r>
              <a:rPr lang="en-GB" err="1"/>
              <a:t>SWIFTNet</a:t>
            </a:r>
            <a:r>
              <a:rPr lang="en-GB"/>
              <a:t> Counterpart Relationships list (2). The serial method will therefore be used. </a:t>
            </a:r>
            <a:endParaRPr lang="en-US"/>
          </a:p>
          <a:p>
            <a:r>
              <a:rPr lang="en-GB"/>
              <a:t> </a:t>
            </a:r>
            <a:endParaRPr lang="en-US"/>
          </a:p>
          <a:p>
            <a:r>
              <a:rPr lang="en-GB"/>
              <a:t>As a result payment (SWIFT MT103) (3) is sent out to the routing agent (3). </a:t>
            </a:r>
            <a:endParaRPr lang="en-US"/>
          </a:p>
        </p:txBody>
      </p:sp>
      <p:sp>
        <p:nvSpPr>
          <p:cNvPr id="151556" name="Slide Number Placeholder 3"/>
          <p:cNvSpPr>
            <a:spLocks noGrp="1"/>
          </p:cNvSpPr>
          <p:nvPr>
            <p:ph type="sldNum" sz="quarter" idx="5"/>
          </p:nvPr>
        </p:nvSpPr>
        <p:spPr>
          <a:noFill/>
        </p:spPr>
        <p:txBody>
          <a:bodyPr/>
          <a:lstStyle/>
          <a:p>
            <a:fld id="{19732D3B-4034-4119-AEE1-D23ABBFE5BB3}" type="slidenum">
              <a:rPr lang="en-US" smtClean="0"/>
              <a:pPr/>
              <a:t>324</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1600"/>
              <a:t>Open the Test Visibility Application: </a:t>
            </a:r>
            <a:r>
              <a:rPr lang="en-US" sz="1600">
                <a:hlinkClick r:id="rId3"/>
              </a:rPr>
              <a:t>http://[server</a:t>
            </a:r>
            <a:r>
              <a:rPr lang="en-US" sz="1600"/>
              <a:t> name]:9080/</a:t>
            </a:r>
            <a:r>
              <a:rPr lang="en-US" sz="1600" err="1"/>
              <a:t>OPFTestVisibility</a:t>
            </a:r>
            <a:endParaRPr lang="en-US" sz="1600"/>
          </a:p>
          <a:p>
            <a:r>
              <a:rPr lang="en-US" sz="1600"/>
              <a:t>See to it that:</a:t>
            </a:r>
          </a:p>
          <a:p>
            <a:pPr lvl="1"/>
            <a:r>
              <a:rPr lang="en-US" sz="1600"/>
              <a:t>Field 30 (</a:t>
            </a:r>
            <a:r>
              <a:rPr lang="en-US" sz="1400"/>
              <a:t>Requested Execution Date</a:t>
            </a:r>
            <a:r>
              <a:rPr lang="en-US" sz="1600"/>
              <a:t>) in Serial - Cover - outgoing demo.txt is updated to the today’s date or the system time is altered via “Alter system time” in the menu to 30/6/2010, approximately 9 am</a:t>
            </a:r>
          </a:p>
          <a:p>
            <a:pPr lvl="1"/>
            <a:r>
              <a:rPr lang="en-US" sz="1600"/>
              <a:t>When re-loaded, field 20 (</a:t>
            </a:r>
            <a:r>
              <a:rPr lang="en-US" sz="1400"/>
              <a:t>Sender's Reference) is updated in order to avoid running into the possible duplicate check. Note that the reference cannot be longer than 16 characters. Characters allowed are: “a b c d e f g h </a:t>
            </a:r>
            <a:r>
              <a:rPr lang="en-US" sz="1400" err="1"/>
              <a:t>i</a:t>
            </a:r>
            <a:r>
              <a:rPr lang="en-US" sz="1400"/>
              <a:t> j k l m n o p q r s t u v w x y z A B C D E F G H I J K L M N O P Q R S T U V W X Y Z 0 1 2 3 4 5 6 7 8 9 / - ? : ( ) . , ' + Space”</a:t>
            </a:r>
            <a:endParaRPr lang="en-US" sz="1600"/>
          </a:p>
          <a:p>
            <a:r>
              <a:rPr lang="en-US" sz="1600"/>
              <a:t>Click on </a:t>
            </a:r>
            <a:r>
              <a:rPr lang="en-US" sz="1600" b="1" err="1"/>
              <a:t>PostSwiftInterchangeForm</a:t>
            </a:r>
            <a:r>
              <a:rPr lang="en-US" sz="1600"/>
              <a:t> at the left hand side of the screen</a:t>
            </a:r>
          </a:p>
          <a:p>
            <a:r>
              <a:rPr lang="en-US" sz="1600" b="1"/>
              <a:t>Origin:</a:t>
            </a:r>
            <a:r>
              <a:rPr lang="en-US" sz="1600"/>
              <a:t> should be selected as </a:t>
            </a:r>
            <a:r>
              <a:rPr lang="en-US" sz="1600" b="1"/>
              <a:t>From SWIFT</a:t>
            </a:r>
          </a:p>
          <a:p>
            <a:r>
              <a:rPr lang="en-US" sz="1600"/>
              <a:t>Select the following file by clicking </a:t>
            </a:r>
            <a:r>
              <a:rPr lang="en-US" sz="1600" b="1"/>
              <a:t>Browse…</a:t>
            </a:r>
            <a:r>
              <a:rPr lang="en-US" sz="1600"/>
              <a:t>: </a:t>
            </a:r>
            <a:r>
              <a:rPr lang="en-US" sz="1600" b="1"/>
              <a:t>Serial - Cover - outgoing demo.txt </a:t>
            </a:r>
            <a:br>
              <a:rPr lang="en-US" sz="1600" b="1"/>
            </a:br>
            <a:endParaRPr lang="en-US" sz="1600" b="1" i="1"/>
          </a:p>
          <a:p>
            <a:r>
              <a:rPr lang="en-US" sz="1600"/>
              <a:t>Click </a:t>
            </a:r>
            <a:r>
              <a:rPr lang="en-US" sz="1600" b="1"/>
              <a:t>Submit</a:t>
            </a:r>
          </a:p>
          <a:p>
            <a:r>
              <a:rPr lang="en-US" sz="1600"/>
              <a:t>Go to the Bank Visibility Application: </a:t>
            </a:r>
            <a:r>
              <a:rPr lang="en-US" sz="1600">
                <a:hlinkClick r:id="rId3"/>
              </a:rPr>
              <a:t>http://[server</a:t>
            </a:r>
            <a:r>
              <a:rPr lang="en-US" sz="1600"/>
              <a:t> name]:9080/</a:t>
            </a:r>
            <a:r>
              <a:rPr lang="en-US" sz="1600" err="1"/>
              <a:t>BankVisibility</a:t>
            </a:r>
            <a:r>
              <a:rPr lang="en-US" sz="1600"/>
              <a:t>/login</a:t>
            </a:r>
          </a:p>
          <a:p>
            <a:r>
              <a:rPr lang="en-US" sz="1600"/>
              <a:t>Login:</a:t>
            </a:r>
          </a:p>
          <a:p>
            <a:pPr lvl="1"/>
            <a:r>
              <a:rPr lang="en-US" sz="1600"/>
              <a:t>User: bva1 – bva20</a:t>
            </a:r>
          </a:p>
          <a:p>
            <a:pPr lvl="1"/>
            <a:r>
              <a:rPr lang="en-US" sz="1600"/>
              <a:t>Password: password</a:t>
            </a:r>
          </a:p>
          <a:p>
            <a:r>
              <a:rPr lang="en-US" sz="1600"/>
              <a:t>An incoming Interchange, Instruction and 2Transactions are created. The incoming Instruction will be in status “Awaiting Rate to be Published”. Two out of three Transactions require the rate to be published.</a:t>
            </a:r>
          </a:p>
          <a:p>
            <a:r>
              <a:rPr lang="en-US" sz="1600"/>
              <a:t>Publish the rate as follows:</a:t>
            </a:r>
          </a:p>
          <a:p>
            <a:pPr lvl="1"/>
            <a:r>
              <a:rPr lang="en-US" sz="1600"/>
              <a:t>Go to </a:t>
            </a:r>
            <a:r>
              <a:rPr lang="en-US" sz="1600" b="1"/>
              <a:t>Currency Group</a:t>
            </a:r>
            <a:r>
              <a:rPr lang="en-US" sz="1600"/>
              <a:t> in the left hand menu</a:t>
            </a:r>
          </a:p>
          <a:p>
            <a:pPr lvl="1"/>
            <a:r>
              <a:rPr lang="en-US" sz="1600"/>
              <a:t>Select the Currency Group having Currency Group Id </a:t>
            </a:r>
            <a:r>
              <a:rPr lang="en-US" sz="1600" b="1"/>
              <a:t>1004</a:t>
            </a:r>
            <a:r>
              <a:rPr lang="en-US" sz="1600"/>
              <a:t> </a:t>
            </a:r>
          </a:p>
          <a:p>
            <a:pPr lvl="1"/>
            <a:r>
              <a:rPr lang="en-US" sz="1600"/>
              <a:t>Select </a:t>
            </a:r>
            <a:r>
              <a:rPr lang="en-US" sz="1600" b="1"/>
              <a:t>Edit Currency Group</a:t>
            </a:r>
            <a:endParaRPr lang="en-US" sz="1600"/>
          </a:p>
          <a:p>
            <a:pPr lvl="1"/>
            <a:r>
              <a:rPr lang="en-US" sz="1600"/>
              <a:t>Flag the </a:t>
            </a:r>
            <a:r>
              <a:rPr lang="en-US" sz="1600" b="1"/>
              <a:t>Available for Publishing</a:t>
            </a:r>
            <a:r>
              <a:rPr lang="en-US" sz="1600"/>
              <a:t> flag and assure that the </a:t>
            </a:r>
            <a:r>
              <a:rPr lang="en-US" sz="1600" b="1"/>
              <a:t>Fixing Cut Off Time</a:t>
            </a:r>
            <a:r>
              <a:rPr lang="en-US" sz="1600"/>
              <a:t> has not passed yet</a:t>
            </a:r>
            <a:endParaRPr lang="en-US" sz="1600" b="1"/>
          </a:p>
          <a:p>
            <a:pPr lvl="1"/>
            <a:r>
              <a:rPr lang="en-US" sz="1600"/>
              <a:t>Click Save</a:t>
            </a:r>
          </a:p>
          <a:p>
            <a:pPr lvl="1"/>
            <a:r>
              <a:rPr lang="en-US" sz="1600"/>
              <a:t>Select </a:t>
            </a:r>
            <a:r>
              <a:rPr lang="en-US" sz="1600" b="1"/>
              <a:t>Publish Rate Data</a:t>
            </a:r>
          </a:p>
          <a:p>
            <a:r>
              <a:rPr lang="en-US" sz="1600"/>
              <a:t>Two Transactions will get the status ‘Processing’ (not on-us Transactions requiring a receipt). Outgoing Instructions and Interchanges will be created for the Transactions that have status ‘Processing’.</a:t>
            </a:r>
          </a:p>
          <a:p>
            <a:r>
              <a:rPr lang="en-US" sz="1600"/>
              <a:t>The two submitted Interchanges of the 2 Transactions having status ‘Processing’ require a SWIFT ACK. The Interchanges will have status ‘Awaiting Transport Receipt’. </a:t>
            </a:r>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325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p:spPr>
        <p:txBody>
          <a:bodyPr/>
          <a:lstStyle/>
          <a:p>
            <a:pPr eaLnBrk="1" hangingPunct="1"/>
            <a:endParaRPr lang="nl-BE"/>
          </a:p>
        </p:txBody>
      </p:sp>
      <p:sp>
        <p:nvSpPr>
          <p:cNvPr id="116740" name="Slide Number Placeholder 3"/>
          <p:cNvSpPr>
            <a:spLocks noGrp="1"/>
          </p:cNvSpPr>
          <p:nvPr>
            <p:ph type="sldNum" sz="quarter" idx="5"/>
          </p:nvPr>
        </p:nvSpPr>
        <p:spPr>
          <a:noFill/>
        </p:spPr>
        <p:txBody>
          <a:bodyPr/>
          <a:lstStyle/>
          <a:p>
            <a:fld id="{1978D0A1-C989-485A-91E5-68FDA523F643}" type="slidenum">
              <a:rPr lang="en-US" smtClean="0"/>
              <a:pPr/>
              <a:t>79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a:ln/>
        </p:spPr>
      </p:sp>
      <p:sp>
        <p:nvSpPr>
          <p:cNvPr id="152579" name="Notes Placeholder 2"/>
          <p:cNvSpPr>
            <a:spLocks noGrp="1"/>
          </p:cNvSpPr>
          <p:nvPr>
            <p:ph type="body" idx="1"/>
          </p:nvPr>
        </p:nvSpPr>
        <p:spPr>
          <a:noFill/>
          <a:ln/>
        </p:spPr>
        <p:txBody>
          <a:bodyPr/>
          <a:lstStyle/>
          <a:p>
            <a:r>
              <a:rPr lang="nl-BE" b="1"/>
              <a:t>Serial &amp; cover method (incoming): Requirements</a:t>
            </a:r>
          </a:p>
        </p:txBody>
      </p:sp>
      <p:sp>
        <p:nvSpPr>
          <p:cNvPr id="152580" name="Slide Number Placeholder 3"/>
          <p:cNvSpPr>
            <a:spLocks noGrp="1"/>
          </p:cNvSpPr>
          <p:nvPr>
            <p:ph type="sldNum" sz="quarter" idx="5"/>
          </p:nvPr>
        </p:nvSpPr>
        <p:spPr>
          <a:noFill/>
        </p:spPr>
        <p:txBody>
          <a:bodyPr/>
          <a:lstStyle/>
          <a:p>
            <a:fld id="{1C727F95-110F-4CB6-B7B3-FD92B314D97E}" type="slidenum">
              <a:rPr lang="en-US" smtClean="0"/>
              <a:pPr/>
              <a:t>328</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a:ln/>
        </p:spPr>
        <p:txBody>
          <a:bodyPr/>
          <a:lstStyle/>
          <a:p>
            <a:pPr eaLnBrk="1" hangingPunct="1"/>
            <a:endParaRPr lang="nl-BE"/>
          </a:p>
        </p:txBody>
      </p:sp>
      <p:sp>
        <p:nvSpPr>
          <p:cNvPr id="167940" name="Slide Number Placeholder 3"/>
          <p:cNvSpPr>
            <a:spLocks noGrp="1"/>
          </p:cNvSpPr>
          <p:nvPr>
            <p:ph type="sldNum" sz="quarter" idx="5"/>
          </p:nvPr>
        </p:nvSpPr>
        <p:spPr>
          <a:noFill/>
        </p:spPr>
        <p:txBody>
          <a:bodyPr/>
          <a:lstStyle/>
          <a:p>
            <a:fld id="{6E14A5A6-893E-4C08-9BBD-27152C8AECAF}" type="slidenum">
              <a:rPr lang="en-US" smtClean="0"/>
              <a:pPr/>
              <a:t>329</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lnSpcReduction="20000"/>
          </a:bodyPr>
          <a:lstStyle/>
          <a:p>
            <a:pPr>
              <a:defRPr/>
            </a:pPr>
            <a:r>
              <a:rPr lang="nl-BE" b="1"/>
              <a:t>Serial &amp; cover method (incoming): example announcement before cover</a:t>
            </a:r>
          </a:p>
          <a:p>
            <a:pPr>
              <a:defRPr/>
            </a:pPr>
            <a:endParaRPr lang="nl-BE"/>
          </a:p>
          <a:p>
            <a:pPr>
              <a:defRPr/>
            </a:pPr>
            <a:r>
              <a:rPr lang="en-GB"/>
              <a:t>In the example the PEX bank acts a credit party's agent. The PEX bank receives a payment instruction. Both the instructing reimbursement agent (SWIFT field 53, sender’s correspondent: Bank X) and instructed reimbursement agent (SWIFT field 54, receiver’s correspondent: Bank Y) are present in the payment instruction (1). The instructing reimbursement agent (SWIFT field 53, sender’s correspondent) is moreover identified by means of a BIC and does not equal the sender or the receiver. The payment instruction is therefore identified as an announcement.</a:t>
            </a:r>
            <a:endParaRPr lang="en-US"/>
          </a:p>
          <a:p>
            <a:pPr>
              <a:defRPr/>
            </a:pPr>
            <a:r>
              <a:rPr lang="en-GB"/>
              <a:t> </a:t>
            </a:r>
            <a:endParaRPr lang="en-US"/>
          </a:p>
          <a:p>
            <a:pPr>
              <a:defRPr/>
            </a:pPr>
            <a:r>
              <a:rPr lang="en-GB"/>
              <a:t>As a result PEX tries to reconcile the announcement with a cover. While the cover has not been received yet, no matching transactions are found.</a:t>
            </a:r>
            <a:endParaRPr lang="en-US"/>
          </a:p>
          <a:p>
            <a:pPr>
              <a:defRPr/>
            </a:pPr>
            <a:r>
              <a:rPr lang="en-GB"/>
              <a:t> </a:t>
            </a:r>
            <a:endParaRPr lang="en-US"/>
          </a:p>
          <a:p>
            <a:pPr>
              <a:defRPr/>
            </a:pPr>
            <a:r>
              <a:rPr lang="en-GB"/>
              <a:t>An “on us” announcement can be further processed if the instructing agent is on the white list. The instructing agent is the Debit party's agent and is on the white list (2). The credit leg processing of the announcement is therefore executed, after which the credit party is being credited (3). </a:t>
            </a:r>
            <a:endParaRPr lang="en-US"/>
          </a:p>
          <a:p>
            <a:pPr>
              <a:defRPr/>
            </a:pPr>
            <a:r>
              <a:rPr lang="en-GB"/>
              <a:t> </a:t>
            </a:r>
            <a:endParaRPr lang="en-US"/>
          </a:p>
          <a:p>
            <a:pPr>
              <a:defRPr/>
            </a:pPr>
            <a:r>
              <a:rPr lang="en-GB"/>
              <a:t>Next another payment instruction arrives. The payment instruction is a Confirmation of Credit (MT910) which confirms that the PEX bank’s account has been credited (4). The related reference (field 21) of this payment instruction is not empty and the receiver of the message is the PEX bank self. The instruction is therefore identified as a potential cover.</a:t>
            </a:r>
            <a:endParaRPr lang="en-US"/>
          </a:p>
          <a:p>
            <a:pPr>
              <a:defRPr/>
            </a:pPr>
            <a:r>
              <a:rPr lang="en-GB"/>
              <a:t> </a:t>
            </a:r>
            <a:endParaRPr lang="en-US"/>
          </a:p>
          <a:p>
            <a:pPr>
              <a:defRPr/>
            </a:pPr>
            <a:r>
              <a:rPr lang="en-GB"/>
              <a:t>As a result reconciliation is executed. The cover matches with the previously received announcement. The settlement agent’s account of the cover is next copied to the announcement. The status of the cover is also set to “Finalized after reconciliation”. </a:t>
            </a:r>
            <a:endParaRPr lang="en-US"/>
          </a:p>
          <a:p>
            <a:pPr>
              <a:defRPr/>
            </a:pPr>
            <a:r>
              <a:rPr lang="en-GB"/>
              <a:t>Next the debit leg processing of the announcement is executed. This will result in the debit of the mirror account of the PEX bank’s account at Bank Y (6). </a:t>
            </a:r>
            <a:endParaRPr lang="en-US"/>
          </a:p>
          <a:p>
            <a:pPr>
              <a:defRPr/>
            </a:pPr>
            <a:endParaRPr lang="en-US"/>
          </a:p>
        </p:txBody>
      </p:sp>
      <p:sp>
        <p:nvSpPr>
          <p:cNvPr id="154628" name="Slide Number Placeholder 3"/>
          <p:cNvSpPr>
            <a:spLocks noGrp="1"/>
          </p:cNvSpPr>
          <p:nvPr>
            <p:ph type="sldNum" sz="quarter" idx="5"/>
          </p:nvPr>
        </p:nvSpPr>
        <p:spPr>
          <a:noFill/>
        </p:spPr>
        <p:txBody>
          <a:bodyPr/>
          <a:lstStyle/>
          <a:p>
            <a:fld id="{B42DA116-65B8-479A-8CF0-92F2DA918D6F}" type="slidenum">
              <a:rPr lang="en-US" smtClean="0"/>
              <a:pPr/>
              <a:t>330</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nl-BE" b="1"/>
              <a:t>Serial &amp; cover method (incoming): example cover before announcement</a:t>
            </a:r>
            <a:endParaRPr lang="en-US"/>
          </a:p>
          <a:p>
            <a:pPr>
              <a:defRPr/>
            </a:pPr>
            <a:endParaRPr lang="nl-BE"/>
          </a:p>
          <a:p>
            <a:pPr>
              <a:defRPr/>
            </a:pPr>
            <a:r>
              <a:rPr lang="en-GB"/>
              <a:t>In the example the PEX bank acts a credit party's agent. The PEX bank receives a payment instruction (2). The payment instruction is a financial institution transfer (SWIFT MT202) (1). The related reference (SWIFT field 21) of this payment instruction is not empty and the credit party of the transaction (SWIFT field 58) is the PEX bank itself. No account is moreover specified for the credit party (SWIFT field 58). The instruction is therefore identified as potential cover.</a:t>
            </a:r>
            <a:endParaRPr lang="en-US"/>
          </a:p>
          <a:p>
            <a:pPr>
              <a:defRPr/>
            </a:pPr>
            <a:r>
              <a:rPr lang="en-GB"/>
              <a:t> </a:t>
            </a:r>
            <a:endParaRPr lang="en-US"/>
          </a:p>
          <a:p>
            <a:pPr>
              <a:defRPr/>
            </a:pPr>
            <a:r>
              <a:rPr lang="en-GB"/>
              <a:t>As a result PEX tries to reconcile the cover with the announcement. While the announcement has not been received yet, no matching payment instructions will be found. The status of the cover is therefore set to “to be reconciled / to be repaired”.</a:t>
            </a:r>
            <a:endParaRPr lang="en-US"/>
          </a:p>
          <a:p>
            <a:pPr>
              <a:defRPr/>
            </a:pPr>
            <a:r>
              <a:rPr lang="en-GB"/>
              <a:t> </a:t>
            </a:r>
            <a:endParaRPr lang="en-US"/>
          </a:p>
          <a:p>
            <a:pPr>
              <a:defRPr/>
            </a:pPr>
            <a:r>
              <a:rPr lang="en-GB"/>
              <a:t>Next the PEX bank receives another payment instruction (2). Both the instructing reimbursement agent (SWIFT field 53, sender’s correspondent: Bank X) and instructed reimbursement agent (SWIFT field 54, receiver’s correspondent: Bank Y) are present in the payment instruction (3). The instructing reimbursement agent (SWIFT field 53, sender’s correspondent) is moreover identified by means of a BIC and does not equal the sender or the receiver. The payment instruction is therefore identified as an announcement. </a:t>
            </a:r>
            <a:endParaRPr lang="en-US"/>
          </a:p>
          <a:p>
            <a:pPr>
              <a:defRPr/>
            </a:pPr>
            <a:r>
              <a:rPr lang="en-GB"/>
              <a:t> </a:t>
            </a:r>
            <a:endParaRPr lang="en-US"/>
          </a:p>
          <a:p>
            <a:pPr>
              <a:defRPr/>
            </a:pPr>
            <a:r>
              <a:rPr lang="en-GB"/>
              <a:t>The incoming settlement partner information of the cover is next copied to the announcement. The status of the reconciled cover is moreover set to “Finalized after reconciliation”. The announcement is then further processed, which will finally result in a debit of the mirror account of the PEX bank’s account at Bank Y and a credit of the credit party’s account (4).</a:t>
            </a:r>
            <a:r>
              <a:rPr lang="en-US"/>
              <a:t> </a:t>
            </a:r>
            <a:r>
              <a:rPr lang="en-GB"/>
              <a:t>The credit party in a financial institution transfer (SWIFT field 58) equals the credit party's agent in a customer transfer.</a:t>
            </a:r>
            <a:endParaRPr lang="en-US"/>
          </a:p>
        </p:txBody>
      </p:sp>
      <p:sp>
        <p:nvSpPr>
          <p:cNvPr id="155652" name="Slide Number Placeholder 3"/>
          <p:cNvSpPr>
            <a:spLocks noGrp="1"/>
          </p:cNvSpPr>
          <p:nvPr>
            <p:ph type="sldNum" sz="quarter" idx="5"/>
          </p:nvPr>
        </p:nvSpPr>
        <p:spPr>
          <a:noFill/>
        </p:spPr>
        <p:txBody>
          <a:bodyPr/>
          <a:lstStyle/>
          <a:p>
            <a:fld id="{7D1695FE-C9B9-4CA7-B829-116C0C6989BB}" type="slidenum">
              <a:rPr lang="en-US" smtClean="0"/>
              <a:pPr/>
              <a:t>331</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1600"/>
              <a:t>Open the Test Visibility Application: </a:t>
            </a:r>
            <a:r>
              <a:rPr lang="en-US" sz="1600">
                <a:hlinkClick r:id="rId3"/>
              </a:rPr>
              <a:t>http://[server</a:t>
            </a:r>
            <a:r>
              <a:rPr lang="en-US" sz="1600"/>
              <a:t> name]:9080/</a:t>
            </a:r>
            <a:r>
              <a:rPr lang="en-US" sz="1600" err="1"/>
              <a:t>OPFTestVisibility</a:t>
            </a:r>
            <a:endParaRPr lang="en-US" sz="1600"/>
          </a:p>
          <a:p>
            <a:r>
              <a:rPr lang="en-US" sz="1600"/>
              <a:t>See to it that:</a:t>
            </a:r>
          </a:p>
          <a:p>
            <a:pPr lvl="1"/>
            <a:r>
              <a:rPr lang="en-US" sz="1600"/>
              <a:t>Field 32A’s Date (</a:t>
            </a:r>
            <a:r>
              <a:rPr lang="en-US" sz="1400"/>
              <a:t>Value Date</a:t>
            </a:r>
            <a:r>
              <a:rPr lang="en-US" sz="1600"/>
              <a:t>) in Serial - Cover - incoming 103 demo.txt and Serial - Cover - incoming 910 demo.txt is updated to the today’s date or the system time is altered via “Alter system time” in the menu to 30/6/2010, approximately 9 am</a:t>
            </a:r>
          </a:p>
          <a:p>
            <a:pPr lvl="1"/>
            <a:r>
              <a:rPr lang="en-US" sz="1600"/>
              <a:t>When re-loaded, field 20 (</a:t>
            </a:r>
            <a:r>
              <a:rPr lang="en-US" sz="1400"/>
              <a:t>Sender's Reference) is updated in order to avoid running into the possible duplicate check. Note that the reference cannot be longer than 16 characters. Characters allowed are: “a b c d e f g h </a:t>
            </a:r>
            <a:r>
              <a:rPr lang="en-US" sz="1400" err="1"/>
              <a:t>i</a:t>
            </a:r>
            <a:r>
              <a:rPr lang="en-US" sz="1400"/>
              <a:t> j k l m n o p q r s t u v w x y z A B C D E F G H I J K L M N O P Q R S T U V W X Y Z 0 1 2 3 4 5 6 7 8 9 / - ? : ( ) . , ' + Space”.</a:t>
            </a:r>
            <a:br>
              <a:rPr lang="en-US" sz="1400"/>
            </a:br>
            <a:r>
              <a:rPr lang="en-US" sz="1400"/>
              <a:t>Also note that field 21 in </a:t>
            </a:r>
            <a:r>
              <a:rPr lang="en-US" sz="1600"/>
              <a:t>Scenario3-910.txt should be equal to field 20 in Scenario3-103.txt</a:t>
            </a:r>
          </a:p>
          <a:p>
            <a:r>
              <a:rPr lang="en-US" sz="1600"/>
              <a:t>Click on </a:t>
            </a:r>
            <a:r>
              <a:rPr lang="en-US" sz="1600" b="1" err="1"/>
              <a:t>PostSwiftInterchangeForm</a:t>
            </a:r>
            <a:r>
              <a:rPr lang="en-US" sz="1600"/>
              <a:t> at the left hand side of the screen</a:t>
            </a:r>
          </a:p>
          <a:p>
            <a:r>
              <a:rPr lang="en-US" sz="1600" b="1"/>
              <a:t>Origin:</a:t>
            </a:r>
            <a:r>
              <a:rPr lang="en-US" sz="1600"/>
              <a:t> should be selected as </a:t>
            </a:r>
            <a:r>
              <a:rPr lang="en-US" sz="1600" b="1"/>
              <a:t>From SWIFT</a:t>
            </a:r>
          </a:p>
          <a:p>
            <a:r>
              <a:rPr lang="en-US" sz="1600"/>
              <a:t>Select the following file by clicking </a:t>
            </a:r>
            <a:r>
              <a:rPr lang="en-US" sz="1600" b="1"/>
              <a:t>Browse…</a:t>
            </a:r>
            <a:r>
              <a:rPr lang="en-US" sz="1600"/>
              <a:t>: </a:t>
            </a:r>
            <a:r>
              <a:rPr lang="en-US" sz="1600" b="1"/>
              <a:t>Serial - Cover - incoming 103 demo.txt</a:t>
            </a:r>
          </a:p>
          <a:p>
            <a:r>
              <a:rPr lang="en-US" sz="1600"/>
              <a:t>Click </a:t>
            </a:r>
            <a:r>
              <a:rPr lang="en-US" sz="1600" b="1"/>
              <a:t>Submit</a:t>
            </a:r>
          </a:p>
          <a:p>
            <a:r>
              <a:rPr lang="en-US" sz="1600"/>
              <a:t>Go to the Bank Visibility Application: </a:t>
            </a:r>
            <a:r>
              <a:rPr lang="en-US" sz="1600">
                <a:hlinkClick r:id="rId3"/>
              </a:rPr>
              <a:t>http://[server</a:t>
            </a:r>
            <a:r>
              <a:rPr lang="en-US" sz="1600"/>
              <a:t> name]:9080/</a:t>
            </a:r>
            <a:r>
              <a:rPr lang="en-US" sz="1600" err="1"/>
              <a:t>BankVisibility</a:t>
            </a:r>
            <a:r>
              <a:rPr lang="en-US" sz="1600"/>
              <a:t>/login</a:t>
            </a:r>
          </a:p>
          <a:p>
            <a:r>
              <a:rPr lang="en-US" sz="1600"/>
              <a:t>Login:</a:t>
            </a:r>
          </a:p>
          <a:p>
            <a:pPr lvl="1"/>
            <a:r>
              <a:rPr lang="en-US" sz="1600"/>
              <a:t>User: bva1 – bva20</a:t>
            </a:r>
          </a:p>
          <a:p>
            <a:pPr lvl="1"/>
            <a:r>
              <a:rPr lang="en-US" sz="1600"/>
              <a:t>Password: password</a:t>
            </a:r>
          </a:p>
          <a:p>
            <a:r>
              <a:rPr lang="en-US" sz="1600"/>
              <a:t>The uploaded MT103’s Instruction will have status ‘Awaiting Reconciliation’</a:t>
            </a:r>
          </a:p>
          <a:p>
            <a:r>
              <a:rPr lang="en-US" sz="1600"/>
              <a:t>Next the related MT910 is to be loaded.</a:t>
            </a:r>
          </a:p>
          <a:p>
            <a:r>
              <a:rPr lang="en-US" sz="1600"/>
              <a:t>Open the Test Visibility Application: </a:t>
            </a:r>
            <a:r>
              <a:rPr lang="en-US" sz="1600">
                <a:hlinkClick r:id="rId3"/>
              </a:rPr>
              <a:t>http://[server</a:t>
            </a:r>
            <a:r>
              <a:rPr lang="en-US" sz="1600"/>
              <a:t> name]:9080/</a:t>
            </a:r>
            <a:r>
              <a:rPr lang="en-US" sz="1600" err="1"/>
              <a:t>OPFTestVisibility</a:t>
            </a:r>
            <a:endParaRPr lang="en-US" sz="1600"/>
          </a:p>
          <a:p>
            <a:r>
              <a:rPr lang="en-US" sz="1600"/>
              <a:t>Click on </a:t>
            </a:r>
            <a:r>
              <a:rPr lang="en-US" sz="1600" b="1" err="1"/>
              <a:t>PostSwiftInterchangeForm</a:t>
            </a:r>
            <a:r>
              <a:rPr lang="en-US" sz="1600"/>
              <a:t> at the left hand side of the screen</a:t>
            </a:r>
          </a:p>
          <a:p>
            <a:r>
              <a:rPr lang="en-US" sz="1600" b="1"/>
              <a:t>Origin:</a:t>
            </a:r>
            <a:r>
              <a:rPr lang="en-US" sz="1600"/>
              <a:t> should be selected as </a:t>
            </a:r>
            <a:r>
              <a:rPr lang="en-US" sz="1600" b="1"/>
              <a:t>From SWIFT</a:t>
            </a:r>
          </a:p>
          <a:p>
            <a:r>
              <a:rPr lang="en-US" sz="1600"/>
              <a:t>Select the following file by clicking </a:t>
            </a:r>
            <a:r>
              <a:rPr lang="en-US" sz="1600" b="1"/>
              <a:t>Browse…</a:t>
            </a:r>
            <a:r>
              <a:rPr lang="en-US" sz="1600"/>
              <a:t>: </a:t>
            </a:r>
            <a:r>
              <a:rPr lang="en-US" sz="1600" b="1"/>
              <a:t>Serial - Cover - incoming 910 demo.txt</a:t>
            </a:r>
          </a:p>
          <a:p>
            <a:r>
              <a:rPr lang="en-US" sz="1600"/>
              <a:t>Click </a:t>
            </a:r>
            <a:r>
              <a:rPr lang="en-US" sz="1600" b="1"/>
              <a:t>Submit</a:t>
            </a:r>
          </a:p>
          <a:p>
            <a:r>
              <a:rPr lang="en-US" sz="1600"/>
              <a:t>Go to the Bank Visibility Application: </a:t>
            </a:r>
            <a:r>
              <a:rPr lang="en-US" sz="1600">
                <a:hlinkClick r:id="rId3"/>
              </a:rPr>
              <a:t>http://[server</a:t>
            </a:r>
            <a:r>
              <a:rPr lang="en-US" sz="1600"/>
              <a:t> name]:9080/</a:t>
            </a:r>
            <a:r>
              <a:rPr lang="en-US" sz="1600" err="1"/>
              <a:t>BankVisibility</a:t>
            </a:r>
            <a:r>
              <a:rPr lang="en-US" sz="1600"/>
              <a:t>/login</a:t>
            </a:r>
          </a:p>
          <a:p>
            <a:r>
              <a:rPr lang="en-US" sz="1600"/>
              <a:t>Login:</a:t>
            </a:r>
          </a:p>
          <a:p>
            <a:pPr lvl="1"/>
            <a:r>
              <a:rPr lang="en-US" sz="1600"/>
              <a:t>User: bva1 – bva20</a:t>
            </a:r>
          </a:p>
          <a:p>
            <a:pPr lvl="1"/>
            <a:r>
              <a:rPr lang="en-US" sz="1600"/>
              <a:t>Password: password</a:t>
            </a:r>
          </a:p>
          <a:p>
            <a:r>
              <a:rPr lang="en-US" sz="1600"/>
              <a:t>The uploaded MT910’s Instruction will have status ‘Reconciled’</a:t>
            </a:r>
          </a:p>
          <a:p>
            <a:r>
              <a:rPr lang="en-US" sz="1600"/>
              <a:t>The previously loaded MT103’s Instruction will also have the status ‘Reconciled’. The Transaction is processed on-us.</a:t>
            </a:r>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332</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p:spPr>
        <p:txBody>
          <a:bodyPr/>
          <a:lstStyle/>
          <a:p>
            <a:r>
              <a:rPr lang="nl-BE" b="1"/>
              <a:t>Request for transfer: definition</a:t>
            </a:r>
          </a:p>
          <a:p>
            <a:endParaRPr lang="en-US"/>
          </a:p>
        </p:txBody>
      </p:sp>
      <p:sp>
        <p:nvSpPr>
          <p:cNvPr id="169988" name="Slide Number Placeholder 3"/>
          <p:cNvSpPr>
            <a:spLocks noGrp="1"/>
          </p:cNvSpPr>
          <p:nvPr>
            <p:ph type="sldNum" sz="quarter" idx="5"/>
          </p:nvPr>
        </p:nvSpPr>
        <p:spPr>
          <a:noFill/>
        </p:spPr>
        <p:txBody>
          <a:bodyPr/>
          <a:lstStyle/>
          <a:p>
            <a:fld id="{BEDE1D40-E0A9-4D83-9A07-73DA1CE48790}" type="slidenum">
              <a:rPr lang="en-US" smtClean="0"/>
              <a:pPr/>
              <a:t>334</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a:spLocks noGrp="1"/>
          </p:cNvSpPr>
          <p:nvPr>
            <p:ph type="body" idx="1"/>
          </p:nvPr>
        </p:nvSpPr>
        <p:spPr>
          <a:noFill/>
          <a:ln/>
        </p:spPr>
        <p:txBody>
          <a:bodyPr/>
          <a:lstStyle/>
          <a:p>
            <a:r>
              <a:rPr lang="nl-BE" b="1"/>
              <a:t>Request for transfer: requirements</a:t>
            </a:r>
          </a:p>
        </p:txBody>
      </p:sp>
      <p:sp>
        <p:nvSpPr>
          <p:cNvPr id="171012" name="Slide Number Placeholder 3"/>
          <p:cNvSpPr>
            <a:spLocks noGrp="1"/>
          </p:cNvSpPr>
          <p:nvPr>
            <p:ph type="sldNum" sz="quarter" idx="5"/>
          </p:nvPr>
        </p:nvSpPr>
        <p:spPr>
          <a:noFill/>
        </p:spPr>
        <p:txBody>
          <a:bodyPr/>
          <a:lstStyle/>
          <a:p>
            <a:fld id="{DC6035DE-0880-46E6-A66F-2FFF1CCC4A41}" type="slidenum">
              <a:rPr lang="en-US" smtClean="0"/>
              <a:pPr/>
              <a:t>336</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a:ln/>
        </p:spPr>
      </p:sp>
      <p:sp>
        <p:nvSpPr>
          <p:cNvPr id="187395" name="Notes Placeholder 2"/>
          <p:cNvSpPr>
            <a:spLocks noGrp="1"/>
          </p:cNvSpPr>
          <p:nvPr>
            <p:ph type="body" idx="1"/>
          </p:nvPr>
        </p:nvSpPr>
        <p:spPr>
          <a:noFill/>
          <a:ln/>
        </p:spPr>
        <p:txBody>
          <a:bodyPr/>
          <a:lstStyle/>
          <a:p>
            <a:r>
              <a:rPr lang="nl-BE" b="1"/>
              <a:t>CRAQ: requirements</a:t>
            </a:r>
          </a:p>
        </p:txBody>
      </p:sp>
      <p:sp>
        <p:nvSpPr>
          <p:cNvPr id="187396" name="Slide Number Placeholder 3"/>
          <p:cNvSpPr>
            <a:spLocks noGrp="1"/>
          </p:cNvSpPr>
          <p:nvPr>
            <p:ph type="sldNum" sz="quarter" idx="5"/>
          </p:nvPr>
        </p:nvSpPr>
        <p:spPr>
          <a:noFill/>
        </p:spPr>
        <p:txBody>
          <a:bodyPr/>
          <a:lstStyle/>
          <a:p>
            <a:fld id="{32DF2B08-7ABF-4912-AE61-6ABA1AF43365}" type="slidenum">
              <a:rPr lang="en-US" smtClean="0"/>
              <a:pPr/>
              <a:t>343</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a:ln/>
        </p:spPr>
      </p:sp>
      <p:sp>
        <p:nvSpPr>
          <p:cNvPr id="180227" name="Notes Placeholder 2"/>
          <p:cNvSpPr>
            <a:spLocks noGrp="1"/>
          </p:cNvSpPr>
          <p:nvPr>
            <p:ph type="body" idx="1"/>
          </p:nvPr>
        </p:nvSpPr>
        <p:spPr>
          <a:noFill/>
          <a:ln/>
        </p:spPr>
        <p:txBody>
          <a:bodyPr/>
          <a:lstStyle/>
          <a:p>
            <a:r>
              <a:rPr lang="nl-BE" b="1"/>
              <a:t>Manual entry: requirements</a:t>
            </a:r>
            <a:endParaRPr lang="en-US" b="1"/>
          </a:p>
        </p:txBody>
      </p:sp>
      <p:sp>
        <p:nvSpPr>
          <p:cNvPr id="180228" name="Slide Number Placeholder 3"/>
          <p:cNvSpPr>
            <a:spLocks noGrp="1"/>
          </p:cNvSpPr>
          <p:nvPr>
            <p:ph type="sldNum" sz="quarter" idx="5"/>
          </p:nvPr>
        </p:nvSpPr>
        <p:spPr>
          <a:noFill/>
        </p:spPr>
        <p:txBody>
          <a:bodyPr/>
          <a:lstStyle/>
          <a:p>
            <a:fld id="{F91D2E4D-0B20-4A88-B728-62EEB2E10E7A}" type="slidenum">
              <a:rPr lang="en-US" smtClean="0"/>
              <a:pPr/>
              <a:t>348</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BE" b="1"/>
              <a:t>Currency conversion</a:t>
            </a:r>
            <a:br>
              <a:rPr lang="nl-BE" b="1"/>
            </a:br>
            <a:r>
              <a:rPr lang="nl-BE"/>
              <a:t>Applying a foreign-exchange rate to convert an amount from one currency into another</a:t>
            </a:r>
          </a:p>
          <a:p>
            <a:endParaRPr lang="nl-BE"/>
          </a:p>
          <a:p>
            <a:r>
              <a:rPr lang="nl-BE" b="1"/>
              <a:t>Forex rate</a:t>
            </a:r>
            <a:br>
              <a:rPr lang="nl-BE" b="1"/>
            </a:br>
            <a:r>
              <a:rPr lang="nl-BE"/>
              <a:t>A foreign-exchange rate (forex rate) </a:t>
            </a:r>
            <a:r>
              <a:rPr lang="en-GB"/>
              <a:t>is the rate at which one currency can be exchanged (or traded) for another (e.g. 1 EUR = 1,4 USD)</a:t>
            </a:r>
          </a:p>
          <a:p>
            <a:endParaRPr lang="en-GB"/>
          </a:p>
          <a:p>
            <a:r>
              <a:rPr lang="en-GB" b="1"/>
              <a:t>Forex rate quotation</a:t>
            </a:r>
            <a:br>
              <a:rPr lang="en-GB"/>
            </a:br>
            <a:r>
              <a:rPr lang="en-US"/>
              <a:t>A </a:t>
            </a:r>
            <a:r>
              <a:rPr lang="en-US" err="1"/>
              <a:t>forex</a:t>
            </a:r>
            <a:r>
              <a:rPr lang="en-US"/>
              <a:t> rate quotation (e.g. EUR/USD or USD/EUR) expresses the amount of money that can be bought of a certain currency in terms of another currency. </a:t>
            </a:r>
          </a:p>
          <a:p>
            <a:endParaRPr lang="en-US"/>
          </a:p>
          <a:p>
            <a:r>
              <a:rPr lang="nl-BE" b="1"/>
              <a:t>Base currency</a:t>
            </a:r>
            <a:br>
              <a:rPr lang="nl-BE"/>
            </a:br>
            <a:r>
              <a:rPr lang="nl-BE"/>
              <a:t>The base currency is the “first” currency in a quotation. A forex rate is quoted per unit of a base currency (e.g. 1 EUR = 1,4 USD; EUR is the base currency)</a:t>
            </a:r>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353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6" name="Picture 15" descr="Unified-Payments ppt bkgrd.jpg"/>
          <p:cNvPicPr>
            <a:picLocks noChangeAspect="1"/>
          </p:cNvPicPr>
          <p:nvPr userDrawn="1"/>
        </p:nvPicPr>
        <p:blipFill>
          <a:blip r:embed="rId2" cstate="print"/>
          <a:stretch>
            <a:fillRect/>
          </a:stretch>
        </p:blipFill>
        <p:spPr>
          <a:xfrm>
            <a:off x="2135825" y="0"/>
            <a:ext cx="7008175" cy="6858000"/>
          </a:xfrm>
          <a:prstGeom prst="rect">
            <a:avLst/>
          </a:prstGeom>
        </p:spPr>
      </p:pic>
      <p:sp>
        <p:nvSpPr>
          <p:cNvPr id="7" name="Rectangle 8"/>
          <p:cNvSpPr>
            <a:spLocks noChangeArrowheads="1"/>
          </p:cNvSpPr>
          <p:nvPr userDrawn="1"/>
        </p:nvSpPr>
        <p:spPr bwMode="auto">
          <a:xfrm rot="5400000">
            <a:off x="-1372716" y="3505572"/>
            <a:ext cx="4725144" cy="1979712"/>
          </a:xfrm>
          <a:prstGeom prst="rect">
            <a:avLst/>
          </a:prstGeom>
          <a:gradFill flip="none" rotWithShape="1">
            <a:gsLst>
              <a:gs pos="12000">
                <a:srgbClr val="888888"/>
              </a:gs>
              <a:gs pos="70000">
                <a:srgbClr val="BCBCBC"/>
              </a:gs>
            </a:gsLst>
            <a:path path="circle">
              <a:fillToRect l="100000" t="100000"/>
            </a:path>
            <a:tileRect r="-100000" b="-100000"/>
          </a:gradFill>
          <a:ln w="9525">
            <a:noFill/>
            <a:miter lim="800000"/>
            <a:headEnd/>
            <a:tailEnd/>
          </a:ln>
          <a:effectLst/>
        </p:spPr>
        <p:txBody>
          <a:bodyPr wrap="none" anchor="ctr"/>
          <a:lstStyle/>
          <a:p>
            <a:pPr>
              <a:defRPr/>
            </a:pPr>
            <a:endParaRPr lang="en-GB" noProof="0"/>
          </a:p>
        </p:txBody>
      </p:sp>
      <p:sp>
        <p:nvSpPr>
          <p:cNvPr id="11" name="Text Box 6"/>
          <p:cNvSpPr txBox="1">
            <a:spLocks noChangeArrowheads="1"/>
          </p:cNvSpPr>
          <p:nvPr userDrawn="1"/>
        </p:nvSpPr>
        <p:spPr bwMode="auto">
          <a:xfrm>
            <a:off x="7625432" y="6597932"/>
            <a:ext cx="1493358" cy="215444"/>
          </a:xfrm>
          <a:prstGeom prst="rect">
            <a:avLst/>
          </a:prstGeom>
          <a:noFill/>
          <a:ln w="9525">
            <a:noFill/>
            <a:miter lim="800000"/>
            <a:headEnd/>
            <a:tailEnd/>
          </a:ln>
          <a:effectLst/>
        </p:spPr>
        <p:txBody>
          <a:bodyPr wrap="square">
            <a:spAutoFit/>
          </a:bodyPr>
          <a:lstStyle/>
          <a:p>
            <a:pPr algn="l">
              <a:defRPr/>
            </a:pPr>
            <a:r>
              <a:rPr lang="en-US" sz="800" b="0">
                <a:solidFill>
                  <a:schemeClr val="accent1">
                    <a:lumMod val="75000"/>
                  </a:schemeClr>
                </a:solidFill>
                <a:latin typeface="Tahoma" pitchFamily="34" charset="0"/>
                <a:cs typeface="Tahoma" pitchFamily="34" charset="0"/>
              </a:rPr>
              <a:t>Clarity in Payments   © 2014</a:t>
            </a:r>
          </a:p>
        </p:txBody>
      </p:sp>
      <p:sp>
        <p:nvSpPr>
          <p:cNvPr id="3" name="Subtitle 2"/>
          <p:cNvSpPr>
            <a:spLocks noGrp="1"/>
          </p:cNvSpPr>
          <p:nvPr>
            <p:ph type="subTitle" idx="1"/>
          </p:nvPr>
        </p:nvSpPr>
        <p:spPr>
          <a:xfrm>
            <a:off x="2555776" y="1772816"/>
            <a:ext cx="6480720" cy="2016224"/>
          </a:xfrm>
        </p:spPr>
        <p:txBody>
          <a:bodyPr/>
          <a:lstStyle>
            <a:lvl1pPr marL="0" indent="0" algn="l">
              <a:buNone/>
              <a:defRPr>
                <a:solidFill>
                  <a:schemeClr val="bg1">
                    <a:lumMod val="75000"/>
                  </a:schemeClr>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GB" noProof="0"/>
          </a:p>
        </p:txBody>
      </p:sp>
      <p:sp>
        <p:nvSpPr>
          <p:cNvPr id="2" name="Title 1"/>
          <p:cNvSpPr>
            <a:spLocks noGrp="1"/>
          </p:cNvSpPr>
          <p:nvPr>
            <p:ph type="ctrTitle"/>
          </p:nvPr>
        </p:nvSpPr>
        <p:spPr>
          <a:xfrm>
            <a:off x="2555776" y="610528"/>
            <a:ext cx="6480720" cy="1113416"/>
          </a:xfrm>
        </p:spPr>
        <p:txBody>
          <a:bodyPr anchor="b">
            <a:normAutofit/>
          </a:bodyPr>
          <a:lstStyle>
            <a:lvl1pPr>
              <a:defRPr sz="2800">
                <a:solidFill>
                  <a:schemeClr val="bg1"/>
                </a:solidFill>
              </a:defRPr>
            </a:lvl1pPr>
          </a:lstStyle>
          <a:p>
            <a:r>
              <a:rPr lang="en-US" noProof="0"/>
              <a:t>Click to edit Master title style</a:t>
            </a:r>
            <a:endParaRPr lang="en-GB" noProof="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1979712" cy="2006221"/>
          </a:xfrm>
          <a:prstGeom prst="rect">
            <a:avLst/>
          </a:prstGeom>
        </p:spPr>
      </p:pic>
      <p:pic>
        <p:nvPicPr>
          <p:cNvPr id="9" name="Picture 2" descr="C:\Users\vibhul\Desktop\4.png"/>
          <p:cNvPicPr>
            <a:picLocks noChangeAspect="1" noChangeArrowheads="1"/>
          </p:cNvPicPr>
          <p:nvPr userDrawn="1"/>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218786" y="5407998"/>
            <a:ext cx="2900004" cy="145000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4812AD5-AFAB-4621-BA20-7AB0216165DA}" type="datetimeFigureOut">
              <a:rPr lang="en-US" smtClean="0"/>
              <a:pPr/>
              <a:t>7/2/2022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4812AD5-AFAB-4621-BA20-7AB0216165DA}" type="datetimeFigureOut">
              <a:rPr lang="en-US" smtClean="0"/>
              <a:pPr/>
              <a:t>7/2/2022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29490" y="0"/>
            <a:ext cx="7428724" cy="785794"/>
          </a:xfrm>
        </p:spPr>
        <p:txBody>
          <a:bodyPr/>
          <a:lstStyle>
            <a:lvl1pPr>
              <a:defRPr/>
            </a:lvl1pPr>
          </a:lstStyle>
          <a:p>
            <a:r>
              <a:rPr lang="en-US" noProof="0"/>
              <a:t>Click to edit Master title style</a:t>
            </a:r>
            <a:endParaRPr lang="en-GB" noProof="0"/>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4812AD5-AFAB-4621-BA20-7AB0216165DA}" type="datetimeFigureOut">
              <a:rPr lang="en-US" smtClean="0"/>
              <a:pPr/>
              <a:t>7/2/2022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71546"/>
            <a:ext cx="4038600" cy="5429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71546"/>
            <a:ext cx="4038600" cy="5429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64812AD5-AFAB-4621-BA20-7AB0216165DA}" type="datetimeFigureOut">
              <a:rPr lang="en-US" smtClean="0"/>
              <a:pPr/>
              <a:t>7/2/2022</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4812AD5-AFAB-4621-BA20-7AB0216165DA}" type="datetimeFigureOut">
              <a:rPr lang="en-US" smtClean="0"/>
              <a:pPr/>
              <a:t>7/2/2022</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64812AD5-AFAB-4621-BA20-7AB0216165DA}" type="datetimeFigureOut">
              <a:rPr lang="en-US" smtClean="0"/>
              <a:pPr/>
              <a:t>7/2/2022</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4812AD5-AFAB-4621-BA20-7AB0216165DA}" type="datetimeFigureOut">
              <a:rPr lang="en-US" smtClean="0"/>
              <a:pPr/>
              <a:t>7/2/2022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4812AD5-AFAB-4621-BA20-7AB0216165DA}" type="datetimeFigureOut">
              <a:rPr lang="en-US" smtClean="0"/>
              <a:pPr/>
              <a:t>7/2/2022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8"/>
          <p:cNvSpPr>
            <a:spLocks noChangeArrowheads="1"/>
          </p:cNvSpPr>
          <p:nvPr/>
        </p:nvSpPr>
        <p:spPr bwMode="auto">
          <a:xfrm rot="5400000">
            <a:off x="8679671" y="464341"/>
            <a:ext cx="142872" cy="785786"/>
          </a:xfrm>
          <a:prstGeom prst="rect">
            <a:avLst/>
          </a:prstGeom>
          <a:gradFill rotWithShape="1">
            <a:gsLst>
              <a:gs pos="0">
                <a:srgbClr val="D2D2D2">
                  <a:gamma/>
                  <a:shade val="85882"/>
                  <a:invGamma/>
                </a:srgbClr>
              </a:gs>
              <a:gs pos="100000">
                <a:srgbClr val="D2D2D2"/>
              </a:gs>
            </a:gsLst>
            <a:lin ang="0" scaled="1"/>
          </a:gradFill>
          <a:ln w="9525">
            <a:noFill/>
            <a:miter lim="800000"/>
            <a:headEnd/>
            <a:tailEnd/>
          </a:ln>
          <a:effectLst/>
        </p:spPr>
        <p:txBody>
          <a:bodyPr wrap="none" anchor="ctr"/>
          <a:lstStyle/>
          <a:p>
            <a:pPr>
              <a:defRPr/>
            </a:pPr>
            <a:endParaRPr lang="en-GB"/>
          </a:p>
        </p:txBody>
      </p:sp>
      <p:sp>
        <p:nvSpPr>
          <p:cNvPr id="8" name="Rectangle 10"/>
          <p:cNvSpPr>
            <a:spLocks noChangeArrowheads="1"/>
          </p:cNvSpPr>
          <p:nvPr/>
        </p:nvSpPr>
        <p:spPr bwMode="auto">
          <a:xfrm>
            <a:off x="883857" y="0"/>
            <a:ext cx="7474356" cy="785794"/>
          </a:xfrm>
          <a:prstGeom prst="rect">
            <a:avLst/>
          </a:prstGeom>
          <a:gradFill rotWithShape="1">
            <a:gsLst>
              <a:gs pos="0">
                <a:srgbClr val="1C3763"/>
              </a:gs>
              <a:gs pos="100000">
                <a:srgbClr val="336699"/>
              </a:gs>
            </a:gsLst>
            <a:lin ang="0" scaled="1"/>
          </a:gradFill>
          <a:ln w="9525">
            <a:noFill/>
            <a:miter lim="800000"/>
            <a:headEnd/>
            <a:tailEnd/>
          </a:ln>
          <a:effectLst/>
        </p:spPr>
        <p:txBody>
          <a:bodyPr wrap="none" anchor="ctr"/>
          <a:lstStyle/>
          <a:p>
            <a:pPr marL="342900" indent="-342900">
              <a:defRPr/>
            </a:pPr>
            <a:endParaRPr lang="en-GB" sz="2000" i="0"/>
          </a:p>
        </p:txBody>
      </p:sp>
      <p:sp>
        <p:nvSpPr>
          <p:cNvPr id="2" name="Title Placeholder 1"/>
          <p:cNvSpPr>
            <a:spLocks noGrp="1"/>
          </p:cNvSpPr>
          <p:nvPr>
            <p:ph type="title"/>
          </p:nvPr>
        </p:nvSpPr>
        <p:spPr>
          <a:xfrm>
            <a:off x="929490" y="0"/>
            <a:ext cx="7386926" cy="785794"/>
          </a:xfrm>
          <a:prstGeom prst="rect">
            <a:avLst/>
          </a:prstGeom>
        </p:spPr>
        <p:txBody>
          <a:bodyPr vert="horz" lIns="91440" tIns="45720" rIns="91440" bIns="45720" rtlCol="0" anchor="ctr">
            <a:normAutofit/>
          </a:bodyPr>
          <a:lstStyle/>
          <a:p>
            <a:r>
              <a:rPr lang="en-US" noProof="0"/>
              <a:t>Click to edit Master title style</a:t>
            </a:r>
            <a:endParaRPr lang="en-GB" noProof="0"/>
          </a:p>
        </p:txBody>
      </p:sp>
      <p:sp>
        <p:nvSpPr>
          <p:cNvPr id="3" name="Text Placeholder 2"/>
          <p:cNvSpPr>
            <a:spLocks noGrp="1"/>
          </p:cNvSpPr>
          <p:nvPr>
            <p:ph type="body" idx="1"/>
          </p:nvPr>
        </p:nvSpPr>
        <p:spPr>
          <a:xfrm>
            <a:off x="457200" y="1071546"/>
            <a:ext cx="8229600" cy="54292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4"/>
          <p:cNvSpPr>
            <a:spLocks noChangeArrowheads="1"/>
          </p:cNvSpPr>
          <p:nvPr/>
        </p:nvSpPr>
        <p:spPr bwMode="auto">
          <a:xfrm>
            <a:off x="0" y="6714024"/>
            <a:ext cx="792000" cy="144000"/>
          </a:xfrm>
          <a:prstGeom prst="rect">
            <a:avLst/>
          </a:prstGeom>
          <a:gradFill rotWithShape="1">
            <a:gsLst>
              <a:gs pos="0">
                <a:srgbClr val="000033"/>
              </a:gs>
              <a:gs pos="100000">
                <a:srgbClr val="333366"/>
              </a:gs>
            </a:gsLst>
            <a:lin ang="0" scaled="1"/>
          </a:gradFill>
          <a:ln w="9525">
            <a:noFill/>
            <a:miter lim="800000"/>
            <a:headEnd/>
            <a:tailEnd/>
          </a:ln>
          <a:effectLst/>
        </p:spPr>
        <p:txBody>
          <a:bodyPr wrap="none" anchor="ctr"/>
          <a:lstStyle/>
          <a:p>
            <a:pPr>
              <a:defRPr/>
            </a:pPr>
            <a:endParaRPr lang="en-US"/>
          </a:p>
        </p:txBody>
      </p:sp>
      <p:sp>
        <p:nvSpPr>
          <p:cNvPr id="17" name="Rectangle 8"/>
          <p:cNvSpPr>
            <a:spLocks noChangeArrowheads="1"/>
          </p:cNvSpPr>
          <p:nvPr/>
        </p:nvSpPr>
        <p:spPr bwMode="auto">
          <a:xfrm rot="5400000">
            <a:off x="8679107" y="6393131"/>
            <a:ext cx="144000" cy="785786"/>
          </a:xfrm>
          <a:prstGeom prst="rect">
            <a:avLst/>
          </a:prstGeom>
          <a:gradFill rotWithShape="1">
            <a:gsLst>
              <a:gs pos="0">
                <a:srgbClr val="D2D2D2">
                  <a:gamma/>
                  <a:shade val="85882"/>
                  <a:invGamma/>
                </a:srgbClr>
              </a:gs>
              <a:gs pos="100000">
                <a:srgbClr val="D2D2D2"/>
              </a:gs>
            </a:gsLst>
            <a:lin ang="0" scaled="1"/>
          </a:gradFill>
          <a:ln w="9525">
            <a:noFill/>
            <a:miter lim="800000"/>
            <a:headEnd/>
            <a:tailEnd/>
          </a:ln>
          <a:effectLst/>
        </p:spPr>
        <p:txBody>
          <a:bodyPr wrap="none" anchor="ctr"/>
          <a:lstStyle/>
          <a:p>
            <a:pPr>
              <a:defRPr/>
            </a:pPr>
            <a:endParaRPr lang="en-GB"/>
          </a:p>
        </p:txBody>
      </p:sp>
      <p:sp>
        <p:nvSpPr>
          <p:cNvPr id="18" name="Rectangle 10"/>
          <p:cNvSpPr>
            <a:spLocks noChangeArrowheads="1"/>
          </p:cNvSpPr>
          <p:nvPr/>
        </p:nvSpPr>
        <p:spPr bwMode="auto">
          <a:xfrm>
            <a:off x="883857" y="6714024"/>
            <a:ext cx="7474356" cy="144000"/>
          </a:xfrm>
          <a:prstGeom prst="rect">
            <a:avLst/>
          </a:prstGeom>
          <a:gradFill rotWithShape="1">
            <a:gsLst>
              <a:gs pos="0">
                <a:srgbClr val="1C3763"/>
              </a:gs>
              <a:gs pos="100000">
                <a:srgbClr val="336699"/>
              </a:gs>
            </a:gsLst>
            <a:lin ang="0" scaled="1"/>
          </a:gradFill>
          <a:ln w="9525">
            <a:noFill/>
            <a:miter lim="800000"/>
            <a:headEnd/>
            <a:tailEnd/>
          </a:ln>
          <a:effectLst/>
        </p:spPr>
        <p:txBody>
          <a:bodyPr wrap="none" anchor="ctr"/>
          <a:lstStyle/>
          <a:p>
            <a:pPr marL="342900" indent="-342900">
              <a:defRPr/>
            </a:pPr>
            <a:endParaRPr lang="en-GB" sz="2000" i="0"/>
          </a:p>
        </p:txBody>
      </p:sp>
      <p:sp>
        <p:nvSpPr>
          <p:cNvPr id="15" name="Text Box 6"/>
          <p:cNvSpPr txBox="1">
            <a:spLocks noChangeArrowheads="1"/>
          </p:cNvSpPr>
          <p:nvPr/>
        </p:nvSpPr>
        <p:spPr bwMode="auto">
          <a:xfrm>
            <a:off x="-32" y="6677152"/>
            <a:ext cx="9144000" cy="215444"/>
          </a:xfrm>
          <a:prstGeom prst="rect">
            <a:avLst/>
          </a:prstGeom>
          <a:noFill/>
          <a:ln w="9525">
            <a:noFill/>
            <a:miter lim="800000"/>
            <a:headEnd/>
            <a:tailEnd/>
          </a:ln>
          <a:effectLst/>
        </p:spPr>
        <p:txBody>
          <a:bodyPr wrap="square">
            <a:spAutoFit/>
          </a:bodyPr>
          <a:lstStyle/>
          <a:p>
            <a:pPr algn="l">
              <a:defRPr/>
            </a:pPr>
            <a:r>
              <a:rPr lang="en-US" sz="800" b="0">
                <a:solidFill>
                  <a:schemeClr val="bg1">
                    <a:lumMod val="75000"/>
                  </a:schemeClr>
                </a:solidFill>
                <a:latin typeface="Tahoma" pitchFamily="34" charset="0"/>
                <a:cs typeface="Tahoma" pitchFamily="34" charset="0"/>
              </a:rPr>
              <a:t>	Clarity in Payments   © 2015					</a:t>
            </a:r>
            <a:r>
              <a:rPr lang="en-US" sz="800" b="0" baseline="0">
                <a:solidFill>
                  <a:schemeClr val="bg1">
                    <a:lumMod val="75000"/>
                  </a:schemeClr>
                </a:solidFill>
                <a:latin typeface="Tahoma" pitchFamily="34" charset="0"/>
                <a:cs typeface="Tahoma" pitchFamily="34" charset="0"/>
              </a:rPr>
              <a:t>                           </a:t>
            </a:r>
            <a:r>
              <a:rPr lang="en-US" sz="800" b="0">
                <a:solidFill>
                  <a:schemeClr val="bg1">
                    <a:lumMod val="75000"/>
                  </a:schemeClr>
                </a:solidFill>
                <a:latin typeface="Tahoma" pitchFamily="34" charset="0"/>
                <a:cs typeface="Tahoma" pitchFamily="34" charset="0"/>
              </a:rPr>
              <a:t>www.clear2pay.com </a:t>
            </a:r>
            <a:r>
              <a:rPr lang="en-US" sz="800" b="0" baseline="0">
                <a:solidFill>
                  <a:schemeClr val="bg1">
                    <a:lumMod val="75000"/>
                  </a:schemeClr>
                </a:solidFill>
                <a:latin typeface="Tahoma" pitchFamily="34" charset="0"/>
                <a:cs typeface="Tahoma" pitchFamily="34" charset="0"/>
              </a:rPr>
              <a:t>            </a:t>
            </a:r>
            <a:fld id="{66B4B59A-474F-43C0-B54F-0C2C10E2B031}" type="slidenum">
              <a:rPr lang="en-US" sz="800" b="0" smtClean="0">
                <a:solidFill>
                  <a:schemeClr val="tx1"/>
                </a:solidFill>
                <a:latin typeface="Tahoma" pitchFamily="34" charset="0"/>
                <a:cs typeface="Tahoma" pitchFamily="34" charset="0"/>
              </a:rPr>
              <a:pPr algn="l">
                <a:defRPr/>
              </a:pPr>
              <a:t>‹#›</a:t>
            </a:fld>
            <a:endParaRPr lang="en-US" sz="800" b="0">
              <a:solidFill>
                <a:schemeClr val="tx1"/>
              </a:solidFill>
              <a:latin typeface="Tahoma" pitchFamily="34" charset="0"/>
              <a:cs typeface="Tahoma" pitchFamily="34" charset="0"/>
            </a:endParaRPr>
          </a:p>
        </p:txBody>
      </p:sp>
      <p:pic>
        <p:nvPicPr>
          <p:cNvPr id="14" name="Picture 13" descr="Unified Payments Final Square Small.jpg"/>
          <p:cNvPicPr>
            <a:picLocks noChangeAspect="1"/>
          </p:cNvPicPr>
          <p:nvPr userDrawn="1"/>
        </p:nvPicPr>
        <p:blipFill>
          <a:blip r:embed="rId13" cstate="print"/>
          <a:stretch>
            <a:fillRect/>
          </a:stretch>
        </p:blipFill>
        <p:spPr>
          <a:xfrm>
            <a:off x="8359200" y="0"/>
            <a:ext cx="784800" cy="784800"/>
          </a:xfrm>
          <a:prstGeom prst="rect">
            <a:avLst/>
          </a:prstGeom>
        </p:spPr>
      </p:pic>
      <p:pic>
        <p:nvPicPr>
          <p:cNvPr id="12" name="Picture 1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3624" y="0"/>
            <a:ext cx="907481" cy="784801"/>
          </a:xfrm>
          <a:prstGeom prst="rect">
            <a:avLst/>
          </a:prstGeom>
        </p:spPr>
      </p:pic>
      <p:pic>
        <p:nvPicPr>
          <p:cNvPr id="16" name="Picture 2" descr="C:\Users\vibhul\Desktop\4.png"/>
          <p:cNvPicPr>
            <a:picLocks noChangeAspect="1" noChangeArrowheads="1"/>
          </p:cNvPicPr>
          <p:nvPr userDrawn="1"/>
        </p:nvPicPr>
        <p:blipFill>
          <a:blip r:embed="rId15">
            <a:extLst>
              <a:ext uri="{BEBA8EAE-BF5A-486C-A8C5-ECC9F3942E4B}">
                <a14:imgProps xmlns:a14="http://schemas.microsoft.com/office/drawing/2010/main">
                  <a14:imgLayer r:embed="rId16">
                    <a14:imgEffect>
                      <a14:saturation sat="3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271792" y="0"/>
            <a:ext cx="1872208" cy="7777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7DCB49-FE8F-146F-95F4-220AF7041B25}"/>
              </a:ext>
            </a:extLst>
          </p:cNvPr>
          <p:cNvSpPr txBox="1"/>
          <p:nvPr>
            <p:extLst>
              <p:ext uri="{1162E1C5-73C7-4A58-AE30-91384D911F3F}">
                <p184:classification xmlns:p184="http://schemas.microsoft.com/office/powerpoint/2018/4/main" val="ftr"/>
              </p:ext>
            </p:extLst>
          </p:nvPr>
        </p:nvSpPr>
        <p:spPr>
          <a:xfrm>
            <a:off x="0" y="6705600"/>
            <a:ext cx="109855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FIS Internal Use Only</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2600" b="1" kern="1200">
          <a:solidFill>
            <a:schemeClr val="bg1"/>
          </a:solidFill>
          <a:latin typeface="Tahoma" pitchFamily="34" charset="0"/>
          <a:ea typeface="+mj-ea"/>
          <a:cs typeface="Tahoma" pitchFamily="34" charset="0"/>
        </a:defRPr>
      </a:lvl1pPr>
    </p:titleStyle>
    <p:bodyStyle>
      <a:lvl1pPr marL="342900" indent="-342900" algn="l" defTabSz="914400" rtl="0" eaLnBrk="1" latinLnBrk="0" hangingPunct="1">
        <a:spcBef>
          <a:spcPct val="20000"/>
        </a:spcBef>
        <a:buFont typeface="Wingdings" pitchFamily="2" charset="2"/>
        <a:buChar char="§"/>
        <a:defRPr sz="24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Wingdings" pitchFamily="2" charset="2"/>
        <a:buChar char="§"/>
        <a:defRPr sz="18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Wingdings" pitchFamily="2" charset="2"/>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4.wmf"/></Relationships>
</file>

<file path=ppt/slides/_rels/slide1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59.png"/><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76.emf"/><Relationship Id="rId5" Type="http://schemas.openxmlformats.org/officeDocument/2006/relationships/oleObject" Target="../embeddings/oleObject9.bin"/><Relationship Id="rId4" Type="http://schemas.openxmlformats.org/officeDocument/2006/relationships/image" Target="../media/image75.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59.png"/><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78.emf"/><Relationship Id="rId5" Type="http://schemas.openxmlformats.org/officeDocument/2006/relationships/oleObject" Target="../embeddings/oleObject11.bin"/><Relationship Id="rId4" Type="http://schemas.openxmlformats.org/officeDocument/2006/relationships/image" Target="../media/image77.emf"/></Relationships>
</file>

<file path=ppt/slides/_rels/slide10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82.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png"/><Relationship Id="rId4" Type="http://schemas.openxmlformats.org/officeDocument/2006/relationships/image" Target="../media/image9.png"/></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7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5.emf"/></Relationships>
</file>

<file path=ppt/slides/_rels/slide1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6.emf"/></Relationships>
</file>

<file path=ppt/slides/_rels/slide1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1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91.emf"/></Relationships>
</file>

<file path=ppt/slides/_rels/slide1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9.png"/><Relationship Id="rId5" Type="http://schemas.openxmlformats.org/officeDocument/2006/relationships/image" Target="../media/image92.emf"/><Relationship Id="rId4" Type="http://schemas.openxmlformats.org/officeDocument/2006/relationships/oleObject" Target="../embeddings/oleObject12.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 Id="rId9" Type="http://schemas.openxmlformats.org/officeDocument/2006/relationships/image" Target="../media/image2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hyperlink" Target="OPF-xCT%20Training%20-%20Week%201.pptx#-1,85,Important OPF-xCT data model entities" TargetMode="Externa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1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0.png"/><Relationship Id="rId4" Type="http://schemas.openxmlformats.org/officeDocument/2006/relationships/image" Target="../media/image28.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0.png"/><Relationship Id="rId4" Type="http://schemas.openxmlformats.org/officeDocument/2006/relationships/image" Target="../media/image8.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0.jpeg"/><Relationship Id="rId7"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9.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10.png"/></Relationships>
</file>

<file path=ppt/slides/_rels/slide22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03.emf"/><Relationship Id="rId4" Type="http://schemas.openxmlformats.org/officeDocument/2006/relationships/oleObject" Target="../embeddings/oleObject13.bin"/></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4.png"/><Relationship Id="rId4" Type="http://schemas.openxmlformats.org/officeDocument/2006/relationships/image" Target="../media/image11.png"/><Relationship Id="rId9" Type="http://schemas.openxmlformats.org/officeDocument/2006/relationships/image" Target="../media/image8.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emf"/></Relationships>
</file>

<file path=ppt/slides/_rels/slide23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108.png"/><Relationship Id="rId2"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50.png"/><Relationship Id="rId5" Type="http://schemas.openxmlformats.org/officeDocument/2006/relationships/image" Target="../media/image10.png"/><Relationship Id="rId10" Type="http://schemas.openxmlformats.org/officeDocument/2006/relationships/image" Target="../media/image107.png"/><Relationship Id="rId4" Type="http://schemas.openxmlformats.org/officeDocument/2006/relationships/image" Target="../media/image8.png"/><Relationship Id="rId9" Type="http://schemas.openxmlformats.org/officeDocument/2006/relationships/image" Target="../media/image71.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08.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6.emf"/></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package" Target="../embeddings/Microsoft_Word_Document.docx"/><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14.wmf"/><Relationship Id="rId9" Type="http://schemas.microsoft.com/office/2007/relationships/diagramDrawing" Target="../diagrams/drawing1.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1.png"/><Relationship Id="rId4" Type="http://schemas.openxmlformats.org/officeDocument/2006/relationships/image" Target="../media/image54.png"/></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10.png"/><Relationship Id="rId4" Type="http://schemas.openxmlformats.org/officeDocument/2006/relationships/image" Target="../media/image8.png"/></Relationships>
</file>

<file path=ppt/slides/_rels/slide26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18.png"/><Relationship Id="rId4" Type="http://schemas.openxmlformats.org/officeDocument/2006/relationships/image" Target="../media/image1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71.png"/></Relationships>
</file>

<file path=ppt/slides/_rels/slide276.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71.png"/></Relationships>
</file>

<file path=ppt/slides/_rels/slide28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24.emf"/><Relationship Id="rId4" Type="http://schemas.openxmlformats.org/officeDocument/2006/relationships/oleObject" Target="../embeddings/oleObject14.bin"/></Relationships>
</file>

<file path=ppt/slides/_rels/slide283.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25.emf"/><Relationship Id="rId4" Type="http://schemas.openxmlformats.org/officeDocument/2006/relationships/oleObject" Target="../embeddings/oleObject15.bin"/></Relationships>
</file>

<file path=ppt/slides/_rels/slide284.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26.emf"/><Relationship Id="rId4" Type="http://schemas.openxmlformats.org/officeDocument/2006/relationships/oleObject" Target="../embeddings/oleObject16.bin"/></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9.png"/><Relationship Id="rId7" Type="http://schemas.openxmlformats.org/officeDocument/2006/relationships/image" Target="../media/image128.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130.png"/><Relationship Id="rId5" Type="http://schemas.openxmlformats.org/officeDocument/2006/relationships/image" Target="../media/image10.png"/><Relationship Id="rId10" Type="http://schemas.openxmlformats.org/officeDocument/2006/relationships/image" Target="../media/image29.png"/><Relationship Id="rId4" Type="http://schemas.openxmlformats.org/officeDocument/2006/relationships/image" Target="../media/image8.png"/><Relationship Id="rId9" Type="http://schemas.openxmlformats.org/officeDocument/2006/relationships/image" Target="../media/image10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131.emf"/><Relationship Id="rId4" Type="http://schemas.openxmlformats.org/officeDocument/2006/relationships/oleObject" Target="../embeddings/oleObject17.bin"/></Relationships>
</file>

<file path=ppt/slides/_rels/slide292.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6.xml"/><Relationship Id="rId1" Type="http://schemas.openxmlformats.org/officeDocument/2006/relationships/vmlDrawing" Target="../drawings/vmlDrawing17.vml"/><Relationship Id="rId5" Type="http://schemas.openxmlformats.org/officeDocument/2006/relationships/image" Target="../media/image136.emf"/><Relationship Id="rId4" Type="http://schemas.openxmlformats.org/officeDocument/2006/relationships/oleObject" Target="../embeddings/oleObject18.bin"/></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1.png"/></Relationships>
</file>

<file path=ppt/slides/_rels/slide30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8.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83.xml"/><Relationship Id="rId7" Type="http://schemas.openxmlformats.org/officeDocument/2006/relationships/image" Target="../media/image138.e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20.bin"/><Relationship Id="rId5" Type="http://schemas.openxmlformats.org/officeDocument/2006/relationships/image" Target="../media/image137.emf"/><Relationship Id="rId4" Type="http://schemas.openxmlformats.org/officeDocument/2006/relationships/oleObject" Target="../embeddings/oleObject19.bin"/><Relationship Id="rId9" Type="http://schemas.openxmlformats.org/officeDocument/2006/relationships/image" Target="../media/image35.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0.png"/><Relationship Id="rId7"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71.png"/><Relationship Id="rId5" Type="http://schemas.openxmlformats.org/officeDocument/2006/relationships/image" Target="../media/image121.png"/><Relationship Id="rId10" Type="http://schemas.openxmlformats.org/officeDocument/2006/relationships/image" Target="../media/image28.png"/><Relationship Id="rId4" Type="http://schemas.openxmlformats.org/officeDocument/2006/relationships/image" Target="../media/image104.png"/><Relationship Id="rId9" Type="http://schemas.openxmlformats.org/officeDocument/2006/relationships/image" Target="../media/image29.png"/></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141.emf"/><Relationship Id="rId4" Type="http://schemas.openxmlformats.org/officeDocument/2006/relationships/oleObject" Target="../embeddings/oleObject21.bin"/></Relationships>
</file>

<file path=ppt/slides/_rels/slide324.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142.emf"/><Relationship Id="rId4" Type="http://schemas.openxmlformats.org/officeDocument/2006/relationships/oleObject" Target="../embeddings/oleObject22.bin"/></Relationships>
</file>

<file path=ppt/slides/_rels/slide32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9.png"/><Relationship Id="rId12" Type="http://schemas.openxmlformats.org/officeDocument/2006/relationships/image" Target="../media/image71.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28.png"/><Relationship Id="rId5" Type="http://schemas.openxmlformats.org/officeDocument/2006/relationships/image" Target="../media/image104.png"/><Relationship Id="rId10" Type="http://schemas.openxmlformats.org/officeDocument/2006/relationships/image" Target="../media/image29.png"/><Relationship Id="rId4" Type="http://schemas.openxmlformats.org/officeDocument/2006/relationships/image" Target="../media/image120.png"/><Relationship Id="rId9" Type="http://schemas.openxmlformats.org/officeDocument/2006/relationships/image" Target="../media/image10.png"/></Relationships>
</file>

<file path=ppt/slides/_rels/slide32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1.png"/><Relationship Id="rId7" Type="http://schemas.openxmlformats.org/officeDocument/2006/relationships/image" Target="../media/image28.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10" Type="http://schemas.openxmlformats.org/officeDocument/2006/relationships/image" Target="../media/image31.png"/><Relationship Id="rId4" Type="http://schemas.openxmlformats.org/officeDocument/2006/relationships/image" Target="../media/image144.png"/><Relationship Id="rId9" Type="http://schemas.openxmlformats.org/officeDocument/2006/relationships/image" Target="../media/image10.png"/></Relationships>
</file>

<file path=ppt/slides/_rels/slide32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04.png"/><Relationship Id="rId7"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44.png"/><Relationship Id="rId9" Type="http://schemas.openxmlformats.org/officeDocument/2006/relationships/image" Target="../media/image10.png"/></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145.emf"/><Relationship Id="rId4" Type="http://schemas.openxmlformats.org/officeDocument/2006/relationships/oleObject" Target="../embeddings/oleObject23.bin"/></Relationships>
</file>

<file path=ppt/slides/_rels/slide331.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146.emf"/><Relationship Id="rId4" Type="http://schemas.openxmlformats.org/officeDocument/2006/relationships/oleObject" Target="../embeddings/oleObject24.bin"/></Relationships>
</file>

<file path=ppt/slides/_rels/slide33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44.png"/><Relationship Id="rId10" Type="http://schemas.openxmlformats.org/officeDocument/2006/relationships/image" Target="../media/image10.png"/><Relationship Id="rId4" Type="http://schemas.openxmlformats.org/officeDocument/2006/relationships/image" Target="../media/image104.png"/><Relationship Id="rId9" Type="http://schemas.openxmlformats.org/officeDocument/2006/relationships/image" Target="../media/image71.png"/></Relationships>
</file>

<file path=ppt/slides/_rels/slide33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73.png"/><Relationship Id="rId12" Type="http://schemas.openxmlformats.org/officeDocument/2006/relationships/image" Target="../media/image14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1.png"/><Relationship Id="rId5" Type="http://schemas.openxmlformats.org/officeDocument/2006/relationships/image" Target="../media/image54.png"/><Relationship Id="rId10" Type="http://schemas.openxmlformats.org/officeDocument/2006/relationships/image" Target="../media/image28.png"/><Relationship Id="rId4" Type="http://schemas.openxmlformats.org/officeDocument/2006/relationships/image" Target="../media/image8.png"/><Relationship Id="rId9"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51.emf"/><Relationship Id="rId5" Type="http://schemas.openxmlformats.org/officeDocument/2006/relationships/oleObject" Target="../embeddings/oleObject26.bin"/><Relationship Id="rId4" Type="http://schemas.openxmlformats.org/officeDocument/2006/relationships/image" Target="../media/image150.emf"/></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jpeg"/></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jpeg"/></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105.xml"/><Relationship Id="rId1" Type="http://schemas.openxmlformats.org/officeDocument/2006/relationships/slideLayout" Target="../slideLayouts/slideLayout6.xml"/><Relationship Id="rId4" Type="http://schemas.openxmlformats.org/officeDocument/2006/relationships/image" Target="../media/image162.emf"/></Relationships>
</file>

<file path=ppt/slides/_rels/slide37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9.png"/></Relationships>
</file>

<file path=ppt/slides/_rels/slide37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notesSlide" Target="../notesSlides/notesSlide107.xml"/><Relationship Id="rId7" Type="http://schemas.openxmlformats.org/officeDocument/2006/relationships/image" Target="../media/image166.emf"/><Relationship Id="rId2" Type="http://schemas.openxmlformats.org/officeDocument/2006/relationships/slideLayout" Target="../slideLayouts/slideLayout6.xml"/><Relationship Id="rId1" Type="http://schemas.openxmlformats.org/officeDocument/2006/relationships/vmlDrawing" Target="../drawings/vmlDrawing24.vml"/><Relationship Id="rId6" Type="http://schemas.openxmlformats.org/officeDocument/2006/relationships/oleObject" Target="../embeddings/oleObject28.bin"/><Relationship Id="rId5" Type="http://schemas.openxmlformats.org/officeDocument/2006/relationships/image" Target="../media/image165.emf"/><Relationship Id="rId4" Type="http://schemas.openxmlformats.org/officeDocument/2006/relationships/oleObject" Target="../embeddings/oleObject27.bin"/></Relationships>
</file>

<file path=ppt/slides/_rels/slide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38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385.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9.png"/></Relationships>
</file>

<file path=ppt/slides/_rels/slide38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75.wmf"/></Relationships>
</file>

<file path=ppt/slides/_rels/slide394.x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178.wmf"/><Relationship Id="rId4" Type="http://schemas.openxmlformats.org/officeDocument/2006/relationships/image" Target="../media/image177.wmf"/></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10.png"/></Relationships>
</file>

<file path=ppt/slides/_rels/slide398.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image" Target="../media/image182.emf"/><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image" Target="../media/image182.emf"/><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8.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40.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9.png"/><Relationship Id="rId7"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1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9.png"/><Relationship Id="rId5" Type="http://schemas.openxmlformats.org/officeDocument/2006/relationships/image" Target="../media/image61.emf"/><Relationship Id="rId4" Type="http://schemas.openxmlformats.org/officeDocument/2006/relationships/image" Target="../media/image60.emf"/></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2.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4.em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5.gif"/><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emf"/></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59.png"/></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9.png"/><Relationship Id="rId7" Type="http://schemas.openxmlformats.org/officeDocument/2006/relationships/image" Target="../media/image71.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8.png"/><Relationship Id="rId4" Type="http://schemas.openxmlformats.org/officeDocument/2006/relationships/image" Target="../media/image8.png"/></Relationships>
</file>

<file path=ppt/slides/_rels/slide9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73.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54.png"/><Relationship Id="rId10" Type="http://schemas.openxmlformats.org/officeDocument/2006/relationships/image" Target="../media/image28.png"/><Relationship Id="rId4" Type="http://schemas.openxmlformats.org/officeDocument/2006/relationships/image" Target="../media/image8.png"/><Relationship Id="rId9" Type="http://schemas.openxmlformats.org/officeDocument/2006/relationships/image" Target="../media/image29.png"/></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2555776" y="610528"/>
            <a:ext cx="6480720" cy="1113416"/>
          </a:xfrm>
          <a:prstGeom prst="rect">
            <a:avLst/>
          </a:prstGeom>
        </p:spPr>
        <p:txBody>
          <a:bodyPr vert="horz" lIns="91440" tIns="45720" rIns="91440" bIns="45720" rtlCol="0" anchor="b">
            <a:normAutofit/>
          </a:bodyPr>
          <a:lstStyle>
            <a:lvl1pPr algn="l" defTabSz="914400" rtl="0" eaLnBrk="1" latinLnBrk="0" hangingPunct="1">
              <a:spcBef>
                <a:spcPct val="0"/>
              </a:spcBef>
              <a:buNone/>
              <a:defRPr sz="2800" b="1" kern="1200">
                <a:solidFill>
                  <a:schemeClr val="bg1"/>
                </a:solidFill>
                <a:latin typeface="Tahoma" pitchFamily="34" charset="0"/>
                <a:ea typeface="+mj-ea"/>
                <a:cs typeface="Tahoma" pitchFamily="34" charset="0"/>
              </a:defRPr>
            </a:lvl1pPr>
          </a:lstStyle>
          <a:p>
            <a:r>
              <a:rPr lang="en-US"/>
              <a:t>Payments Basics:  An Overview</a:t>
            </a:r>
          </a:p>
        </p:txBody>
      </p:sp>
      <p:sp>
        <p:nvSpPr>
          <p:cNvPr id="5" name="Subtitle 4"/>
          <p:cNvSpPr>
            <a:spLocks noGrp="1"/>
          </p:cNvSpPr>
          <p:nvPr>
            <p:ph type="subTitle" idx="1"/>
          </p:nvPr>
        </p:nvSpPr>
        <p:spPr>
          <a:xfrm>
            <a:off x="2555776" y="1772816"/>
            <a:ext cx="6480720" cy="2016224"/>
          </a:xfrm>
        </p:spPr>
        <p:txBody>
          <a:bodyPr/>
          <a:lstStyle/>
          <a:p>
            <a:r>
              <a:rPr lang="en-US">
                <a:latin typeface="Tahoma" pitchFamily="34" charset="0"/>
                <a:cs typeface="Tahoma" pitchFamily="34" charset="0"/>
              </a:rPr>
              <a:t>Presentation</a:t>
            </a:r>
            <a:endParaRPr lang="en-US" sz="2000" i="1">
              <a:latin typeface="Tahoma" pitchFamily="34" charset="0"/>
              <a:cs typeface="Tahoma" pitchFamily="34" charset="0"/>
            </a:endParaRPr>
          </a:p>
        </p:txBody>
      </p:sp>
      <p:cxnSp>
        <p:nvCxnSpPr>
          <p:cNvPr id="6" name="Straight Connector 5"/>
          <p:cNvCxnSpPr/>
          <p:nvPr/>
        </p:nvCxnSpPr>
        <p:spPr>
          <a:xfrm>
            <a:off x="2123728" y="2276872"/>
            <a:ext cx="70202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What is a Payment Scheme?</a:t>
            </a:r>
          </a:p>
        </p:txBody>
      </p:sp>
      <p:sp>
        <p:nvSpPr>
          <p:cNvPr id="3" name="Content Placeholder 2"/>
          <p:cNvSpPr>
            <a:spLocks noGrp="1"/>
          </p:cNvSpPr>
          <p:nvPr>
            <p:ph idx="1"/>
          </p:nvPr>
        </p:nvSpPr>
        <p:spPr/>
        <p:txBody>
          <a:bodyPr>
            <a:normAutofit lnSpcReduction="10000"/>
          </a:bodyPr>
          <a:lstStyle/>
          <a:p>
            <a:r>
              <a:rPr lang="en-IN"/>
              <a:t>Scheme provides set of rules and technical standards for the execution of payment transactions</a:t>
            </a:r>
          </a:p>
          <a:p>
            <a:r>
              <a:rPr lang="en-IN"/>
              <a:t>Payment schemes facilitate funds transfer between its member banks.</a:t>
            </a:r>
          </a:p>
          <a:p>
            <a:r>
              <a:rPr lang="en-IN"/>
              <a:t>Banks can be a direct participant or indirect participant to get their payments processed through that scheme</a:t>
            </a:r>
          </a:p>
          <a:p>
            <a:r>
              <a:rPr lang="en-IN"/>
              <a:t>Some standard guidelines in each scheme are</a:t>
            </a:r>
          </a:p>
          <a:p>
            <a:pPr lvl="1"/>
            <a:r>
              <a:rPr lang="en-IN"/>
              <a:t>Currency of the funds that can be exchanged</a:t>
            </a:r>
          </a:p>
          <a:p>
            <a:pPr lvl="1"/>
            <a:r>
              <a:rPr lang="en-IN"/>
              <a:t>Account/Bank identifier standards</a:t>
            </a:r>
          </a:p>
          <a:p>
            <a:pPr lvl="1"/>
            <a:r>
              <a:rPr lang="en-IN"/>
              <a:t>Standard message formats used to exchange messages</a:t>
            </a:r>
          </a:p>
          <a:p>
            <a:pPr lvl="1"/>
            <a:r>
              <a:rPr lang="en-IN"/>
              <a:t>Rules for 'R' transactions (refunds, returns and rejects)</a:t>
            </a:r>
          </a:p>
          <a:p>
            <a:pPr lvl="1"/>
            <a:r>
              <a:rPr lang="en-IN"/>
              <a:t>Timelines to be observed by payment service providers when executing a payment transaction.</a:t>
            </a:r>
          </a:p>
          <a:p>
            <a:pPr marL="457200" lvl="1" indent="0">
              <a:buNone/>
            </a:pPr>
            <a:endParaRPr lang="en-IN"/>
          </a:p>
          <a:p>
            <a:r>
              <a:rPr lang="en-IN"/>
              <a:t>E.g. SEPA, CHAPS, CHIPS, Target 2 etc.</a:t>
            </a:r>
          </a:p>
          <a:p>
            <a:endParaRPr lang="en-IN"/>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lang="en-US"/>
              <a:t>Participant</a:t>
            </a:r>
          </a:p>
        </p:txBody>
      </p:sp>
      <p:sp>
        <p:nvSpPr>
          <p:cNvPr id="135171" name="Rectangle 3"/>
          <p:cNvSpPr>
            <a:spLocks noGrp="1" noChangeArrowheads="1"/>
          </p:cNvSpPr>
          <p:nvPr>
            <p:ph idx="1"/>
          </p:nvPr>
        </p:nvSpPr>
        <p:spPr/>
        <p:txBody>
          <a:bodyPr>
            <a:normAutofit/>
          </a:bodyPr>
          <a:lstStyle/>
          <a:p>
            <a:pPr eaLnBrk="1" hangingPunct="1">
              <a:buFont typeface="Wingdings" pitchFamily="2" charset="2"/>
              <a:buChar char="§"/>
            </a:pPr>
            <a:r>
              <a:rPr lang="en-US" b="1"/>
              <a:t>Participant</a:t>
            </a:r>
          </a:p>
          <a:p>
            <a:pPr lvl="1"/>
            <a:r>
              <a:rPr lang="en-US" sz="1800"/>
              <a:t>A participant is a party who the OPF Bank has an agreement </a:t>
            </a:r>
            <a:r>
              <a:rPr lang="en-US" sz="1200"/>
              <a:t>(*)</a:t>
            </a:r>
            <a:r>
              <a:rPr lang="en-US" sz="1800"/>
              <a:t> with to process payments.</a:t>
            </a:r>
          </a:p>
          <a:p>
            <a:pPr lvl="1" eaLnBrk="1" hangingPunct="1"/>
            <a:endParaRPr lang="en-GB" sz="1800"/>
          </a:p>
          <a:p>
            <a:pPr lvl="1" eaLnBrk="1" hangingPunct="1"/>
            <a:r>
              <a:rPr lang="en-GB" sz="1800"/>
              <a:t>The Participant can be: </a:t>
            </a:r>
          </a:p>
          <a:p>
            <a:pPr lvl="2" eaLnBrk="1" hangingPunct="1"/>
            <a:r>
              <a:rPr lang="en-GB" sz="1600"/>
              <a:t>An external Financial Institution: correspondent banks, represented banks, or an agent receiving or sending payments on behalf of one of those</a:t>
            </a:r>
          </a:p>
          <a:p>
            <a:pPr lvl="2" eaLnBrk="1" hangingPunct="1"/>
            <a:r>
              <a:rPr lang="en-GB" sz="1600"/>
              <a:t>A clearing system</a:t>
            </a:r>
          </a:p>
          <a:p>
            <a:pPr lvl="2" eaLnBrk="1" hangingPunct="1"/>
            <a:r>
              <a:rPr lang="en-GB" sz="1600"/>
              <a:t>An external non Financial Institution that acts on behalf of a Financial Institution: a Data Processor, a Cheque Printer, …</a:t>
            </a:r>
          </a:p>
          <a:p>
            <a:pPr lvl="2" eaLnBrk="1" hangingPunct="1"/>
            <a:r>
              <a:rPr lang="en-GB" sz="1600"/>
              <a:t>An Accounting Management System</a:t>
            </a:r>
          </a:p>
          <a:p>
            <a:pPr lvl="2" eaLnBrk="1" hangingPunct="1"/>
            <a:r>
              <a:rPr lang="en-GB" sz="1600"/>
              <a:t>An “Order Management-type” System</a:t>
            </a:r>
          </a:p>
          <a:p>
            <a:pPr lvl="2" eaLnBrk="1" hangingPunct="1"/>
            <a:r>
              <a:rPr lang="en-GB" sz="1600"/>
              <a:t>A customer of the OPF Bank</a:t>
            </a:r>
            <a:endParaRPr lang="nl-BE" sz="1800"/>
          </a:p>
          <a:p>
            <a:pPr lvl="1"/>
            <a:endParaRPr lang="en-US" sz="1800"/>
          </a:p>
          <a:p>
            <a:pPr lvl="1">
              <a:buNone/>
            </a:pPr>
            <a:r>
              <a:rPr lang="en-US" sz="1200"/>
              <a:t>(*) The agreement that exists is not necessarily modeled as an entity in the Business Data Model, </a:t>
            </a:r>
          </a:p>
          <a:p>
            <a:pPr lvl="1">
              <a:buNone/>
            </a:pPr>
            <a:r>
              <a:rPr lang="en-US" sz="1200"/>
              <a:t>but it exists it the real world.</a:t>
            </a:r>
          </a:p>
        </p:txBody>
      </p:sp>
      <p:grpSp>
        <p:nvGrpSpPr>
          <p:cNvPr id="4" name="Group 3"/>
          <p:cNvGrpSpPr/>
          <p:nvPr/>
        </p:nvGrpSpPr>
        <p:grpSpPr>
          <a:xfrm>
            <a:off x="7878247" y="5640780"/>
            <a:ext cx="1158878" cy="1134095"/>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6" name="Picture 5"/>
            <p:cNvPicPr>
              <a:picLocks noChangeAspect="1" noChangeArrowheads="1"/>
            </p:cNvPicPr>
            <p:nvPr/>
          </p:nvPicPr>
          <p:blipFill>
            <a:blip r:embed="rId2" cstate="print">
              <a:lum bright="24000" contrast="-3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4087314223"/>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Participant</a:t>
            </a:r>
            <a:endParaRPr lang="en-US"/>
          </a:p>
        </p:txBody>
      </p:sp>
      <p:grpSp>
        <p:nvGrpSpPr>
          <p:cNvPr id="4" name="Group 3"/>
          <p:cNvGrpSpPr/>
          <p:nvPr/>
        </p:nvGrpSpPr>
        <p:grpSpPr>
          <a:xfrm>
            <a:off x="7878247" y="5640780"/>
            <a:ext cx="1158878" cy="1134095"/>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6" name="Picture 5"/>
            <p:cNvPicPr>
              <a:picLocks noChangeAspect="1" noChangeArrowheads="1"/>
            </p:cNvPicPr>
            <p:nvPr/>
          </p:nvPicPr>
          <p:blipFill>
            <a:blip r:embed="rId3" cstate="print">
              <a:lum bright="24000" contrast="-3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60" name="Picture 59"/>
          <p:cNvPicPr/>
          <p:nvPr/>
        </p:nvPicPr>
        <p:blipFill>
          <a:blip r:embed="rId4" cstate="print"/>
          <a:srcRect/>
          <a:stretch>
            <a:fillRect/>
          </a:stretch>
        </p:blipFill>
        <p:spPr bwMode="auto">
          <a:xfrm>
            <a:off x="914401" y="916709"/>
            <a:ext cx="6377548" cy="5270334"/>
          </a:xfrm>
          <a:prstGeom prst="rect">
            <a:avLst/>
          </a:prstGeom>
          <a:noFill/>
          <a:ln w="9525">
            <a:noFill/>
            <a:miter lim="800000"/>
            <a:headEnd/>
            <a:tailEnd/>
          </a:ln>
          <a:effectLst/>
        </p:spPr>
      </p:pic>
    </p:spTree>
    <p:extLst>
      <p:ext uri="{BB962C8B-B14F-4D97-AF65-F5344CB8AC3E}">
        <p14:creationId xmlns:p14="http://schemas.microsoft.com/office/powerpoint/2010/main" val="36231631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r>
              <a:rPr lang="nl-BE"/>
              <a:t>Clearing, Business, Settlement participant</a:t>
            </a:r>
            <a:endParaRPr lang="en-US"/>
          </a:p>
        </p:txBody>
      </p:sp>
      <p:sp>
        <p:nvSpPr>
          <p:cNvPr id="137219" name="Rectangle 3"/>
          <p:cNvSpPr>
            <a:spLocks noGrp="1" noChangeArrowheads="1"/>
          </p:cNvSpPr>
          <p:nvPr>
            <p:ph idx="1"/>
          </p:nvPr>
        </p:nvSpPr>
        <p:spPr/>
        <p:txBody>
          <a:bodyPr/>
          <a:lstStyle/>
          <a:p>
            <a:pPr eaLnBrk="1" hangingPunct="1">
              <a:buFont typeface="Wingdings" pitchFamily="2" charset="2"/>
              <a:buChar char="§"/>
            </a:pPr>
            <a:r>
              <a:rPr lang="en-GB" sz="2000"/>
              <a:t>OPF can make the distinction between Clearing, Business and Settlement Participant.</a:t>
            </a:r>
          </a:p>
          <a:p>
            <a:pPr eaLnBrk="1" hangingPunct="1">
              <a:buFont typeface="Wingdings" pitchFamily="2" charset="2"/>
              <a:buChar char="§"/>
            </a:pPr>
            <a:r>
              <a:rPr lang="en-GB" sz="2000"/>
              <a:t>In simple schemes, this distinction is not necessary. </a:t>
            </a:r>
            <a:br>
              <a:rPr lang="en-GB" sz="2000"/>
            </a:br>
            <a:r>
              <a:rPr lang="en-GB" sz="2000"/>
              <a:t>Clearing Participant = Business Participant = Settlement Participant</a:t>
            </a:r>
          </a:p>
          <a:p>
            <a:pPr eaLnBrk="1" hangingPunct="1">
              <a:buFont typeface="Wingdings" pitchFamily="2" charset="2"/>
              <a:buChar char="§"/>
            </a:pPr>
            <a:r>
              <a:rPr lang="en-GB" sz="2000"/>
              <a:t>In more complex schemes, it is required.</a:t>
            </a:r>
          </a:p>
          <a:p>
            <a:pPr lvl="1" eaLnBrk="1" hangingPunct="1"/>
            <a:r>
              <a:rPr lang="en-GB" sz="1800"/>
              <a:t>For instance, Bank A could designate a Payment Processor to which the payments should be sent for Clearing. The Payment Processor will be called the </a:t>
            </a:r>
            <a:r>
              <a:rPr lang="en-GB" sz="1800" i="1"/>
              <a:t>Clearing Participant.</a:t>
            </a:r>
            <a:endParaRPr lang="en-GB" sz="1800"/>
          </a:p>
          <a:p>
            <a:pPr lvl="1" eaLnBrk="1" hangingPunct="1"/>
            <a:r>
              <a:rPr lang="en-GB" sz="1800"/>
              <a:t>The same Bank A could designate a Central Institution with which Settlement could occur. The Central Institution will be called the </a:t>
            </a:r>
            <a:r>
              <a:rPr lang="en-GB" sz="1800" i="1"/>
              <a:t>Settlement Participant.</a:t>
            </a:r>
            <a:endParaRPr lang="en-GB" sz="1800"/>
          </a:p>
          <a:p>
            <a:pPr lvl="1" eaLnBrk="1" hangingPunct="1"/>
            <a:r>
              <a:rPr lang="en-GB" sz="1800"/>
              <a:t>Bank A will be called the </a:t>
            </a:r>
            <a:r>
              <a:rPr lang="en-GB" sz="1800" i="1"/>
              <a:t>Business Participant.</a:t>
            </a:r>
          </a:p>
          <a:p>
            <a:pPr eaLnBrk="1" hangingPunct="1">
              <a:buFont typeface="Wingdings" pitchFamily="2" charset="2"/>
              <a:buChar char="§"/>
            </a:pPr>
            <a:r>
              <a:rPr lang="en-GB" sz="2000"/>
              <a:t>To cope with that, OPF supports “Delegation”:</a:t>
            </a:r>
          </a:p>
          <a:p>
            <a:pPr lvl="1" eaLnBrk="1" hangingPunct="1"/>
            <a:r>
              <a:rPr lang="en-GB" sz="1800"/>
              <a:t>Clearing Delegation</a:t>
            </a:r>
          </a:p>
          <a:p>
            <a:pPr lvl="1" eaLnBrk="1" hangingPunct="1"/>
            <a:r>
              <a:rPr lang="en-GB" sz="1800"/>
              <a:t>Settlement Delegation</a:t>
            </a:r>
          </a:p>
          <a:p>
            <a:pPr eaLnBrk="1" hangingPunct="1"/>
            <a:endParaRPr lang="en-US" sz="2000"/>
          </a:p>
          <a:p>
            <a:pPr eaLnBrk="1" hangingPunct="1"/>
            <a:endParaRPr lang="en-US" sz="2000"/>
          </a:p>
        </p:txBody>
      </p:sp>
      <p:grpSp>
        <p:nvGrpSpPr>
          <p:cNvPr id="4" name="Group 3"/>
          <p:cNvGrpSpPr/>
          <p:nvPr/>
        </p:nvGrpSpPr>
        <p:grpSpPr>
          <a:xfrm>
            <a:off x="7878247" y="5640780"/>
            <a:ext cx="1158878" cy="1134095"/>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6" name="Picture 5"/>
            <p:cNvPicPr>
              <a:picLocks noChangeAspect="1" noChangeArrowheads="1"/>
            </p:cNvPicPr>
            <p:nvPr/>
          </p:nvPicPr>
          <p:blipFill>
            <a:blip r:embed="rId2" cstate="print">
              <a:lum bright="24000" contrast="-3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197024663"/>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r>
              <a:rPr lang="nl-BE"/>
              <a:t>Clearing, Business, Settlement participant</a:t>
            </a:r>
            <a:endParaRPr lang="en-US"/>
          </a:p>
        </p:txBody>
      </p:sp>
      <p:sp>
        <p:nvSpPr>
          <p:cNvPr id="30725" name="Rectangle 3"/>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nl-BE"/>
          </a:p>
        </p:txBody>
      </p:sp>
      <p:graphicFrame>
        <p:nvGraphicFramePr>
          <p:cNvPr id="30722" name="Object 4"/>
          <p:cNvGraphicFramePr>
            <a:graphicFrameLocks noChangeAspect="1"/>
          </p:cNvGraphicFramePr>
          <p:nvPr/>
        </p:nvGraphicFramePr>
        <p:xfrm>
          <a:off x="1584325" y="692150"/>
          <a:ext cx="2874963" cy="3387725"/>
        </p:xfrm>
        <a:graphic>
          <a:graphicData uri="http://schemas.openxmlformats.org/presentationml/2006/ole">
            <mc:AlternateContent xmlns:mc="http://schemas.openxmlformats.org/markup-compatibility/2006">
              <mc:Choice xmlns:v="urn:schemas-microsoft-com:vml" Requires="v">
                <p:oleObj spid="_x0000_s132097" name="Visio" r:id="rId3" imgW="1914668" imgH="2257568" progId="">
                  <p:embed/>
                </p:oleObj>
              </mc:Choice>
              <mc:Fallback>
                <p:oleObj name="Visio" r:id="rId3" imgW="1914668" imgH="2257568" progId="">
                  <p:embed/>
                  <p:pic>
                    <p:nvPicPr>
                      <p:cNvPr id="3072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325" y="692150"/>
                        <a:ext cx="2874963" cy="338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26" name="Rectangle 5"/>
          <p:cNvSpPr>
            <a:spLocks noChangeArrowheads="1"/>
          </p:cNvSpPr>
          <p:nvPr/>
        </p:nvSpPr>
        <p:spPr bwMode="auto">
          <a:xfrm>
            <a:off x="4787900" y="981075"/>
            <a:ext cx="4105275" cy="5543550"/>
          </a:xfrm>
          <a:prstGeom prst="rect">
            <a:avLst/>
          </a:prstGeom>
          <a:noFill/>
          <a:ln w="9525">
            <a:noFill/>
            <a:miter lim="800000"/>
            <a:headEnd/>
            <a:tailEnd/>
          </a:ln>
        </p:spPr>
        <p:txBody>
          <a:bodyPr/>
          <a:lstStyle/>
          <a:p>
            <a:pPr marL="342900" indent="-342900" algn="l">
              <a:buFont typeface="Wingdings" pitchFamily="2" charset="2"/>
              <a:buChar char="§"/>
            </a:pPr>
            <a:r>
              <a:rPr lang="en-US" sz="1600"/>
              <a:t>An Exchange Condition can “delegate” the submission or reception of files to another Participant</a:t>
            </a:r>
          </a:p>
          <a:p>
            <a:pPr marL="742950" lvl="1" indent="-285750" algn="l">
              <a:buFont typeface="Wingdings" pitchFamily="2" charset="2"/>
              <a:buChar char="§"/>
            </a:pPr>
            <a:r>
              <a:rPr lang="en-GB" sz="1600" b="0"/>
              <a:t>This is the case when the Participant that owns the Exchange Condition wants to use another Participant as intermediary between him and the system.</a:t>
            </a:r>
          </a:p>
          <a:p>
            <a:pPr marL="742950" lvl="1" indent="-285750" algn="l">
              <a:buFont typeface="Wingdings" pitchFamily="2" charset="2"/>
              <a:buChar char="§"/>
            </a:pPr>
            <a:r>
              <a:rPr lang="en-GB" sz="1600" b="0"/>
              <a:t>This intermediary Participant also has one or several Exchange Conditions, and one of these Exchange Conditions could specify that a third Participant must be used as intermediary.</a:t>
            </a:r>
          </a:p>
          <a:p>
            <a:pPr marL="742950" lvl="1" indent="-285750" algn="l">
              <a:buFont typeface="Wingdings" pitchFamily="2" charset="2"/>
              <a:buChar char="§"/>
            </a:pPr>
            <a:r>
              <a:rPr lang="en-GB" sz="1600" b="0"/>
              <a:t>Up to 4 delegations are supported, but customization teams may add more if needed.</a:t>
            </a:r>
          </a:p>
          <a:p>
            <a:pPr marL="342900" indent="-342900" algn="l">
              <a:buFont typeface="Wingdings" pitchFamily="2" charset="2"/>
              <a:buChar char="§"/>
            </a:pPr>
            <a:endParaRPr lang="en-US" sz="1600"/>
          </a:p>
          <a:p>
            <a:pPr marL="742950" lvl="1" indent="-285750" algn="l">
              <a:buFont typeface="Wingdings" pitchFamily="2" charset="2"/>
              <a:buChar char="§"/>
            </a:pPr>
            <a:endParaRPr lang="en-US" sz="1400" b="0"/>
          </a:p>
          <a:p>
            <a:pPr marL="742950" lvl="1" indent="-285750" algn="l">
              <a:buFont typeface="Wingdings" pitchFamily="2" charset="2"/>
              <a:buChar char="§"/>
            </a:pPr>
            <a:endParaRPr lang="en-US" sz="1400" b="0"/>
          </a:p>
          <a:p>
            <a:pPr marL="742950" lvl="1" indent="-285750" algn="l">
              <a:buFont typeface="Wingdings" pitchFamily="2" charset="2"/>
              <a:buChar char="§"/>
            </a:pPr>
            <a:endParaRPr lang="en-US" sz="1400" b="0"/>
          </a:p>
          <a:p>
            <a:pPr marL="742950" lvl="1" indent="-285750" algn="l">
              <a:buFont typeface="Wingdings" pitchFamily="2" charset="2"/>
              <a:buChar char="§"/>
            </a:pPr>
            <a:endParaRPr lang="en-US" sz="1400" b="0"/>
          </a:p>
          <a:p>
            <a:pPr marL="742950" lvl="1" indent="-285750" algn="l">
              <a:buFont typeface="Wingdings" pitchFamily="2" charset="2"/>
              <a:buChar char="§"/>
            </a:pPr>
            <a:endParaRPr lang="en-US" sz="1400" b="0"/>
          </a:p>
          <a:p>
            <a:pPr marL="742950" lvl="1" indent="-285750" algn="l">
              <a:buFont typeface="Wingdings" pitchFamily="2" charset="2"/>
              <a:buChar char="§"/>
            </a:pPr>
            <a:endParaRPr lang="en-US" sz="1400" b="0"/>
          </a:p>
          <a:p>
            <a:pPr marL="342900" indent="-342900" algn="l">
              <a:buFont typeface="Wingdings" pitchFamily="2" charset="2"/>
              <a:buChar char="§"/>
            </a:pPr>
            <a:endParaRPr lang="en-US" sz="1600"/>
          </a:p>
        </p:txBody>
      </p:sp>
      <p:sp>
        <p:nvSpPr>
          <p:cNvPr id="30727" name="Rectangle 6"/>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nl-BE"/>
          </a:p>
        </p:txBody>
      </p:sp>
      <p:graphicFrame>
        <p:nvGraphicFramePr>
          <p:cNvPr id="30723" name="Object 7"/>
          <p:cNvGraphicFramePr>
            <a:graphicFrameLocks noChangeAspect="1"/>
          </p:cNvGraphicFramePr>
          <p:nvPr/>
        </p:nvGraphicFramePr>
        <p:xfrm>
          <a:off x="1547813" y="4076700"/>
          <a:ext cx="3452812" cy="2560638"/>
        </p:xfrm>
        <a:graphic>
          <a:graphicData uri="http://schemas.openxmlformats.org/presentationml/2006/ole">
            <mc:AlternateContent xmlns:mc="http://schemas.openxmlformats.org/markup-compatibility/2006">
              <mc:Choice xmlns:v="urn:schemas-microsoft-com:vml" Requires="v">
                <p:oleObj spid="_x0000_s132098" name="Visio" r:id="rId5" imgW="3114556" imgH="2314456" progId="">
                  <p:embed/>
                </p:oleObj>
              </mc:Choice>
              <mc:Fallback>
                <p:oleObj name="Visio" r:id="rId5" imgW="3114556" imgH="2314456" progId="">
                  <p:embed/>
                  <p:pic>
                    <p:nvPicPr>
                      <p:cNvPr id="30723"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4076700"/>
                        <a:ext cx="3452812" cy="2560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7"/>
          <p:cNvGrpSpPr/>
          <p:nvPr/>
        </p:nvGrpSpPr>
        <p:grpSpPr>
          <a:xfrm>
            <a:off x="7878247" y="5640780"/>
            <a:ext cx="1158878" cy="1134095"/>
            <a:chOff x="841856" y="1015631"/>
            <a:chExt cx="1476042" cy="1444477"/>
          </a:xfrm>
        </p:grpSpPr>
        <p:sp>
          <p:nvSpPr>
            <p:cNvPr id="9" name="TextBox 8"/>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0" name="Picture 9"/>
            <p:cNvPicPr>
              <a:picLocks noChangeAspect="1" noChangeArrowheads="1"/>
            </p:cNvPicPr>
            <p:nvPr/>
          </p:nvPicPr>
          <p:blipFill>
            <a:blip r:embed="rId7" cstate="print">
              <a:lum bright="24000" contrast="-3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2475397079"/>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lstStyle/>
          <a:p>
            <a:r>
              <a:rPr lang="nl-BE"/>
              <a:t>Clearing, Business, Settlement participant</a:t>
            </a:r>
            <a:endParaRPr lang="en-US"/>
          </a:p>
        </p:txBody>
      </p:sp>
      <p:graphicFrame>
        <p:nvGraphicFramePr>
          <p:cNvPr id="31747" name="Object 8"/>
          <p:cNvGraphicFramePr>
            <a:graphicFrameLocks noGrp="1" noChangeAspect="1"/>
          </p:cNvGraphicFramePr>
          <p:nvPr>
            <p:ph sz="half" idx="1"/>
          </p:nvPr>
        </p:nvGraphicFramePr>
        <p:xfrm>
          <a:off x="1404938" y="4400550"/>
          <a:ext cx="5462587" cy="1854200"/>
        </p:xfrm>
        <a:graphic>
          <a:graphicData uri="http://schemas.openxmlformats.org/presentationml/2006/ole">
            <mc:AlternateContent xmlns:mc="http://schemas.openxmlformats.org/markup-compatibility/2006">
              <mc:Choice xmlns:v="urn:schemas-microsoft-com:vml" Requires="v">
                <p:oleObj spid="_x0000_s133121" name="Visio" r:id="rId3" imgW="3114556" imgH="1057215" progId="">
                  <p:embed/>
                </p:oleObj>
              </mc:Choice>
              <mc:Fallback>
                <p:oleObj name="Visio" r:id="rId3" imgW="3114556" imgH="1057215" progId="">
                  <p:embed/>
                  <p:pic>
                    <p:nvPicPr>
                      <p:cNvPr id="31747"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938" y="4400550"/>
                        <a:ext cx="5462587"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49" name="Rectangle 3"/>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nl-BE"/>
          </a:p>
        </p:txBody>
      </p:sp>
      <p:graphicFrame>
        <p:nvGraphicFramePr>
          <p:cNvPr id="31746" name="Object 4"/>
          <p:cNvGraphicFramePr>
            <a:graphicFrameLocks noChangeAspect="1"/>
          </p:cNvGraphicFramePr>
          <p:nvPr/>
        </p:nvGraphicFramePr>
        <p:xfrm>
          <a:off x="705575" y="787150"/>
          <a:ext cx="2874963" cy="3387725"/>
        </p:xfrm>
        <a:graphic>
          <a:graphicData uri="http://schemas.openxmlformats.org/presentationml/2006/ole">
            <mc:AlternateContent xmlns:mc="http://schemas.openxmlformats.org/markup-compatibility/2006">
              <mc:Choice xmlns:v="urn:schemas-microsoft-com:vml" Requires="v">
                <p:oleObj spid="_x0000_s133122" name="Visio" r:id="rId5" imgW="1914668" imgH="2257568" progId="">
                  <p:embed/>
                </p:oleObj>
              </mc:Choice>
              <mc:Fallback>
                <p:oleObj name="Visio" r:id="rId5" imgW="1914668" imgH="2257568" progId="">
                  <p:embed/>
                  <p:pic>
                    <p:nvPicPr>
                      <p:cNvPr id="3174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575" y="787150"/>
                        <a:ext cx="2874963" cy="338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0" name="Rectangle 5"/>
          <p:cNvSpPr>
            <a:spLocks noChangeArrowheads="1"/>
          </p:cNvSpPr>
          <p:nvPr/>
        </p:nvSpPr>
        <p:spPr bwMode="auto">
          <a:xfrm>
            <a:off x="3909150" y="1076075"/>
            <a:ext cx="4105275" cy="5543550"/>
          </a:xfrm>
          <a:prstGeom prst="rect">
            <a:avLst/>
          </a:prstGeom>
          <a:noFill/>
          <a:ln w="9525">
            <a:noFill/>
            <a:miter lim="800000"/>
            <a:headEnd/>
            <a:tailEnd/>
          </a:ln>
        </p:spPr>
        <p:txBody>
          <a:bodyPr/>
          <a:lstStyle/>
          <a:p>
            <a:pPr marL="342900" indent="-342900" algn="l">
              <a:buFont typeface="Wingdings" pitchFamily="2" charset="2"/>
              <a:buChar char="§"/>
            </a:pPr>
            <a:r>
              <a:rPr lang="en-US" sz="1600"/>
              <a:t>A Participant can “delegate” the settlement to another Participant</a:t>
            </a:r>
          </a:p>
          <a:p>
            <a:pPr marL="742950" lvl="1" indent="-285750" algn="l">
              <a:buFont typeface="Wingdings" pitchFamily="2" charset="2"/>
              <a:buChar char="§"/>
            </a:pPr>
            <a:r>
              <a:rPr lang="en-GB" sz="1600" b="0"/>
              <a:t>For instance, to a Central Institution</a:t>
            </a:r>
          </a:p>
          <a:p>
            <a:pPr marL="742950" lvl="1" indent="-285750" algn="l">
              <a:buFont typeface="Wingdings" pitchFamily="2" charset="2"/>
              <a:buChar char="§"/>
            </a:pPr>
            <a:r>
              <a:rPr lang="en-GB" sz="1600" b="0"/>
              <a:t>Or to another subsidiary with a Bank Group</a:t>
            </a:r>
          </a:p>
          <a:p>
            <a:pPr marL="342900" indent="-342900" algn="l">
              <a:buFont typeface="Wingdings" pitchFamily="2" charset="2"/>
              <a:buChar char="§"/>
            </a:pPr>
            <a:r>
              <a:rPr lang="en-US" sz="1600"/>
              <a:t>The delegation can be repeated.</a:t>
            </a:r>
            <a:endParaRPr lang="en-GB" sz="1800"/>
          </a:p>
          <a:p>
            <a:pPr marL="342900" indent="-342900" algn="l"/>
            <a:endParaRPr lang="en-US" sz="1600"/>
          </a:p>
          <a:p>
            <a:pPr marL="742950" lvl="1" indent="-285750" algn="l">
              <a:buFont typeface="Wingdings" pitchFamily="2" charset="2"/>
              <a:buChar char="§"/>
            </a:pPr>
            <a:endParaRPr lang="en-US" sz="1400" b="0"/>
          </a:p>
          <a:p>
            <a:pPr marL="742950" lvl="1" indent="-285750" algn="l">
              <a:buFont typeface="Wingdings" pitchFamily="2" charset="2"/>
              <a:buChar char="§"/>
            </a:pPr>
            <a:endParaRPr lang="en-US" sz="1400" b="0"/>
          </a:p>
          <a:p>
            <a:pPr marL="742950" lvl="1" indent="-285750" algn="l">
              <a:buFont typeface="Wingdings" pitchFamily="2" charset="2"/>
              <a:buChar char="§"/>
            </a:pPr>
            <a:endParaRPr lang="en-US" sz="1400" b="0"/>
          </a:p>
          <a:p>
            <a:pPr marL="742950" lvl="1" indent="-285750" algn="l">
              <a:buFont typeface="Wingdings" pitchFamily="2" charset="2"/>
              <a:buChar char="§"/>
            </a:pPr>
            <a:endParaRPr lang="en-US" sz="1400" b="0"/>
          </a:p>
          <a:p>
            <a:pPr marL="742950" lvl="1" indent="-285750" algn="l">
              <a:buFont typeface="Wingdings" pitchFamily="2" charset="2"/>
              <a:buChar char="§"/>
            </a:pPr>
            <a:endParaRPr lang="en-US" sz="1400" b="0"/>
          </a:p>
          <a:p>
            <a:pPr marL="342900" indent="-342900" algn="l">
              <a:buFont typeface="Wingdings" pitchFamily="2" charset="2"/>
              <a:buChar char="§"/>
            </a:pPr>
            <a:endParaRPr lang="en-US" sz="1600"/>
          </a:p>
        </p:txBody>
      </p:sp>
      <p:sp>
        <p:nvSpPr>
          <p:cNvPr id="31751" name="Rectangle 6"/>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nl-BE"/>
          </a:p>
        </p:txBody>
      </p:sp>
      <p:grpSp>
        <p:nvGrpSpPr>
          <p:cNvPr id="8" name="Group 7"/>
          <p:cNvGrpSpPr/>
          <p:nvPr/>
        </p:nvGrpSpPr>
        <p:grpSpPr>
          <a:xfrm>
            <a:off x="7878247" y="5640780"/>
            <a:ext cx="1158878" cy="1134095"/>
            <a:chOff x="841856" y="1015631"/>
            <a:chExt cx="1476042" cy="1444477"/>
          </a:xfrm>
        </p:grpSpPr>
        <p:sp>
          <p:nvSpPr>
            <p:cNvPr id="9" name="TextBox 8"/>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0" name="Picture 9"/>
            <p:cNvPicPr>
              <a:picLocks noChangeAspect="1" noChangeArrowheads="1"/>
            </p:cNvPicPr>
            <p:nvPr/>
          </p:nvPicPr>
          <p:blipFill>
            <a:blip r:embed="rId7" cstate="print">
              <a:lum bright="24000" contrast="-3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17770577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nl-BE"/>
              <a:t>Clearing, Business, Settlement participant</a:t>
            </a:r>
            <a:endParaRPr lang="en-US"/>
          </a:p>
        </p:txBody>
      </p:sp>
      <p:sp>
        <p:nvSpPr>
          <p:cNvPr id="138243" name="Rectangle 3"/>
          <p:cNvSpPr>
            <a:spLocks noGrp="1" noChangeArrowheads="1"/>
          </p:cNvSpPr>
          <p:nvPr>
            <p:ph idx="1"/>
          </p:nvPr>
        </p:nvSpPr>
        <p:spPr/>
        <p:txBody>
          <a:bodyPr>
            <a:normAutofit/>
          </a:bodyPr>
          <a:lstStyle/>
          <a:p>
            <a:pPr marL="533400" indent="-533400" eaLnBrk="1" hangingPunct="1">
              <a:buFont typeface="Wingdings" pitchFamily="2" charset="2"/>
              <a:buChar char="§"/>
            </a:pPr>
            <a:r>
              <a:rPr lang="en-GB" sz="2000" b="1"/>
              <a:t>A payment can potentially be linked to six Participants</a:t>
            </a:r>
          </a:p>
          <a:p>
            <a:pPr marL="914400" lvl="1" indent="-457200" eaLnBrk="1" hangingPunct="1">
              <a:buFont typeface="Wingdings" pitchFamily="2" charset="2"/>
              <a:buAutoNum type="arabicPeriod"/>
            </a:pPr>
            <a:r>
              <a:rPr lang="en-GB" sz="1600" b="1"/>
              <a:t>Incoming Business Participant</a:t>
            </a:r>
            <a:br>
              <a:rPr lang="en-GB" sz="1600" b="1"/>
            </a:br>
            <a:r>
              <a:rPr lang="en-GB" sz="1600"/>
              <a:t>The previous Agent in the payment processing chain that sent the Transaction to the Financial Institution running the system, either directly (in which case it is the same as the Clearing Participant) or indirectly (in which case the Clearing Participant is the intermediary)</a:t>
            </a:r>
          </a:p>
          <a:p>
            <a:pPr marL="914400" lvl="1" indent="-457200" eaLnBrk="1" hangingPunct="1">
              <a:buFont typeface="Wingdings" pitchFamily="2" charset="2"/>
              <a:buAutoNum type="arabicPeriod"/>
            </a:pPr>
            <a:r>
              <a:rPr lang="en-GB" sz="1600" b="1"/>
              <a:t>Incoming Settlement Participant</a:t>
            </a:r>
            <a:br>
              <a:rPr lang="en-GB" sz="1600" b="1"/>
            </a:br>
            <a:r>
              <a:rPr lang="en-GB" sz="1600"/>
              <a:t>The Participant with which the exchange of funds is settled on the incoming side</a:t>
            </a:r>
          </a:p>
          <a:p>
            <a:pPr marL="914400" lvl="1" indent="-457200" eaLnBrk="1" hangingPunct="1">
              <a:buFont typeface="Wingdings" pitchFamily="2" charset="2"/>
              <a:buAutoNum type="arabicPeriod"/>
            </a:pPr>
            <a:r>
              <a:rPr lang="en-GB" sz="1600" b="1"/>
              <a:t>Incoming Clearing Participant </a:t>
            </a:r>
            <a:r>
              <a:rPr lang="en-GB" sz="1600"/>
              <a:t>(via a Clearing Condition)</a:t>
            </a:r>
            <a:br>
              <a:rPr lang="en-GB" sz="1600" b="1"/>
            </a:br>
            <a:r>
              <a:rPr lang="en-GB" sz="1600"/>
              <a:t>The Participant that delivered the Payment Interchange to the system</a:t>
            </a:r>
          </a:p>
          <a:p>
            <a:pPr marL="914400" lvl="1" indent="-457200" eaLnBrk="1" hangingPunct="1">
              <a:buFont typeface="Wingdings" pitchFamily="2" charset="2"/>
              <a:buAutoNum type="arabicPeriod"/>
            </a:pPr>
            <a:r>
              <a:rPr lang="en-GB" sz="1600" b="1"/>
              <a:t>Outgoing Business Participant</a:t>
            </a:r>
            <a:br>
              <a:rPr lang="en-GB" sz="1600" b="1"/>
            </a:br>
            <a:r>
              <a:rPr lang="en-GB" sz="1600"/>
              <a:t>The Participant that represents the next Agent in the payment processing chain (in the routing algorithm, this typically the first Participant found, before following any “delegation” link) </a:t>
            </a:r>
          </a:p>
          <a:p>
            <a:pPr marL="914400" lvl="1" indent="-457200" eaLnBrk="1" hangingPunct="1">
              <a:buFont typeface="Wingdings" pitchFamily="2" charset="2"/>
              <a:buAutoNum type="arabicPeriod"/>
            </a:pPr>
            <a:r>
              <a:rPr lang="en-GB" sz="1600" b="1"/>
              <a:t>Outgoing Settlement Participant</a:t>
            </a:r>
            <a:br>
              <a:rPr lang="en-GB" sz="1600" b="1"/>
            </a:br>
            <a:r>
              <a:rPr lang="en-GB" sz="1600"/>
              <a:t>The Participant with which the exchange of funds is settled on the outgoing side</a:t>
            </a:r>
          </a:p>
          <a:p>
            <a:pPr marL="914400" lvl="1" indent="-457200" eaLnBrk="1" hangingPunct="1">
              <a:buFont typeface="Wingdings" pitchFamily="2" charset="2"/>
              <a:buAutoNum type="arabicPeriod"/>
            </a:pPr>
            <a:r>
              <a:rPr lang="en-GB" sz="1600" b="1"/>
              <a:t>Outgoing Clearing Participant </a:t>
            </a:r>
            <a:r>
              <a:rPr lang="en-GB" sz="1600"/>
              <a:t>(via a Clearing Condition)</a:t>
            </a:r>
            <a:br>
              <a:rPr lang="en-GB" sz="1600"/>
            </a:br>
            <a:r>
              <a:rPr lang="en-GB" sz="1600"/>
              <a:t>The Participant to which the system delivers the Payment Interchange </a:t>
            </a:r>
          </a:p>
        </p:txBody>
      </p:sp>
      <p:grpSp>
        <p:nvGrpSpPr>
          <p:cNvPr id="4" name="Group 3"/>
          <p:cNvGrpSpPr/>
          <p:nvPr/>
        </p:nvGrpSpPr>
        <p:grpSpPr>
          <a:xfrm>
            <a:off x="7878247" y="5640780"/>
            <a:ext cx="1158878" cy="1134095"/>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6" name="Picture 5"/>
            <p:cNvPicPr>
              <a:picLocks noChangeAspect="1" noChangeArrowheads="1"/>
            </p:cNvPicPr>
            <p:nvPr/>
          </p:nvPicPr>
          <p:blipFill>
            <a:blip r:embed="rId2" cstate="print">
              <a:lum bright="24000" contrast="-3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979662073"/>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nl-BE"/>
              <a:t>Clearing, Business, Settlement participant</a:t>
            </a:r>
            <a:endParaRPr lang="en-US"/>
          </a:p>
        </p:txBody>
      </p:sp>
      <p:sp>
        <p:nvSpPr>
          <p:cNvPr id="32772" name="Rectangle 5"/>
          <p:cNvSpPr>
            <a:spLocks noChangeArrowheads="1"/>
          </p:cNvSpPr>
          <p:nvPr/>
        </p:nvSpPr>
        <p:spPr bwMode="auto">
          <a:xfrm>
            <a:off x="0" y="2043113"/>
            <a:ext cx="9144000" cy="0"/>
          </a:xfrm>
          <a:prstGeom prst="rect">
            <a:avLst/>
          </a:prstGeom>
          <a:noFill/>
          <a:ln w="28575" algn="ctr">
            <a:noFill/>
            <a:miter lim="800000"/>
            <a:headEnd/>
            <a:tailEnd/>
          </a:ln>
        </p:spPr>
        <p:txBody>
          <a:bodyPr wrap="none" anchor="ctr">
            <a:spAutoFit/>
          </a:bodyPr>
          <a:lstStyle/>
          <a:p>
            <a:endParaRPr lang="nl-BE"/>
          </a:p>
        </p:txBody>
      </p:sp>
      <p:sp>
        <p:nvSpPr>
          <p:cNvPr id="32773" name="Rectangle 6"/>
          <p:cNvSpPr>
            <a:spLocks noChangeArrowheads="1"/>
          </p:cNvSpPr>
          <p:nvPr/>
        </p:nvSpPr>
        <p:spPr bwMode="auto">
          <a:xfrm>
            <a:off x="5400675" y="981075"/>
            <a:ext cx="3492500" cy="5543550"/>
          </a:xfrm>
          <a:prstGeom prst="rect">
            <a:avLst/>
          </a:prstGeom>
          <a:noFill/>
          <a:ln w="9525">
            <a:noFill/>
            <a:miter lim="800000"/>
            <a:headEnd/>
            <a:tailEnd/>
          </a:ln>
        </p:spPr>
        <p:txBody>
          <a:bodyPr/>
          <a:lstStyle/>
          <a:p>
            <a:pPr marL="533400" indent="-533400">
              <a:buFontTx/>
              <a:buNone/>
            </a:pPr>
            <a:r>
              <a:rPr lang="en-GB" sz="2000"/>
              <a:t>Incoming Side</a:t>
            </a:r>
          </a:p>
          <a:p>
            <a:pPr marL="533400" indent="-533400" algn="l">
              <a:buFontTx/>
              <a:buNone/>
            </a:pPr>
            <a:endParaRPr lang="en-GB" sz="2000"/>
          </a:p>
          <a:p>
            <a:pPr marL="914400" lvl="1" indent="-457200" algn="l">
              <a:buFont typeface="Wingdings" pitchFamily="2" charset="2"/>
              <a:buChar char="§"/>
            </a:pPr>
            <a:r>
              <a:rPr lang="en-GB" sz="1600" b="0"/>
              <a:t>The Payment Interchange is linked to the Exchange Condition that was used to receive the file -&gt; “incoming Clearing Condition”</a:t>
            </a:r>
          </a:p>
          <a:p>
            <a:pPr marL="914400" lvl="1" indent="-457200" algn="l">
              <a:buFont typeface="Wingdings" pitchFamily="2" charset="2"/>
              <a:buChar char="§"/>
            </a:pPr>
            <a:r>
              <a:rPr lang="en-GB" sz="1600" b="0"/>
              <a:t>The (incoming) Payment Instruction is linked to the (Incoming) Business Participant and an (Incoming) Settlement Participant. Dedicated services will determine the Business and Settlement Participants</a:t>
            </a:r>
          </a:p>
          <a:p>
            <a:pPr marL="914400" lvl="1" indent="-457200" algn="l">
              <a:buFontTx/>
              <a:buChar char="•"/>
            </a:pPr>
            <a:endParaRPr lang="en-GB" sz="1600" b="0"/>
          </a:p>
          <a:p>
            <a:pPr marL="914400" lvl="1" indent="-457200" algn="l">
              <a:buFontTx/>
              <a:buChar char="•"/>
            </a:pPr>
            <a:endParaRPr lang="en-GB" b="0"/>
          </a:p>
        </p:txBody>
      </p:sp>
      <p:sp>
        <p:nvSpPr>
          <p:cNvPr id="32774" name="Rectangle 9"/>
          <p:cNvSpPr>
            <a:spLocks noChangeArrowheads="1"/>
          </p:cNvSpPr>
          <p:nvPr/>
        </p:nvSpPr>
        <p:spPr bwMode="auto">
          <a:xfrm>
            <a:off x="0" y="1571625"/>
            <a:ext cx="9144000" cy="0"/>
          </a:xfrm>
          <a:prstGeom prst="rect">
            <a:avLst/>
          </a:prstGeom>
          <a:noFill/>
          <a:ln w="28575" algn="ctr">
            <a:noFill/>
            <a:miter lim="800000"/>
            <a:headEnd/>
            <a:tailEnd/>
          </a:ln>
        </p:spPr>
        <p:txBody>
          <a:bodyPr wrap="none" anchor="ctr">
            <a:spAutoFit/>
          </a:bodyPr>
          <a:lstStyle/>
          <a:p>
            <a:endParaRPr lang="nl-BE"/>
          </a:p>
        </p:txBody>
      </p:sp>
      <p:sp>
        <p:nvSpPr>
          <p:cNvPr id="32775" name="Rectangle 8"/>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en-US"/>
          </a:p>
        </p:txBody>
      </p:sp>
      <p:grpSp>
        <p:nvGrpSpPr>
          <p:cNvPr id="8" name="Group 7"/>
          <p:cNvGrpSpPr/>
          <p:nvPr/>
        </p:nvGrpSpPr>
        <p:grpSpPr>
          <a:xfrm>
            <a:off x="7878247" y="5640780"/>
            <a:ext cx="1158878" cy="1134095"/>
            <a:chOff x="841856" y="1015631"/>
            <a:chExt cx="1476042" cy="1444477"/>
          </a:xfrm>
        </p:grpSpPr>
        <p:sp>
          <p:nvSpPr>
            <p:cNvPr id="9" name="TextBox 8"/>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0" name="Picture 9"/>
            <p:cNvPicPr>
              <a:picLocks noChangeAspect="1" noChangeArrowheads="1"/>
            </p:cNvPicPr>
            <p:nvPr/>
          </p:nvPicPr>
          <p:blipFill>
            <a:blip r:embed="rId2" cstate="print">
              <a:lum bright="24000" contrast="-3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421893" name="Picture 5"/>
          <p:cNvPicPr>
            <a:picLocks noChangeAspect="1" noChangeArrowheads="1"/>
          </p:cNvPicPr>
          <p:nvPr/>
        </p:nvPicPr>
        <p:blipFill>
          <a:blip r:embed="rId3" cstate="print"/>
          <a:srcRect/>
          <a:stretch>
            <a:fillRect/>
          </a:stretch>
        </p:blipFill>
        <p:spPr bwMode="auto">
          <a:xfrm>
            <a:off x="541792" y="1711405"/>
            <a:ext cx="5051909" cy="3846245"/>
          </a:xfrm>
          <a:prstGeom prst="rect">
            <a:avLst/>
          </a:prstGeom>
          <a:noFill/>
          <a:ln w="9525">
            <a:noFill/>
            <a:miter lim="800000"/>
            <a:headEnd/>
            <a:tailEnd/>
          </a:ln>
          <a:effectLst/>
        </p:spPr>
      </p:pic>
    </p:spTree>
    <p:extLst>
      <p:ext uri="{BB962C8B-B14F-4D97-AF65-F5344CB8AC3E}">
        <p14:creationId xmlns:p14="http://schemas.microsoft.com/office/powerpoint/2010/main" val="1704654687"/>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nl-BE"/>
              <a:t>Clearing, Business, Settlement participant</a:t>
            </a:r>
            <a:endParaRPr lang="en-US"/>
          </a:p>
        </p:txBody>
      </p:sp>
      <p:sp>
        <p:nvSpPr>
          <p:cNvPr id="33796" name="Rectangle 3"/>
          <p:cNvSpPr>
            <a:spLocks noChangeArrowheads="1"/>
          </p:cNvSpPr>
          <p:nvPr/>
        </p:nvSpPr>
        <p:spPr bwMode="auto">
          <a:xfrm>
            <a:off x="0" y="2043113"/>
            <a:ext cx="9144000" cy="0"/>
          </a:xfrm>
          <a:prstGeom prst="rect">
            <a:avLst/>
          </a:prstGeom>
          <a:noFill/>
          <a:ln w="28575" algn="ctr">
            <a:noFill/>
            <a:miter lim="800000"/>
            <a:headEnd/>
            <a:tailEnd/>
          </a:ln>
        </p:spPr>
        <p:txBody>
          <a:bodyPr wrap="none" anchor="ctr">
            <a:spAutoFit/>
          </a:bodyPr>
          <a:lstStyle/>
          <a:p>
            <a:endParaRPr lang="nl-BE"/>
          </a:p>
        </p:txBody>
      </p:sp>
      <p:sp>
        <p:nvSpPr>
          <p:cNvPr id="33797" name="Rectangle 5"/>
          <p:cNvSpPr>
            <a:spLocks noChangeArrowheads="1"/>
          </p:cNvSpPr>
          <p:nvPr/>
        </p:nvSpPr>
        <p:spPr bwMode="auto">
          <a:xfrm>
            <a:off x="5400675" y="981075"/>
            <a:ext cx="3492500" cy="5543550"/>
          </a:xfrm>
          <a:prstGeom prst="rect">
            <a:avLst/>
          </a:prstGeom>
          <a:noFill/>
          <a:ln w="9525">
            <a:noFill/>
            <a:miter lim="800000"/>
            <a:headEnd/>
            <a:tailEnd/>
          </a:ln>
        </p:spPr>
        <p:txBody>
          <a:bodyPr/>
          <a:lstStyle/>
          <a:p>
            <a:pPr marL="533400" indent="-533400">
              <a:buFontTx/>
              <a:buNone/>
            </a:pPr>
            <a:r>
              <a:rPr lang="en-GB" sz="2000"/>
              <a:t>Outgoing Side</a:t>
            </a:r>
            <a:endParaRPr lang="en-GB" sz="1600"/>
          </a:p>
          <a:p>
            <a:pPr marL="914400" lvl="1" indent="-457200" algn="l"/>
            <a:r>
              <a:rPr lang="en-GB" sz="1400"/>
              <a:t>	</a:t>
            </a:r>
          </a:p>
          <a:p>
            <a:pPr marL="914400" lvl="1" indent="-457200" algn="l"/>
            <a:r>
              <a:rPr lang="en-GB" sz="1400"/>
              <a:t>	After the Routing Service, a Transaction is linked to </a:t>
            </a:r>
          </a:p>
          <a:p>
            <a:pPr marL="914400" lvl="1" indent="-457200" algn="l">
              <a:buFont typeface="Wingdings" pitchFamily="2" charset="2"/>
              <a:buChar char="§"/>
            </a:pPr>
            <a:r>
              <a:rPr lang="en-GB" sz="1600" b="0"/>
              <a:t>The “Outgoing Clearing Condition” that will be used to submit it </a:t>
            </a:r>
          </a:p>
          <a:p>
            <a:pPr marL="914400" lvl="1" indent="-457200" algn="l">
              <a:buFont typeface="Wingdings" pitchFamily="2" charset="2"/>
              <a:buChar char="§"/>
            </a:pPr>
            <a:r>
              <a:rPr lang="en-GB" sz="1600" b="0"/>
              <a:t>A “Business Participant” that represents the Participant with which the Bank has an agreement to process this transaction</a:t>
            </a:r>
          </a:p>
          <a:p>
            <a:pPr marL="914400" lvl="1" indent="-457200" algn="l">
              <a:buFont typeface="Wingdings" pitchFamily="2" charset="2"/>
              <a:buChar char="§"/>
            </a:pPr>
            <a:r>
              <a:rPr lang="en-GB" sz="1600" b="0"/>
              <a:t>A “Settlement Participant” that represents the party with which this transaction must be settled.</a:t>
            </a:r>
            <a:endParaRPr lang="en-US" sz="1600" b="0"/>
          </a:p>
        </p:txBody>
      </p:sp>
      <p:sp>
        <p:nvSpPr>
          <p:cNvPr id="33798" name="Rectangle 7"/>
          <p:cNvSpPr>
            <a:spLocks noChangeArrowheads="1"/>
          </p:cNvSpPr>
          <p:nvPr/>
        </p:nvSpPr>
        <p:spPr bwMode="auto">
          <a:xfrm>
            <a:off x="0" y="2043113"/>
            <a:ext cx="9144000" cy="0"/>
          </a:xfrm>
          <a:prstGeom prst="rect">
            <a:avLst/>
          </a:prstGeom>
          <a:noFill/>
          <a:ln w="28575" algn="ctr">
            <a:noFill/>
            <a:miter lim="800000"/>
            <a:headEnd/>
            <a:tailEnd/>
          </a:ln>
        </p:spPr>
        <p:txBody>
          <a:bodyPr wrap="none" anchor="ctr">
            <a:spAutoFit/>
          </a:bodyPr>
          <a:lstStyle/>
          <a:p>
            <a:endParaRPr lang="nl-BE"/>
          </a:p>
        </p:txBody>
      </p:sp>
      <p:sp>
        <p:nvSpPr>
          <p:cNvPr id="33799" name="Rectangle 9"/>
          <p:cNvSpPr>
            <a:spLocks noChangeArrowheads="1"/>
          </p:cNvSpPr>
          <p:nvPr/>
        </p:nvSpPr>
        <p:spPr bwMode="auto">
          <a:xfrm>
            <a:off x="0" y="1571625"/>
            <a:ext cx="9144000" cy="0"/>
          </a:xfrm>
          <a:prstGeom prst="rect">
            <a:avLst/>
          </a:prstGeom>
          <a:noFill/>
          <a:ln w="28575" algn="ctr">
            <a:noFill/>
            <a:miter lim="800000"/>
            <a:headEnd/>
            <a:tailEnd/>
          </a:ln>
        </p:spPr>
        <p:txBody>
          <a:bodyPr wrap="none" anchor="ctr">
            <a:spAutoFit/>
          </a:bodyPr>
          <a:lstStyle/>
          <a:p>
            <a:endParaRPr lang="nl-BE"/>
          </a:p>
        </p:txBody>
      </p:sp>
      <p:pic>
        <p:nvPicPr>
          <p:cNvPr id="422918" name="Picture 6"/>
          <p:cNvPicPr>
            <a:picLocks noChangeAspect="1" noChangeArrowheads="1"/>
          </p:cNvPicPr>
          <p:nvPr/>
        </p:nvPicPr>
        <p:blipFill>
          <a:blip r:embed="rId2" cstate="print"/>
          <a:srcRect/>
          <a:stretch>
            <a:fillRect/>
          </a:stretch>
        </p:blipFill>
        <p:spPr bwMode="auto">
          <a:xfrm>
            <a:off x="636793" y="1560904"/>
            <a:ext cx="4868736" cy="3818617"/>
          </a:xfrm>
          <a:prstGeom prst="rect">
            <a:avLst/>
          </a:prstGeom>
          <a:noFill/>
          <a:ln w="9525">
            <a:noFill/>
            <a:miter lim="800000"/>
            <a:headEnd/>
            <a:tailEnd/>
          </a:ln>
          <a:effectLst/>
        </p:spPr>
      </p:pic>
      <p:grpSp>
        <p:nvGrpSpPr>
          <p:cNvPr id="12" name="Group 11"/>
          <p:cNvGrpSpPr/>
          <p:nvPr/>
        </p:nvGrpSpPr>
        <p:grpSpPr>
          <a:xfrm>
            <a:off x="7878247" y="5640780"/>
            <a:ext cx="1158878" cy="1134095"/>
            <a:chOff x="841856" y="1015631"/>
            <a:chExt cx="1476042" cy="1444477"/>
          </a:xfrm>
        </p:grpSpPr>
        <p:sp>
          <p:nvSpPr>
            <p:cNvPr id="13" name="TextBox 1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4" name="Picture 13"/>
            <p:cNvPicPr>
              <a:picLocks noChangeAspect="1" noChangeArrowheads="1"/>
            </p:cNvPicPr>
            <p:nvPr/>
          </p:nvPicPr>
          <p:blipFill>
            <a:blip r:embed="rId3" cstate="print">
              <a:lum bright="24000" contrast="-3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105992464"/>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Clearing, Business, Settlement participant</a:t>
            </a:r>
            <a:endParaRPr lang="en-US"/>
          </a:p>
        </p:txBody>
      </p:sp>
      <p:sp>
        <p:nvSpPr>
          <p:cNvPr id="3" name="Content Placeholder 2"/>
          <p:cNvSpPr>
            <a:spLocks noGrp="1"/>
          </p:cNvSpPr>
          <p:nvPr>
            <p:ph idx="1"/>
          </p:nvPr>
        </p:nvSpPr>
        <p:spPr/>
        <p:txBody>
          <a:bodyPr/>
          <a:lstStyle/>
          <a:p>
            <a:r>
              <a:rPr lang="nl-BE"/>
              <a:t>Example clearing delegation</a:t>
            </a:r>
            <a:endParaRPr lang="en-US"/>
          </a:p>
        </p:txBody>
      </p:sp>
      <p:sp>
        <p:nvSpPr>
          <p:cNvPr id="5" name="TextBox 4"/>
          <p:cNvSpPr txBox="1"/>
          <p:nvPr/>
        </p:nvSpPr>
        <p:spPr>
          <a:xfrm>
            <a:off x="962551" y="4122346"/>
            <a:ext cx="1037463" cy="510909"/>
          </a:xfrm>
          <a:prstGeom prst="rect">
            <a:avLst/>
          </a:prstGeom>
          <a:noFill/>
        </p:spPr>
        <p:txBody>
          <a:bodyPr wrap="none" rtlCol="0">
            <a:spAutoFit/>
          </a:bodyPr>
          <a:lstStyle/>
          <a:p>
            <a:pPr algn="ctr"/>
            <a:r>
              <a:rPr lang="nl-BE" sz="800"/>
              <a:t>World Company,</a:t>
            </a:r>
          </a:p>
          <a:p>
            <a:pPr algn="ctr"/>
            <a:r>
              <a:rPr lang="nl-BE" sz="800"/>
              <a:t>Belgium</a:t>
            </a:r>
          </a:p>
          <a:p>
            <a:pPr algn="ctr"/>
            <a:r>
              <a:rPr lang="nl-BE" sz="800" b="0" i="1" u="sng"/>
              <a:t>Debit Party</a:t>
            </a:r>
            <a:endParaRPr lang="en-US" sz="800" b="0" i="1" u="sng"/>
          </a:p>
        </p:txBody>
      </p:sp>
      <p:sp>
        <p:nvSpPr>
          <p:cNvPr id="9" name="Line 25"/>
          <p:cNvSpPr>
            <a:spLocks noChangeShapeType="1"/>
          </p:cNvSpPr>
          <p:nvPr/>
        </p:nvSpPr>
        <p:spPr bwMode="auto">
          <a:xfrm>
            <a:off x="2089036" y="3899812"/>
            <a:ext cx="714380"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10" name="Picture 54" descr="message"/>
          <p:cNvPicPr>
            <a:picLocks noChangeAspect="1" noChangeArrowheads="1"/>
          </p:cNvPicPr>
          <p:nvPr/>
        </p:nvPicPr>
        <p:blipFill>
          <a:blip r:embed="rId2" cstate="print"/>
          <a:srcRect/>
          <a:stretch>
            <a:fillRect/>
          </a:stretch>
        </p:blipFill>
        <p:spPr bwMode="auto">
          <a:xfrm>
            <a:off x="2146848" y="4060961"/>
            <a:ext cx="453067" cy="357190"/>
          </a:xfrm>
          <a:prstGeom prst="rect">
            <a:avLst/>
          </a:prstGeom>
          <a:noFill/>
          <a:ln w="9525">
            <a:noFill/>
            <a:miter lim="800000"/>
            <a:headEnd/>
            <a:tailEnd/>
          </a:ln>
        </p:spPr>
      </p:pic>
      <p:pic>
        <p:nvPicPr>
          <p:cNvPr id="11" name="Picture 51" descr="Shop2"/>
          <p:cNvPicPr>
            <a:picLocks noChangeAspect="1" noChangeArrowheads="1"/>
          </p:cNvPicPr>
          <p:nvPr/>
        </p:nvPicPr>
        <p:blipFill>
          <a:blip r:embed="rId3" cstate="print"/>
          <a:srcRect/>
          <a:stretch>
            <a:fillRect/>
          </a:stretch>
        </p:blipFill>
        <p:spPr bwMode="auto">
          <a:xfrm>
            <a:off x="873528" y="3572867"/>
            <a:ext cx="1066800" cy="571500"/>
          </a:xfrm>
          <a:prstGeom prst="rect">
            <a:avLst/>
          </a:prstGeom>
          <a:noFill/>
          <a:ln w="9525">
            <a:noFill/>
            <a:miter lim="800000"/>
            <a:headEnd/>
            <a:tailEnd/>
          </a:ln>
        </p:spPr>
      </p:pic>
      <p:sp>
        <p:nvSpPr>
          <p:cNvPr id="13" name="TextBox 12"/>
          <p:cNvSpPr txBox="1"/>
          <p:nvPr/>
        </p:nvSpPr>
        <p:spPr>
          <a:xfrm>
            <a:off x="1998213" y="4428784"/>
            <a:ext cx="742511" cy="363176"/>
          </a:xfrm>
          <a:prstGeom prst="rect">
            <a:avLst/>
          </a:prstGeom>
          <a:noFill/>
        </p:spPr>
        <p:txBody>
          <a:bodyPr wrap="none" rtlCol="0">
            <a:spAutoFit/>
          </a:bodyPr>
          <a:lstStyle/>
          <a:p>
            <a:pPr algn="ctr"/>
            <a:r>
              <a:rPr lang="nl-BE" sz="800"/>
              <a:t>MT101</a:t>
            </a:r>
          </a:p>
          <a:p>
            <a:pPr algn="ctr"/>
            <a:r>
              <a:rPr lang="nl-BE" sz="800"/>
              <a:t>(23:CHQB)</a:t>
            </a:r>
          </a:p>
        </p:txBody>
      </p:sp>
      <p:pic>
        <p:nvPicPr>
          <p:cNvPr id="14" name="Picture 5" descr="Bank-shadow"/>
          <p:cNvPicPr>
            <a:picLocks noChangeAspect="1" noChangeArrowheads="1"/>
          </p:cNvPicPr>
          <p:nvPr/>
        </p:nvPicPr>
        <p:blipFill>
          <a:blip r:embed="rId4" cstate="print"/>
          <a:srcRect/>
          <a:stretch>
            <a:fillRect/>
          </a:stretch>
        </p:blipFill>
        <p:spPr bwMode="auto">
          <a:xfrm>
            <a:off x="2868868" y="3424011"/>
            <a:ext cx="1025525" cy="760412"/>
          </a:xfrm>
          <a:prstGeom prst="rect">
            <a:avLst/>
          </a:prstGeom>
          <a:noFill/>
          <a:ln w="9525">
            <a:noFill/>
            <a:miter lim="800000"/>
            <a:headEnd/>
            <a:tailEnd/>
          </a:ln>
        </p:spPr>
      </p:pic>
      <p:sp>
        <p:nvSpPr>
          <p:cNvPr id="15" name="TextBox 14"/>
          <p:cNvSpPr txBox="1"/>
          <p:nvPr/>
        </p:nvSpPr>
        <p:spPr>
          <a:xfrm>
            <a:off x="2840502" y="4147136"/>
            <a:ext cx="1317990" cy="658642"/>
          </a:xfrm>
          <a:prstGeom prst="rect">
            <a:avLst/>
          </a:prstGeom>
          <a:noFill/>
        </p:spPr>
        <p:txBody>
          <a:bodyPr wrap="none" rtlCol="0">
            <a:spAutoFit/>
          </a:bodyPr>
          <a:lstStyle/>
          <a:p>
            <a:pPr algn="ctr"/>
            <a:r>
              <a:rPr lang="nl-BE" sz="800"/>
              <a:t>Clarity Bank Belgium</a:t>
            </a:r>
          </a:p>
          <a:p>
            <a:pPr algn="ctr"/>
            <a:r>
              <a:rPr lang="nl-BE" sz="800" b="0"/>
              <a:t>(BANKBEBB)</a:t>
            </a:r>
          </a:p>
          <a:p>
            <a:pPr algn="ctr"/>
            <a:r>
              <a:rPr lang="nl-BE" sz="800" b="0" i="1" u="sng"/>
              <a:t>Debit /Credit Party Agent</a:t>
            </a:r>
          </a:p>
          <a:p>
            <a:pPr algn="ctr"/>
            <a:r>
              <a:rPr lang="nl-BE" sz="800" i="1"/>
              <a:t>(OPF Bank)</a:t>
            </a:r>
            <a:endParaRPr lang="en-US" sz="800" b="1" i="1"/>
          </a:p>
        </p:txBody>
      </p:sp>
      <p:pic>
        <p:nvPicPr>
          <p:cNvPr id="16" name="Picture 15"/>
          <p:cNvPicPr>
            <a:picLocks noChangeAspect="1" noChangeArrowheads="1"/>
          </p:cNvPicPr>
          <p:nvPr/>
        </p:nvPicPr>
        <p:blipFill>
          <a:blip r:embed="rId5" cstate="print"/>
          <a:srcRect/>
          <a:stretch>
            <a:fillRect/>
          </a:stretch>
        </p:blipFill>
        <p:spPr bwMode="auto">
          <a:xfrm>
            <a:off x="2961572" y="3395108"/>
            <a:ext cx="285751" cy="285749"/>
          </a:xfrm>
          <a:prstGeom prst="rect">
            <a:avLst/>
          </a:prstGeom>
          <a:noFill/>
          <a:ln w="28575" algn="ctr">
            <a:noFill/>
            <a:miter lim="800000"/>
            <a:headEnd/>
            <a:tailEnd/>
          </a:ln>
        </p:spPr>
      </p:pic>
      <p:sp>
        <p:nvSpPr>
          <p:cNvPr id="18" name="TextBox 17"/>
          <p:cNvSpPr txBox="1"/>
          <p:nvPr/>
        </p:nvSpPr>
        <p:spPr>
          <a:xfrm>
            <a:off x="5996179" y="4197773"/>
            <a:ext cx="2271776" cy="584775"/>
          </a:xfrm>
          <a:prstGeom prst="rect">
            <a:avLst/>
          </a:prstGeom>
          <a:noFill/>
        </p:spPr>
        <p:txBody>
          <a:bodyPr wrap="none" rtlCol="0">
            <a:spAutoFit/>
          </a:bodyPr>
          <a:lstStyle/>
          <a:p>
            <a:pPr algn="ctr"/>
            <a:r>
              <a:rPr lang="en-US" sz="800"/>
              <a:t>JPMC, UK (CHASGB2L)</a:t>
            </a:r>
          </a:p>
          <a:p>
            <a:pPr algn="ctr"/>
            <a:r>
              <a:rPr lang="nl-BE" sz="1000">
                <a:solidFill>
                  <a:srgbClr val="00B050"/>
                </a:solidFill>
              </a:rPr>
              <a:t>Outgoing Business Participant</a:t>
            </a:r>
          </a:p>
          <a:p>
            <a:pPr algn="ctr"/>
            <a:r>
              <a:rPr lang="nl-BE" sz="1000">
                <a:solidFill>
                  <a:srgbClr val="00B050"/>
                </a:solidFill>
              </a:rPr>
              <a:t>Outgoing Settlement Participant</a:t>
            </a:r>
          </a:p>
        </p:txBody>
      </p:sp>
      <p:pic>
        <p:nvPicPr>
          <p:cNvPr id="19" name="Picture 5" descr="Bank-shadow"/>
          <p:cNvPicPr>
            <a:picLocks noChangeAspect="1" noChangeArrowheads="1"/>
          </p:cNvPicPr>
          <p:nvPr/>
        </p:nvPicPr>
        <p:blipFill>
          <a:blip r:embed="rId4" cstate="print"/>
          <a:srcRect/>
          <a:stretch>
            <a:fillRect/>
          </a:stretch>
        </p:blipFill>
        <p:spPr bwMode="auto">
          <a:xfrm>
            <a:off x="6499195" y="3462127"/>
            <a:ext cx="1025525" cy="760412"/>
          </a:xfrm>
          <a:prstGeom prst="rect">
            <a:avLst/>
          </a:prstGeom>
          <a:noFill/>
          <a:ln w="9525">
            <a:noFill/>
            <a:miter lim="800000"/>
            <a:headEnd/>
            <a:tailEnd/>
          </a:ln>
        </p:spPr>
      </p:pic>
      <p:sp>
        <p:nvSpPr>
          <p:cNvPr id="21" name="Line 25"/>
          <p:cNvSpPr>
            <a:spLocks noChangeShapeType="1"/>
          </p:cNvSpPr>
          <p:nvPr/>
        </p:nvSpPr>
        <p:spPr bwMode="auto">
          <a:xfrm flipV="1">
            <a:off x="4017072" y="3923414"/>
            <a:ext cx="2298693" cy="1207"/>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22" name="Picture 54" descr="message"/>
          <p:cNvPicPr>
            <a:picLocks noChangeAspect="1" noChangeArrowheads="1"/>
          </p:cNvPicPr>
          <p:nvPr/>
        </p:nvPicPr>
        <p:blipFill>
          <a:blip r:embed="rId2" cstate="print"/>
          <a:srcRect/>
          <a:stretch>
            <a:fillRect/>
          </a:stretch>
        </p:blipFill>
        <p:spPr bwMode="auto">
          <a:xfrm>
            <a:off x="4883063" y="4075137"/>
            <a:ext cx="453067" cy="357190"/>
          </a:xfrm>
          <a:prstGeom prst="rect">
            <a:avLst/>
          </a:prstGeom>
          <a:noFill/>
          <a:ln w="9525">
            <a:noFill/>
            <a:miter lim="800000"/>
            <a:headEnd/>
            <a:tailEnd/>
          </a:ln>
        </p:spPr>
      </p:pic>
      <p:sp>
        <p:nvSpPr>
          <p:cNvPr id="23" name="TextBox 22"/>
          <p:cNvSpPr txBox="1"/>
          <p:nvPr/>
        </p:nvSpPr>
        <p:spPr>
          <a:xfrm>
            <a:off x="4816565" y="4432326"/>
            <a:ext cx="535724" cy="215444"/>
          </a:xfrm>
          <a:prstGeom prst="rect">
            <a:avLst/>
          </a:prstGeom>
          <a:noFill/>
        </p:spPr>
        <p:txBody>
          <a:bodyPr wrap="none" rtlCol="0">
            <a:spAutoFit/>
          </a:bodyPr>
          <a:lstStyle/>
          <a:p>
            <a:pPr algn="ctr"/>
            <a:r>
              <a:rPr lang="nl-BE" sz="800"/>
              <a:t>MT110</a:t>
            </a:r>
          </a:p>
        </p:txBody>
      </p:sp>
      <p:sp>
        <p:nvSpPr>
          <p:cNvPr id="24" name="TextBox 23"/>
          <p:cNvSpPr txBox="1"/>
          <p:nvPr/>
        </p:nvSpPr>
        <p:spPr>
          <a:xfrm>
            <a:off x="3778804" y="3126895"/>
            <a:ext cx="1385316" cy="584775"/>
          </a:xfrm>
          <a:prstGeom prst="rect">
            <a:avLst/>
          </a:prstGeom>
          <a:noFill/>
        </p:spPr>
        <p:txBody>
          <a:bodyPr wrap="none" rtlCol="0">
            <a:spAutoFit/>
          </a:bodyPr>
          <a:lstStyle/>
          <a:p>
            <a:r>
              <a:rPr lang="nl-BE" sz="800"/>
              <a:t>Bank cheque printer</a:t>
            </a:r>
          </a:p>
          <a:p>
            <a:r>
              <a:rPr lang="nl-BE" sz="1000">
                <a:solidFill>
                  <a:srgbClr val="00B050"/>
                </a:solidFill>
              </a:rPr>
              <a:t>Outgoing Clearing </a:t>
            </a:r>
          </a:p>
          <a:p>
            <a:r>
              <a:rPr lang="nl-BE" sz="1000">
                <a:solidFill>
                  <a:srgbClr val="00B050"/>
                </a:solidFill>
              </a:rPr>
              <a:t>Participant</a:t>
            </a:r>
          </a:p>
        </p:txBody>
      </p:sp>
      <p:pic>
        <p:nvPicPr>
          <p:cNvPr id="25" name="Picture 2"/>
          <p:cNvPicPr>
            <a:picLocks noChangeAspect="1" noChangeArrowheads="1"/>
          </p:cNvPicPr>
          <p:nvPr/>
        </p:nvPicPr>
        <p:blipFill>
          <a:blip r:embed="rId6" cstate="print"/>
          <a:srcRect/>
          <a:stretch>
            <a:fillRect/>
          </a:stretch>
        </p:blipFill>
        <p:spPr bwMode="auto">
          <a:xfrm>
            <a:off x="4066068" y="2478815"/>
            <a:ext cx="782406" cy="721755"/>
          </a:xfrm>
          <a:prstGeom prst="rect">
            <a:avLst/>
          </a:prstGeom>
          <a:noFill/>
          <a:ln w="9525">
            <a:noFill/>
            <a:miter lim="800000"/>
            <a:headEnd/>
            <a:tailEnd/>
          </a:ln>
          <a:effectLst/>
        </p:spPr>
      </p:pic>
      <p:sp>
        <p:nvSpPr>
          <p:cNvPr id="26" name="Line 25"/>
          <p:cNvSpPr>
            <a:spLocks noChangeShapeType="1"/>
          </p:cNvSpPr>
          <p:nvPr/>
        </p:nvSpPr>
        <p:spPr bwMode="auto">
          <a:xfrm flipV="1">
            <a:off x="3455608" y="3040911"/>
            <a:ext cx="489098" cy="25518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1106946" name="Picture 2"/>
          <p:cNvPicPr>
            <a:picLocks noChangeAspect="1" noChangeArrowheads="1"/>
          </p:cNvPicPr>
          <p:nvPr/>
        </p:nvPicPr>
        <p:blipFill>
          <a:blip r:embed="rId7" cstate="print"/>
          <a:srcRect/>
          <a:stretch>
            <a:fillRect/>
          </a:stretch>
        </p:blipFill>
        <p:spPr bwMode="auto">
          <a:xfrm>
            <a:off x="3206082" y="2316450"/>
            <a:ext cx="371475" cy="523875"/>
          </a:xfrm>
          <a:prstGeom prst="rect">
            <a:avLst/>
          </a:prstGeom>
          <a:noFill/>
          <a:ln w="9525">
            <a:noFill/>
            <a:miter lim="800000"/>
            <a:headEnd/>
            <a:tailEnd/>
          </a:ln>
        </p:spPr>
      </p:pic>
      <p:sp>
        <p:nvSpPr>
          <p:cNvPr id="28" name="TextBox 27"/>
          <p:cNvSpPr txBox="1"/>
          <p:nvPr/>
        </p:nvSpPr>
        <p:spPr>
          <a:xfrm>
            <a:off x="2974046" y="2809077"/>
            <a:ext cx="846707" cy="363176"/>
          </a:xfrm>
          <a:prstGeom prst="rect">
            <a:avLst/>
          </a:prstGeom>
          <a:noFill/>
        </p:spPr>
        <p:txBody>
          <a:bodyPr wrap="none" rtlCol="0">
            <a:spAutoFit/>
          </a:bodyPr>
          <a:lstStyle/>
          <a:p>
            <a:pPr algn="ctr"/>
            <a:r>
              <a:rPr lang="nl-BE" sz="800"/>
              <a:t>Bank cheque</a:t>
            </a:r>
          </a:p>
          <a:p>
            <a:pPr algn="ctr"/>
            <a:r>
              <a:rPr lang="nl-BE" sz="800"/>
              <a:t>print</a:t>
            </a:r>
          </a:p>
        </p:txBody>
      </p:sp>
    </p:spTree>
    <p:extLst>
      <p:ext uri="{BB962C8B-B14F-4D97-AF65-F5344CB8AC3E}">
        <p14:creationId xmlns:p14="http://schemas.microsoft.com/office/powerpoint/2010/main" val="17518554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Clearing, Business, Settlement participant</a:t>
            </a:r>
            <a:endParaRPr lang="en-US"/>
          </a:p>
        </p:txBody>
      </p:sp>
      <p:sp>
        <p:nvSpPr>
          <p:cNvPr id="3" name="Content Placeholder 2"/>
          <p:cNvSpPr>
            <a:spLocks noGrp="1"/>
          </p:cNvSpPr>
          <p:nvPr>
            <p:ph idx="1"/>
          </p:nvPr>
        </p:nvSpPr>
        <p:spPr/>
        <p:txBody>
          <a:bodyPr/>
          <a:lstStyle/>
          <a:p>
            <a:r>
              <a:rPr lang="nl-BE"/>
              <a:t>Example settlement delegation</a:t>
            </a:r>
            <a:endParaRPr lang="en-US"/>
          </a:p>
        </p:txBody>
      </p:sp>
      <p:pic>
        <p:nvPicPr>
          <p:cNvPr id="33" name="Picture 5" descr="Bank-shadow"/>
          <p:cNvPicPr>
            <a:picLocks noChangeAspect="1" noChangeArrowheads="1"/>
          </p:cNvPicPr>
          <p:nvPr/>
        </p:nvPicPr>
        <p:blipFill>
          <a:blip r:embed="rId2" cstate="print">
            <a:lum/>
          </a:blip>
          <a:srcRect/>
          <a:stretch>
            <a:fillRect/>
          </a:stretch>
        </p:blipFill>
        <p:spPr bwMode="auto">
          <a:xfrm>
            <a:off x="914518" y="3582147"/>
            <a:ext cx="1025525" cy="760412"/>
          </a:xfrm>
          <a:prstGeom prst="rect">
            <a:avLst/>
          </a:prstGeom>
          <a:noFill/>
          <a:ln w="9525">
            <a:noFill/>
            <a:miter lim="800000"/>
            <a:headEnd/>
            <a:tailEnd/>
          </a:ln>
        </p:spPr>
      </p:pic>
      <p:sp>
        <p:nvSpPr>
          <p:cNvPr id="34" name="TextBox 33"/>
          <p:cNvSpPr txBox="1"/>
          <p:nvPr/>
        </p:nvSpPr>
        <p:spPr>
          <a:xfrm>
            <a:off x="825883" y="4267732"/>
            <a:ext cx="1412566" cy="510909"/>
          </a:xfrm>
          <a:prstGeom prst="rect">
            <a:avLst/>
          </a:prstGeom>
          <a:noFill/>
        </p:spPr>
        <p:txBody>
          <a:bodyPr wrap="none" rtlCol="0">
            <a:spAutoFit/>
          </a:bodyPr>
          <a:lstStyle/>
          <a:p>
            <a:pPr algn="ctr"/>
            <a:r>
              <a:rPr lang="nl-BE" sz="800"/>
              <a:t>Banco Santander, Spain</a:t>
            </a:r>
          </a:p>
          <a:p>
            <a:pPr algn="ctr"/>
            <a:r>
              <a:rPr lang="nl-BE" sz="800"/>
              <a:t>(BSCHESMM)</a:t>
            </a:r>
          </a:p>
          <a:p>
            <a:pPr algn="ctr"/>
            <a:r>
              <a:rPr lang="nl-BE" sz="800" i="1"/>
              <a:t>Debit</a:t>
            </a:r>
            <a:r>
              <a:rPr lang="nl-BE" sz="800" b="1" i="1"/>
              <a:t> Party (Agent)</a:t>
            </a:r>
            <a:endParaRPr lang="en-US" sz="800" b="1" i="1"/>
          </a:p>
        </p:txBody>
      </p:sp>
      <p:pic>
        <p:nvPicPr>
          <p:cNvPr id="35" name="Picture 34" descr="Bank-shadow"/>
          <p:cNvPicPr>
            <a:picLocks noChangeAspect="1" noChangeArrowheads="1"/>
          </p:cNvPicPr>
          <p:nvPr/>
        </p:nvPicPr>
        <p:blipFill>
          <a:blip r:embed="rId2" cstate="print">
            <a:lum/>
          </a:blip>
          <a:srcRect/>
          <a:stretch>
            <a:fillRect/>
          </a:stretch>
        </p:blipFill>
        <p:spPr bwMode="auto">
          <a:xfrm>
            <a:off x="6132446" y="3634867"/>
            <a:ext cx="1025525" cy="760412"/>
          </a:xfrm>
          <a:prstGeom prst="rect">
            <a:avLst/>
          </a:prstGeom>
          <a:noFill/>
          <a:ln w="9525">
            <a:noFill/>
            <a:miter lim="800000"/>
            <a:headEnd/>
            <a:tailEnd/>
          </a:ln>
        </p:spPr>
      </p:pic>
      <p:sp>
        <p:nvSpPr>
          <p:cNvPr id="36" name="TextBox 35"/>
          <p:cNvSpPr txBox="1"/>
          <p:nvPr/>
        </p:nvSpPr>
        <p:spPr>
          <a:xfrm>
            <a:off x="5679222" y="4349027"/>
            <a:ext cx="2122697" cy="695575"/>
          </a:xfrm>
          <a:prstGeom prst="rect">
            <a:avLst/>
          </a:prstGeom>
          <a:noFill/>
        </p:spPr>
        <p:txBody>
          <a:bodyPr wrap="none" rtlCol="0">
            <a:spAutoFit/>
          </a:bodyPr>
          <a:lstStyle/>
          <a:p>
            <a:pPr algn="ctr"/>
            <a:r>
              <a:rPr lang="nl-BE" sz="800"/>
              <a:t>HSBC Hong Kong</a:t>
            </a:r>
          </a:p>
          <a:p>
            <a:r>
              <a:rPr lang="nl-BE" sz="800"/>
              <a:t>(HSBCHKHHHKH)</a:t>
            </a:r>
          </a:p>
          <a:p>
            <a:pPr algn="ctr"/>
            <a:r>
              <a:rPr lang="nl-BE" sz="800" b="1" i="1"/>
              <a:t>Credit Party</a:t>
            </a:r>
          </a:p>
          <a:p>
            <a:r>
              <a:rPr lang="nl-BE" sz="1000">
                <a:solidFill>
                  <a:srgbClr val="00B050"/>
                </a:solidFill>
              </a:rPr>
              <a:t>Outgoing Business Participant</a:t>
            </a:r>
          </a:p>
        </p:txBody>
      </p:sp>
      <p:pic>
        <p:nvPicPr>
          <p:cNvPr id="37" name="Picture 5" descr="Bank-shadow"/>
          <p:cNvPicPr>
            <a:picLocks noChangeAspect="1" noChangeArrowheads="1"/>
          </p:cNvPicPr>
          <p:nvPr/>
        </p:nvPicPr>
        <p:blipFill>
          <a:blip r:embed="rId2" cstate="print"/>
          <a:srcRect/>
          <a:stretch>
            <a:fillRect/>
          </a:stretch>
        </p:blipFill>
        <p:spPr bwMode="auto">
          <a:xfrm>
            <a:off x="3563528" y="3611631"/>
            <a:ext cx="1025525" cy="760412"/>
          </a:xfrm>
          <a:prstGeom prst="rect">
            <a:avLst/>
          </a:prstGeom>
          <a:noFill/>
          <a:ln w="9525">
            <a:noFill/>
            <a:miter lim="800000"/>
            <a:headEnd/>
            <a:tailEnd/>
          </a:ln>
        </p:spPr>
      </p:pic>
      <p:sp>
        <p:nvSpPr>
          <p:cNvPr id="38" name="TextBox 37"/>
          <p:cNvSpPr txBox="1"/>
          <p:nvPr/>
        </p:nvSpPr>
        <p:spPr>
          <a:xfrm>
            <a:off x="3562414" y="4334756"/>
            <a:ext cx="1263486" cy="658642"/>
          </a:xfrm>
          <a:prstGeom prst="rect">
            <a:avLst/>
          </a:prstGeom>
          <a:noFill/>
        </p:spPr>
        <p:txBody>
          <a:bodyPr wrap="none" rtlCol="0">
            <a:spAutoFit/>
          </a:bodyPr>
          <a:lstStyle/>
          <a:p>
            <a:pPr algn="ctr"/>
            <a:r>
              <a:rPr lang="nl-BE" sz="800"/>
              <a:t>Clarity Bank Belgium</a:t>
            </a:r>
          </a:p>
          <a:p>
            <a:pPr algn="ctr"/>
            <a:r>
              <a:rPr lang="nl-BE" sz="800" b="0"/>
              <a:t>(BANKBEBB)</a:t>
            </a:r>
          </a:p>
          <a:p>
            <a:pPr algn="ctr"/>
            <a:r>
              <a:rPr lang="nl-BE" sz="800" b="0" i="1" u="sng"/>
              <a:t>Credit Party Agent</a:t>
            </a:r>
          </a:p>
          <a:p>
            <a:pPr algn="ctr"/>
            <a:r>
              <a:rPr lang="nl-BE" sz="800" i="1"/>
              <a:t>(OPF Bank)</a:t>
            </a:r>
            <a:endParaRPr lang="en-US" sz="800" b="1" i="1"/>
          </a:p>
        </p:txBody>
      </p:sp>
      <p:pic>
        <p:nvPicPr>
          <p:cNvPr id="39" name="Picture 38"/>
          <p:cNvPicPr>
            <a:picLocks noChangeAspect="1" noChangeArrowheads="1"/>
          </p:cNvPicPr>
          <p:nvPr/>
        </p:nvPicPr>
        <p:blipFill>
          <a:blip r:embed="rId3" cstate="print"/>
          <a:srcRect/>
          <a:stretch>
            <a:fillRect/>
          </a:stretch>
        </p:blipFill>
        <p:spPr bwMode="auto">
          <a:xfrm>
            <a:off x="3656232" y="3582728"/>
            <a:ext cx="285751" cy="285749"/>
          </a:xfrm>
          <a:prstGeom prst="rect">
            <a:avLst/>
          </a:prstGeom>
          <a:noFill/>
          <a:ln w="28575" algn="ctr">
            <a:noFill/>
            <a:miter lim="800000"/>
            <a:headEnd/>
            <a:tailEnd/>
          </a:ln>
        </p:spPr>
      </p:pic>
      <p:sp>
        <p:nvSpPr>
          <p:cNvPr id="40" name="Line 25"/>
          <p:cNvSpPr>
            <a:spLocks noChangeShapeType="1"/>
          </p:cNvSpPr>
          <p:nvPr/>
        </p:nvSpPr>
        <p:spPr bwMode="auto">
          <a:xfrm>
            <a:off x="2164793" y="3995281"/>
            <a:ext cx="1330882" cy="5219"/>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41" name="Picture 54" descr="message"/>
          <p:cNvPicPr>
            <a:picLocks noChangeAspect="1" noChangeArrowheads="1"/>
          </p:cNvPicPr>
          <p:nvPr/>
        </p:nvPicPr>
        <p:blipFill>
          <a:blip r:embed="rId4" cstate="print"/>
          <a:srcRect/>
          <a:stretch>
            <a:fillRect/>
          </a:stretch>
        </p:blipFill>
        <p:spPr bwMode="auto">
          <a:xfrm>
            <a:off x="2565634" y="4156550"/>
            <a:ext cx="453067" cy="357190"/>
          </a:xfrm>
          <a:prstGeom prst="rect">
            <a:avLst/>
          </a:prstGeom>
          <a:noFill/>
          <a:ln w="9525">
            <a:noFill/>
            <a:miter lim="800000"/>
            <a:headEnd/>
            <a:tailEnd/>
          </a:ln>
        </p:spPr>
      </p:pic>
      <p:sp>
        <p:nvSpPr>
          <p:cNvPr id="42" name="TextBox 41"/>
          <p:cNvSpPr txBox="1"/>
          <p:nvPr/>
        </p:nvSpPr>
        <p:spPr>
          <a:xfrm>
            <a:off x="2524256" y="4513739"/>
            <a:ext cx="535724" cy="215444"/>
          </a:xfrm>
          <a:prstGeom prst="rect">
            <a:avLst/>
          </a:prstGeom>
          <a:noFill/>
        </p:spPr>
        <p:txBody>
          <a:bodyPr wrap="none" rtlCol="0">
            <a:spAutoFit/>
          </a:bodyPr>
          <a:lstStyle/>
          <a:p>
            <a:pPr algn="ctr"/>
            <a:r>
              <a:rPr lang="nl-BE" sz="800"/>
              <a:t>MT202</a:t>
            </a:r>
          </a:p>
        </p:txBody>
      </p:sp>
      <p:sp>
        <p:nvSpPr>
          <p:cNvPr id="43" name="Line 25"/>
          <p:cNvSpPr>
            <a:spLocks noChangeShapeType="1"/>
          </p:cNvSpPr>
          <p:nvPr/>
        </p:nvSpPr>
        <p:spPr bwMode="auto">
          <a:xfrm>
            <a:off x="4727018" y="4023856"/>
            <a:ext cx="1330882" cy="5219"/>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44" name="Picture 54" descr="message"/>
          <p:cNvPicPr>
            <a:picLocks noChangeAspect="1" noChangeArrowheads="1"/>
          </p:cNvPicPr>
          <p:nvPr/>
        </p:nvPicPr>
        <p:blipFill>
          <a:blip r:embed="rId4" cstate="print"/>
          <a:srcRect/>
          <a:stretch>
            <a:fillRect/>
          </a:stretch>
        </p:blipFill>
        <p:spPr bwMode="auto">
          <a:xfrm>
            <a:off x="5127859" y="4185125"/>
            <a:ext cx="453067" cy="357190"/>
          </a:xfrm>
          <a:prstGeom prst="rect">
            <a:avLst/>
          </a:prstGeom>
          <a:noFill/>
          <a:ln w="9525">
            <a:noFill/>
            <a:miter lim="800000"/>
            <a:headEnd/>
            <a:tailEnd/>
          </a:ln>
        </p:spPr>
      </p:pic>
      <p:sp>
        <p:nvSpPr>
          <p:cNvPr id="45" name="TextBox 44"/>
          <p:cNvSpPr txBox="1"/>
          <p:nvPr/>
        </p:nvSpPr>
        <p:spPr>
          <a:xfrm>
            <a:off x="5086482" y="4542314"/>
            <a:ext cx="535724" cy="215444"/>
          </a:xfrm>
          <a:prstGeom prst="rect">
            <a:avLst/>
          </a:prstGeom>
          <a:noFill/>
        </p:spPr>
        <p:txBody>
          <a:bodyPr wrap="none" rtlCol="0">
            <a:spAutoFit/>
          </a:bodyPr>
          <a:lstStyle/>
          <a:p>
            <a:pPr algn="ctr"/>
            <a:r>
              <a:rPr lang="nl-BE" sz="800"/>
              <a:t>MT910</a:t>
            </a:r>
          </a:p>
        </p:txBody>
      </p:sp>
      <p:grpSp>
        <p:nvGrpSpPr>
          <p:cNvPr id="46" name="Group 67"/>
          <p:cNvGrpSpPr/>
          <p:nvPr/>
        </p:nvGrpSpPr>
        <p:grpSpPr>
          <a:xfrm>
            <a:off x="4910157" y="2209784"/>
            <a:ext cx="777041" cy="785818"/>
            <a:chOff x="742152" y="2571744"/>
            <a:chExt cx="777041" cy="785818"/>
          </a:xfrm>
        </p:grpSpPr>
        <p:pic>
          <p:nvPicPr>
            <p:cNvPr id="47" name="Picture 46" descr="Server"/>
            <p:cNvPicPr>
              <a:picLocks noChangeAspect="1" noChangeArrowheads="1"/>
            </p:cNvPicPr>
            <p:nvPr/>
          </p:nvPicPr>
          <p:blipFill>
            <a:blip r:embed="rId5" cstate="print"/>
            <a:srcRect/>
            <a:stretch>
              <a:fillRect/>
            </a:stretch>
          </p:blipFill>
          <p:spPr bwMode="auto">
            <a:xfrm>
              <a:off x="1027068" y="2571744"/>
              <a:ext cx="492125" cy="639762"/>
            </a:xfrm>
            <a:prstGeom prst="rect">
              <a:avLst/>
            </a:prstGeom>
            <a:noFill/>
            <a:ln w="9525">
              <a:noFill/>
              <a:miter lim="800000"/>
              <a:headEnd/>
              <a:tailEnd/>
            </a:ln>
          </p:spPr>
        </p:pic>
        <p:pic>
          <p:nvPicPr>
            <p:cNvPr id="48" name="Picture 50" descr="money"/>
            <p:cNvPicPr>
              <a:picLocks noChangeAspect="1" noChangeArrowheads="1"/>
            </p:cNvPicPr>
            <p:nvPr/>
          </p:nvPicPr>
          <p:blipFill>
            <a:blip r:embed="rId6" cstate="print"/>
            <a:srcRect/>
            <a:stretch>
              <a:fillRect/>
            </a:stretch>
          </p:blipFill>
          <p:spPr bwMode="auto">
            <a:xfrm>
              <a:off x="742152" y="2992443"/>
              <a:ext cx="642106" cy="365119"/>
            </a:xfrm>
            <a:prstGeom prst="rect">
              <a:avLst/>
            </a:prstGeom>
            <a:noFill/>
            <a:ln w="9525">
              <a:noFill/>
              <a:miter lim="800000"/>
              <a:headEnd/>
              <a:tailEnd/>
            </a:ln>
          </p:spPr>
        </p:pic>
      </p:grpSp>
      <p:sp>
        <p:nvSpPr>
          <p:cNvPr id="49" name="TextBox 48"/>
          <p:cNvSpPr txBox="1"/>
          <p:nvPr/>
        </p:nvSpPr>
        <p:spPr>
          <a:xfrm>
            <a:off x="4290173" y="2954527"/>
            <a:ext cx="2253502" cy="584775"/>
          </a:xfrm>
          <a:prstGeom prst="rect">
            <a:avLst/>
          </a:prstGeom>
          <a:noFill/>
        </p:spPr>
        <p:txBody>
          <a:bodyPr wrap="square" rtlCol="0">
            <a:spAutoFit/>
          </a:bodyPr>
          <a:lstStyle/>
          <a:p>
            <a:pPr algn="ctr"/>
            <a:r>
              <a:rPr lang="nl-BE" sz="800"/>
              <a:t>AMS</a:t>
            </a:r>
          </a:p>
          <a:p>
            <a:r>
              <a:rPr lang="nl-BE" sz="1000">
                <a:solidFill>
                  <a:srgbClr val="00B050"/>
                </a:solidFill>
              </a:rPr>
              <a:t>Outgoing Clearing Participant</a:t>
            </a:r>
          </a:p>
          <a:p>
            <a:r>
              <a:rPr lang="nl-BE" sz="1000">
                <a:solidFill>
                  <a:srgbClr val="00B050"/>
                </a:solidFill>
              </a:rPr>
              <a:t>Outgoing Settlement Participant</a:t>
            </a:r>
          </a:p>
        </p:txBody>
      </p:sp>
      <p:sp>
        <p:nvSpPr>
          <p:cNvPr id="50" name="Line 25"/>
          <p:cNvSpPr>
            <a:spLocks noChangeShapeType="1"/>
          </p:cNvSpPr>
          <p:nvPr/>
        </p:nvSpPr>
        <p:spPr bwMode="auto">
          <a:xfrm flipV="1">
            <a:off x="4581524" y="3514724"/>
            <a:ext cx="409575" cy="342899"/>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cxnSp>
        <p:nvCxnSpPr>
          <p:cNvPr id="51" name="Straight Connector 50"/>
          <p:cNvCxnSpPr/>
          <p:nvPr/>
        </p:nvCxnSpPr>
        <p:spPr>
          <a:xfrm>
            <a:off x="4038600" y="2667000"/>
            <a:ext cx="781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4233863" y="2852739"/>
            <a:ext cx="371477" cy="1"/>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952875" y="2324100"/>
            <a:ext cx="962025" cy="363176"/>
          </a:xfrm>
          <a:prstGeom prst="rect">
            <a:avLst/>
          </a:prstGeom>
          <a:noFill/>
        </p:spPr>
        <p:txBody>
          <a:bodyPr wrap="square" rtlCol="0">
            <a:spAutoFit/>
          </a:bodyPr>
          <a:lstStyle/>
          <a:p>
            <a:r>
              <a:rPr lang="nl-BE" sz="800"/>
              <a:t>VOSTRO</a:t>
            </a:r>
          </a:p>
          <a:p>
            <a:r>
              <a:rPr lang="nl-BE" sz="800"/>
              <a:t>HSBC</a:t>
            </a:r>
            <a:endParaRPr lang="en-US" sz="800"/>
          </a:p>
        </p:txBody>
      </p:sp>
      <p:sp>
        <p:nvSpPr>
          <p:cNvPr id="54" name="TextBox 53"/>
          <p:cNvSpPr txBox="1"/>
          <p:nvPr/>
        </p:nvSpPr>
        <p:spPr>
          <a:xfrm>
            <a:off x="3886201" y="2476499"/>
            <a:ext cx="400050" cy="219075"/>
          </a:xfrm>
          <a:prstGeom prst="rect">
            <a:avLst/>
          </a:prstGeom>
          <a:noFill/>
        </p:spPr>
        <p:txBody>
          <a:bodyPr wrap="square" rtlCol="0">
            <a:spAutoFit/>
          </a:bodyPr>
          <a:lstStyle/>
          <a:p>
            <a:r>
              <a:rPr lang="nl-BE" sz="800"/>
              <a:t>D</a:t>
            </a:r>
            <a:endParaRPr lang="en-US" sz="800"/>
          </a:p>
        </p:txBody>
      </p:sp>
      <p:sp>
        <p:nvSpPr>
          <p:cNvPr id="55" name="TextBox 54"/>
          <p:cNvSpPr txBox="1"/>
          <p:nvPr/>
        </p:nvSpPr>
        <p:spPr>
          <a:xfrm>
            <a:off x="4572001" y="2466974"/>
            <a:ext cx="400050" cy="219075"/>
          </a:xfrm>
          <a:prstGeom prst="rect">
            <a:avLst/>
          </a:prstGeom>
          <a:noFill/>
        </p:spPr>
        <p:txBody>
          <a:bodyPr wrap="square" rtlCol="0">
            <a:spAutoFit/>
          </a:bodyPr>
          <a:lstStyle/>
          <a:p>
            <a:r>
              <a:rPr lang="nl-BE" sz="800"/>
              <a:t>C</a:t>
            </a:r>
            <a:endParaRPr lang="en-US" sz="800"/>
          </a:p>
        </p:txBody>
      </p:sp>
      <p:sp>
        <p:nvSpPr>
          <p:cNvPr id="56" name="TextBox 55"/>
          <p:cNvSpPr txBox="1"/>
          <p:nvPr/>
        </p:nvSpPr>
        <p:spPr>
          <a:xfrm>
            <a:off x="4089092" y="2667000"/>
            <a:ext cx="255198" cy="215444"/>
          </a:xfrm>
          <a:prstGeom prst="rect">
            <a:avLst/>
          </a:prstGeom>
          <a:noFill/>
        </p:spPr>
        <p:txBody>
          <a:bodyPr wrap="none" rtlCol="0">
            <a:spAutoFit/>
          </a:bodyPr>
          <a:lstStyle/>
          <a:p>
            <a:r>
              <a:rPr lang="nl-BE" sz="800"/>
              <a:t>X</a:t>
            </a:r>
            <a:endParaRPr lang="en-US" sz="800"/>
          </a:p>
        </p:txBody>
      </p:sp>
    </p:spTree>
    <p:extLst>
      <p:ext uri="{BB962C8B-B14F-4D97-AF65-F5344CB8AC3E}">
        <p14:creationId xmlns:p14="http://schemas.microsoft.com/office/powerpoint/2010/main" val="3707866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85984" y="2428868"/>
            <a:ext cx="6480720" cy="1113416"/>
          </a:xfrm>
        </p:spPr>
        <p:txBody>
          <a:bodyPr/>
          <a:lstStyle/>
          <a:p>
            <a:r>
              <a:rPr lang="en-US"/>
              <a:t>Clearing</a:t>
            </a:r>
            <a:br>
              <a:rPr lang="en-US"/>
            </a:b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Break 1</a:t>
            </a:r>
          </a:p>
        </p:txBody>
      </p:sp>
    </p:spTree>
    <p:extLst>
      <p:ext uri="{BB962C8B-B14F-4D97-AF65-F5344CB8AC3E}">
        <p14:creationId xmlns:p14="http://schemas.microsoft.com/office/powerpoint/2010/main" val="22455554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978070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Account</a:t>
            </a:r>
            <a:endParaRPr lang="en-US"/>
          </a:p>
        </p:txBody>
      </p:sp>
      <p:sp>
        <p:nvSpPr>
          <p:cNvPr id="3" name="Content Placeholder 2"/>
          <p:cNvSpPr>
            <a:spLocks noGrp="1"/>
          </p:cNvSpPr>
          <p:nvPr>
            <p:ph idx="1"/>
          </p:nvPr>
        </p:nvSpPr>
        <p:spPr/>
        <p:txBody>
          <a:bodyPr>
            <a:normAutofit lnSpcReduction="10000"/>
          </a:bodyPr>
          <a:lstStyle/>
          <a:p>
            <a:r>
              <a:rPr lang="nl-BE" b="1"/>
              <a:t>Account</a:t>
            </a:r>
            <a:br>
              <a:rPr lang="nl-BE" b="1"/>
            </a:br>
            <a:r>
              <a:rPr lang="en-US" sz="1600"/>
              <a:t>In banking, an Account is typically defined as “the formal record of transactions of a particular type expressed in money and maintained in a ledger”. Following kinds of accounts are kept in the OPF system:</a:t>
            </a:r>
            <a:endParaRPr lang="nl-BE" sz="1600"/>
          </a:p>
          <a:p>
            <a:pPr lvl="1"/>
            <a:r>
              <a:rPr lang="nl-BE" sz="2000" b="1"/>
              <a:t>Account (Processing Account)</a:t>
            </a:r>
            <a:br>
              <a:rPr lang="nl-BE" sz="2000" b="1"/>
            </a:br>
            <a:r>
              <a:rPr lang="en-US" sz="1600"/>
              <a:t>An Account can be specified in a Participant’s (Processing)Agreement so that payments “using” the account are processed within the terms of that Agreement.</a:t>
            </a:r>
          </a:p>
          <a:p>
            <a:pPr lvl="1">
              <a:buNone/>
            </a:pPr>
            <a:endParaRPr lang="nl-BE" sz="2000" b="1"/>
          </a:p>
          <a:p>
            <a:pPr lvl="1"/>
            <a:r>
              <a:rPr lang="nl-BE" sz="2000" b="1"/>
              <a:t>AMS Account</a:t>
            </a:r>
            <a:br>
              <a:rPr lang="nl-BE" sz="2000" b="1"/>
            </a:br>
            <a:r>
              <a:rPr lang="nl-BE" sz="1600"/>
              <a:t>“</a:t>
            </a:r>
            <a:r>
              <a:rPr lang="en-US" sz="1600"/>
              <a:t>Mirror” of the AMS accounts. Used specifically for disposition check purposes.</a:t>
            </a:r>
          </a:p>
          <a:p>
            <a:pPr lvl="1"/>
            <a:endParaRPr lang="nl-BE" sz="2000" b="1"/>
          </a:p>
          <a:p>
            <a:pPr lvl="1"/>
            <a:r>
              <a:rPr lang="nl-BE" sz="2000" b="1"/>
              <a:t>Settlement Account (xCT)</a:t>
            </a:r>
            <a:br>
              <a:rPr lang="nl-BE" b="1"/>
            </a:br>
            <a:r>
              <a:rPr lang="en-US" sz="1600"/>
              <a:t>A settlement account is a specific purpose account used to post debit and credit entries as a result of the payment.</a:t>
            </a:r>
            <a:r>
              <a:rPr lang="nl-BE" sz="1600"/>
              <a:t> A Participant can have mutliple settlement accounts defined. E.g. Mirror-NOSTRO account of the OPF Bank’s USD Correspondent Bank.</a:t>
            </a:r>
          </a:p>
          <a:p>
            <a:endParaRPr lang="nl-BE" sz="1600"/>
          </a:p>
          <a:p>
            <a:pPr lvl="1"/>
            <a:r>
              <a:rPr lang="nl-BE" sz="2000" b="1"/>
              <a:t>Internal Account (xCT)</a:t>
            </a:r>
            <a:br>
              <a:rPr lang="nl-BE" b="1"/>
            </a:br>
            <a:r>
              <a:rPr lang="en-US" sz="1600"/>
              <a:t>OPF Bank’s internal account (G/L accounts)</a:t>
            </a:r>
          </a:p>
          <a:p>
            <a:pPr lvl="1"/>
            <a:endParaRPr lang="nl-BE" sz="1600"/>
          </a:p>
        </p:txBody>
      </p:sp>
      <p:grpSp>
        <p:nvGrpSpPr>
          <p:cNvPr id="4" name="Group 3"/>
          <p:cNvGrpSpPr/>
          <p:nvPr/>
        </p:nvGrpSpPr>
        <p:grpSpPr>
          <a:xfrm>
            <a:off x="7949099" y="5514175"/>
            <a:ext cx="1088026" cy="1064758"/>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7641087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41827267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r>
              <a:rPr lang="en-US"/>
              <a:t>Exchange Condition</a:t>
            </a:r>
          </a:p>
        </p:txBody>
      </p:sp>
      <p:sp>
        <p:nvSpPr>
          <p:cNvPr id="136195" name="Rectangle 3"/>
          <p:cNvSpPr>
            <a:spLocks noGrp="1" noChangeArrowheads="1"/>
          </p:cNvSpPr>
          <p:nvPr>
            <p:ph idx="1"/>
          </p:nvPr>
        </p:nvSpPr>
        <p:spPr/>
        <p:txBody>
          <a:bodyPr>
            <a:normAutofit/>
          </a:bodyPr>
          <a:lstStyle/>
          <a:p>
            <a:pPr eaLnBrk="1" hangingPunct="1">
              <a:buFont typeface="Wingdings" pitchFamily="2" charset="2"/>
              <a:buChar char="§"/>
            </a:pPr>
            <a:r>
              <a:rPr lang="en-US" b="1"/>
              <a:t>Exchange Condition</a:t>
            </a:r>
            <a:endParaRPr lang="en-GB" sz="1800"/>
          </a:p>
          <a:p>
            <a:pPr lvl="1" eaLnBrk="1" hangingPunct="1"/>
            <a:r>
              <a:rPr lang="en-GB" sz="1800"/>
              <a:t>An Exchange Condition is a set of attributes that describe how files are sent/received files to/from a Participant.</a:t>
            </a:r>
          </a:p>
          <a:p>
            <a:pPr lvl="1" eaLnBrk="1" hangingPunct="1"/>
            <a:r>
              <a:rPr lang="en-GB" sz="1800"/>
              <a:t>Typical attributes: format, grouping rules, destination code, submission queues, …</a:t>
            </a:r>
          </a:p>
          <a:p>
            <a:pPr lvl="1" eaLnBrk="1" hangingPunct="1"/>
            <a:r>
              <a:rPr lang="en-GB" sz="1800"/>
              <a:t>An Exchange Condition can apply to incoming or outgoing files (or both):</a:t>
            </a:r>
          </a:p>
          <a:p>
            <a:pPr lvl="2" eaLnBrk="1" hangingPunct="1"/>
            <a:r>
              <a:rPr lang="en-GB"/>
              <a:t>An incoming Exchange Condition will typically be used to validate a received file.</a:t>
            </a:r>
          </a:p>
          <a:p>
            <a:pPr lvl="2" eaLnBrk="1" hangingPunct="1"/>
            <a:r>
              <a:rPr lang="en-GB"/>
              <a:t>An outgoing Exchange Condition will typically be used to route and submit the file.</a:t>
            </a:r>
          </a:p>
          <a:p>
            <a:pPr lvl="1" eaLnBrk="1" hangingPunct="1"/>
            <a:r>
              <a:rPr lang="en-GB" sz="1800"/>
              <a:t>Exchange Conditions are linked to Exchange Schedules to determine when submission occurs.</a:t>
            </a:r>
          </a:p>
          <a:p>
            <a:pPr lvl="1" eaLnBrk="1" hangingPunct="1"/>
            <a:endParaRPr lang="en-US" sz="1800"/>
          </a:p>
        </p:txBody>
      </p:sp>
      <p:grpSp>
        <p:nvGrpSpPr>
          <p:cNvPr id="4" name="Group 3"/>
          <p:cNvGrpSpPr/>
          <p:nvPr/>
        </p:nvGrpSpPr>
        <p:grpSpPr>
          <a:xfrm>
            <a:off x="7901783" y="5498201"/>
            <a:ext cx="1135342" cy="1276674"/>
            <a:chOff x="841856" y="1015631"/>
            <a:chExt cx="1476042" cy="1659786"/>
          </a:xfrm>
        </p:grpSpPr>
        <p:sp>
          <p:nvSpPr>
            <p:cNvPr id="5" name="TextBox 4"/>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3"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34648649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nl-BE"/>
              <a:t>Exchange Condition</a:t>
            </a:r>
            <a:endParaRPr lang="en-US"/>
          </a:p>
        </p:txBody>
      </p:sp>
      <p:sp>
        <p:nvSpPr>
          <p:cNvPr id="10" name="Content Placeholder 9"/>
          <p:cNvSpPr>
            <a:spLocks noGrp="1"/>
          </p:cNvSpPr>
          <p:nvPr>
            <p:ph idx="1"/>
          </p:nvPr>
        </p:nvSpPr>
        <p:spPr/>
        <p:txBody>
          <a:bodyPr/>
          <a:lstStyle/>
          <a:p>
            <a:r>
              <a:rPr lang="en-US" b="1"/>
              <a:t>Exchange Condition</a:t>
            </a:r>
          </a:p>
          <a:p>
            <a:pPr lvl="1"/>
            <a:r>
              <a:rPr lang="en-US" sz="1800"/>
              <a:t>A Participant is linked to 0, 1 or more Exchange Conditions.</a:t>
            </a:r>
          </a:p>
          <a:p>
            <a:pPr lvl="1"/>
            <a:r>
              <a:rPr lang="en-US" sz="1800"/>
              <a:t>An Exchange Condition is always linked to one Participant</a:t>
            </a:r>
          </a:p>
          <a:p>
            <a:endParaRPr lang="en-US"/>
          </a:p>
        </p:txBody>
      </p:sp>
      <p:sp>
        <p:nvSpPr>
          <p:cNvPr id="29700" name="Rectangle 8"/>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nl-BE"/>
          </a:p>
        </p:txBody>
      </p:sp>
      <p:sp>
        <p:nvSpPr>
          <p:cNvPr id="29702" name="Rectangle 16"/>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nl-BE"/>
          </a:p>
        </p:txBody>
      </p:sp>
      <p:grpSp>
        <p:nvGrpSpPr>
          <p:cNvPr id="11" name="Group 10"/>
          <p:cNvGrpSpPr/>
          <p:nvPr/>
        </p:nvGrpSpPr>
        <p:grpSpPr>
          <a:xfrm>
            <a:off x="7901783" y="5498201"/>
            <a:ext cx="1135342" cy="1276674"/>
            <a:chOff x="841856" y="1015631"/>
            <a:chExt cx="1476042" cy="1659786"/>
          </a:xfrm>
        </p:grpSpPr>
        <p:sp>
          <p:nvSpPr>
            <p:cNvPr id="12" name="TextBox 11"/>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3" name="Picture 12"/>
            <p:cNvPicPr>
              <a:picLocks noChangeAspect="1" noChangeArrowheads="1"/>
            </p:cNvPicPr>
            <p:nvPr/>
          </p:nvPicPr>
          <p:blipFill>
            <a:blip r:embed="rId3"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414723" name="Picture 3"/>
          <p:cNvPicPr>
            <a:picLocks noChangeAspect="1" noChangeArrowheads="1"/>
          </p:cNvPicPr>
          <p:nvPr/>
        </p:nvPicPr>
        <p:blipFill>
          <a:blip r:embed="rId4" cstate="print"/>
          <a:srcRect/>
          <a:stretch>
            <a:fillRect/>
          </a:stretch>
        </p:blipFill>
        <p:spPr bwMode="auto">
          <a:xfrm>
            <a:off x="3075195" y="2387784"/>
            <a:ext cx="3016847" cy="3636829"/>
          </a:xfrm>
          <a:prstGeom prst="rect">
            <a:avLst/>
          </a:prstGeom>
          <a:noFill/>
          <a:ln w="9525">
            <a:noFill/>
            <a:miter lim="800000"/>
            <a:headEnd/>
            <a:tailEnd/>
          </a:ln>
          <a:effectLst/>
        </p:spPr>
      </p:pic>
    </p:spTree>
    <p:extLst>
      <p:ext uri="{BB962C8B-B14F-4D97-AF65-F5344CB8AC3E}">
        <p14:creationId xmlns:p14="http://schemas.microsoft.com/office/powerpoint/2010/main" val="2741985004"/>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5573936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Exchange schedule &amp; Business Calendars</a:t>
            </a:r>
            <a:endParaRPr lang="en-US"/>
          </a:p>
        </p:txBody>
      </p:sp>
      <p:sp>
        <p:nvSpPr>
          <p:cNvPr id="3" name="Content Placeholder 2"/>
          <p:cNvSpPr>
            <a:spLocks noGrp="1"/>
          </p:cNvSpPr>
          <p:nvPr>
            <p:ph idx="1"/>
          </p:nvPr>
        </p:nvSpPr>
        <p:spPr/>
        <p:txBody>
          <a:bodyPr/>
          <a:lstStyle/>
          <a:p>
            <a:r>
              <a:rPr lang="en-GB" b="1"/>
              <a:t>Exchange schedule</a:t>
            </a:r>
            <a:br>
              <a:rPr lang="en-GB"/>
            </a:br>
            <a:r>
              <a:rPr lang="en-GB" sz="1600"/>
              <a:t>An Exchange Schedule is used to determine when transactions resorting to an Exchange Condition must be exchanged between the system and the Participant. </a:t>
            </a:r>
          </a:p>
        </p:txBody>
      </p:sp>
      <p:grpSp>
        <p:nvGrpSpPr>
          <p:cNvPr id="4" name="Group 3"/>
          <p:cNvGrpSpPr/>
          <p:nvPr/>
        </p:nvGrpSpPr>
        <p:grpSpPr>
          <a:xfrm>
            <a:off x="7196892" y="5153902"/>
            <a:ext cx="1908700" cy="1324098"/>
            <a:chOff x="414017" y="1015631"/>
            <a:chExt cx="2392597" cy="1659786"/>
          </a:xfrm>
        </p:grpSpPr>
        <p:sp>
          <p:nvSpPr>
            <p:cNvPr id="5" name="TextBox 4"/>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424963" name="Picture 3"/>
          <p:cNvPicPr>
            <a:picLocks noChangeAspect="1" noChangeArrowheads="1"/>
          </p:cNvPicPr>
          <p:nvPr/>
        </p:nvPicPr>
        <p:blipFill>
          <a:blip r:embed="rId3" cstate="print"/>
          <a:srcRect/>
          <a:stretch>
            <a:fillRect/>
          </a:stretch>
        </p:blipFill>
        <p:spPr bwMode="auto">
          <a:xfrm>
            <a:off x="3554883" y="2390569"/>
            <a:ext cx="1967139" cy="3027274"/>
          </a:xfrm>
          <a:prstGeom prst="rect">
            <a:avLst/>
          </a:prstGeom>
          <a:noFill/>
          <a:ln w="9525">
            <a:noFill/>
            <a:miter lim="800000"/>
            <a:headEnd/>
            <a:tailEnd/>
          </a:ln>
          <a:effectLst/>
        </p:spPr>
      </p:pic>
    </p:spTree>
    <p:extLst>
      <p:ext uri="{BB962C8B-B14F-4D97-AF65-F5344CB8AC3E}">
        <p14:creationId xmlns:p14="http://schemas.microsoft.com/office/powerpoint/2010/main" val="24024633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r>
              <a:rPr lang="nl-BE"/>
              <a:t>Exchange schedule &amp; Business Calendars</a:t>
            </a:r>
            <a:endParaRPr lang="en-US"/>
          </a:p>
        </p:txBody>
      </p:sp>
      <p:sp>
        <p:nvSpPr>
          <p:cNvPr id="35844" name="Rectangle 3"/>
          <p:cNvSpPr>
            <a:spLocks noGrp="1" noChangeArrowheads="1"/>
          </p:cNvSpPr>
          <p:nvPr>
            <p:ph idx="1"/>
          </p:nvPr>
        </p:nvSpPr>
        <p:spPr/>
        <p:txBody>
          <a:bodyPr/>
          <a:lstStyle/>
          <a:p>
            <a:pPr eaLnBrk="1" hangingPunct="1">
              <a:buFont typeface="Wingdings" pitchFamily="2" charset="2"/>
              <a:buChar char="§"/>
            </a:pPr>
            <a:r>
              <a:rPr lang="en-GB" b="1"/>
              <a:t>Business Calendar</a:t>
            </a:r>
            <a:br>
              <a:rPr lang="en-GB" b="1"/>
            </a:br>
            <a:r>
              <a:rPr lang="en-GB" sz="1800"/>
              <a:t>A Business Calendar </a:t>
            </a:r>
            <a:r>
              <a:rPr lang="en-GB" sz="1800" b="1"/>
              <a:t>defines business and non-business days</a:t>
            </a:r>
            <a:r>
              <a:rPr lang="en-GB" sz="1800"/>
              <a:t> for the </a:t>
            </a:r>
            <a:r>
              <a:rPr lang="en-GB" sz="1800" b="1"/>
              <a:t>entities it is “linked” to:</a:t>
            </a:r>
          </a:p>
          <a:p>
            <a:pPr lvl="1">
              <a:buFont typeface="Wingdings" pitchFamily="2" charset="2"/>
              <a:buChar char="§"/>
            </a:pPr>
            <a:r>
              <a:rPr lang="en-GB" sz="1800"/>
              <a:t>An </a:t>
            </a:r>
            <a:r>
              <a:rPr lang="en-GB" sz="1800" b="1"/>
              <a:t>Exchange Condition </a:t>
            </a:r>
            <a:r>
              <a:rPr lang="en-GB" sz="1800"/>
              <a:t>may be linked to a “Submission” Calendar</a:t>
            </a:r>
          </a:p>
          <a:p>
            <a:pPr lvl="1">
              <a:buFont typeface="Wingdings" pitchFamily="2" charset="2"/>
              <a:buChar char="§"/>
            </a:pPr>
            <a:r>
              <a:rPr lang="en-GB" sz="1800"/>
              <a:t>A </a:t>
            </a:r>
            <a:r>
              <a:rPr lang="en-GB" sz="1800" b="1"/>
              <a:t>Participant</a:t>
            </a:r>
            <a:r>
              <a:rPr lang="en-GB" sz="1800"/>
              <a:t> may be linked to a “Settlement” Calendar</a:t>
            </a:r>
          </a:p>
          <a:p>
            <a:pPr lvl="1">
              <a:buFont typeface="Wingdings" pitchFamily="2" charset="2"/>
              <a:buChar char="§"/>
            </a:pPr>
            <a:r>
              <a:rPr lang="en-GB" sz="1800"/>
              <a:t>A </a:t>
            </a:r>
            <a:r>
              <a:rPr lang="en-GB" sz="1800" b="1"/>
              <a:t>Bank</a:t>
            </a:r>
            <a:r>
              <a:rPr lang="en-GB" sz="1800"/>
              <a:t> maybe linked to the “Bank’s” Calendar</a:t>
            </a:r>
            <a:endParaRPr lang="en-GB"/>
          </a:p>
          <a:p>
            <a:pPr lvl="1">
              <a:buFont typeface="Wingdings" pitchFamily="2" charset="2"/>
              <a:buChar char="§"/>
            </a:pPr>
            <a:r>
              <a:rPr lang="en-GB" sz="1800"/>
              <a:t>A </a:t>
            </a:r>
            <a:r>
              <a:rPr lang="en-GB" sz="1800" b="1"/>
              <a:t>Currency</a:t>
            </a:r>
            <a:r>
              <a:rPr lang="en-GB" sz="1800"/>
              <a:t> maybe linked to the “Currency” Calendar </a:t>
            </a:r>
            <a:r>
              <a:rPr lang="en-GB" sz="1200"/>
              <a:t>(attribute on Calendar)</a:t>
            </a:r>
          </a:p>
        </p:txBody>
      </p:sp>
      <p:sp>
        <p:nvSpPr>
          <p:cNvPr id="35845" name="Rectangle 4"/>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nl-BE"/>
          </a:p>
        </p:txBody>
      </p:sp>
      <p:sp>
        <p:nvSpPr>
          <p:cNvPr id="35846" name="Rectangle 7"/>
          <p:cNvSpPr>
            <a:spLocks noChangeArrowheads="1"/>
          </p:cNvSpPr>
          <p:nvPr/>
        </p:nvSpPr>
        <p:spPr bwMode="auto">
          <a:xfrm>
            <a:off x="0" y="2271713"/>
            <a:ext cx="9144000" cy="0"/>
          </a:xfrm>
          <a:prstGeom prst="rect">
            <a:avLst/>
          </a:prstGeom>
          <a:noFill/>
          <a:ln w="28575" algn="ctr">
            <a:noFill/>
            <a:miter lim="800000"/>
            <a:headEnd/>
            <a:tailEnd/>
          </a:ln>
        </p:spPr>
        <p:txBody>
          <a:bodyPr wrap="none" anchor="ctr">
            <a:spAutoFit/>
          </a:bodyPr>
          <a:lstStyle/>
          <a:p>
            <a:endParaRPr lang="nl-BE"/>
          </a:p>
        </p:txBody>
      </p:sp>
      <p:sp>
        <p:nvSpPr>
          <p:cNvPr id="35847" name="Rectangle 9"/>
          <p:cNvSpPr>
            <a:spLocks noChangeArrowheads="1"/>
          </p:cNvSpPr>
          <p:nvPr/>
        </p:nvSpPr>
        <p:spPr bwMode="auto">
          <a:xfrm>
            <a:off x="0" y="2271713"/>
            <a:ext cx="9144000" cy="0"/>
          </a:xfrm>
          <a:prstGeom prst="rect">
            <a:avLst/>
          </a:prstGeom>
          <a:noFill/>
          <a:ln w="28575" algn="ctr">
            <a:noFill/>
            <a:miter lim="800000"/>
            <a:headEnd/>
            <a:tailEnd/>
          </a:ln>
        </p:spPr>
        <p:txBody>
          <a:bodyPr wrap="none" anchor="ctr">
            <a:spAutoFit/>
          </a:bodyPr>
          <a:lstStyle/>
          <a:p>
            <a:endParaRPr lang="nl-BE"/>
          </a:p>
        </p:txBody>
      </p:sp>
      <p:grpSp>
        <p:nvGrpSpPr>
          <p:cNvPr id="8" name="Group 7"/>
          <p:cNvGrpSpPr/>
          <p:nvPr/>
        </p:nvGrpSpPr>
        <p:grpSpPr>
          <a:xfrm>
            <a:off x="7196892" y="5153902"/>
            <a:ext cx="1908700" cy="1324098"/>
            <a:chOff x="414017" y="1015631"/>
            <a:chExt cx="2392597" cy="1659786"/>
          </a:xfrm>
        </p:grpSpPr>
        <p:sp>
          <p:nvSpPr>
            <p:cNvPr id="9" name="TextBox 8"/>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10" name="Picture 9"/>
            <p:cNvPicPr>
              <a:picLocks noChangeAspect="1" noChangeArrowheads="1"/>
            </p:cNvPicPr>
            <p:nvPr/>
          </p:nvPicPr>
          <p:blipFill>
            <a:blip r:embed="rId3"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425988" name="Picture 4"/>
          <p:cNvPicPr>
            <a:picLocks noChangeAspect="1" noChangeArrowheads="1"/>
          </p:cNvPicPr>
          <p:nvPr/>
        </p:nvPicPr>
        <p:blipFill>
          <a:blip r:embed="rId4" cstate="print"/>
          <a:srcRect/>
          <a:stretch>
            <a:fillRect/>
          </a:stretch>
        </p:blipFill>
        <p:spPr bwMode="auto">
          <a:xfrm>
            <a:off x="1272616" y="3717048"/>
            <a:ext cx="5235082" cy="2505619"/>
          </a:xfrm>
          <a:prstGeom prst="rect">
            <a:avLst/>
          </a:prstGeom>
          <a:noFill/>
          <a:ln w="9525">
            <a:noFill/>
            <a:miter lim="800000"/>
            <a:headEnd/>
            <a:tailEnd/>
          </a:ln>
          <a:effectLst/>
        </p:spPr>
      </p:pic>
    </p:spTree>
    <p:extLst>
      <p:ext uri="{BB962C8B-B14F-4D97-AF65-F5344CB8AC3E}">
        <p14:creationId xmlns:p14="http://schemas.microsoft.com/office/powerpoint/2010/main" val="3453390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990114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Clearing?</a:t>
            </a:r>
          </a:p>
        </p:txBody>
      </p:sp>
      <p:sp>
        <p:nvSpPr>
          <p:cNvPr id="3" name="Content Placeholder 2"/>
          <p:cNvSpPr>
            <a:spLocks noGrp="1"/>
          </p:cNvSpPr>
          <p:nvPr>
            <p:ph idx="1"/>
          </p:nvPr>
        </p:nvSpPr>
        <p:spPr/>
        <p:txBody>
          <a:bodyPr/>
          <a:lstStyle/>
          <a:p>
            <a:pPr marL="342900" lvl="1" indent="-342900">
              <a:buFont typeface="Wingdings" pitchFamily="2" charset="2"/>
              <a:buChar char="§"/>
            </a:pPr>
            <a:r>
              <a:rPr lang="nl-BE"/>
              <a:t>The interbank exchange and processing of payment instructions, with the view of calculating and establishing respective bank debit and credit positions available for settlement. The latter is referred to as netting.</a:t>
            </a:r>
            <a:endParaRPr lang="en-US" altLang="en-US"/>
          </a:p>
          <a:p>
            <a:pPr marL="342900" lvl="1" indent="-342900">
              <a:buFont typeface="Wingdings" pitchFamily="2" charset="2"/>
              <a:buChar char="§"/>
            </a:pPr>
            <a:r>
              <a:rPr lang="en-US"/>
              <a:t>The process of transmitting, reconciling, potentially including the netting of orders and the establishment of final positions for settlement.</a:t>
            </a:r>
          </a:p>
        </p:txBody>
      </p:sp>
      <p:pic>
        <p:nvPicPr>
          <p:cNvPr id="4" name="Picture 1"/>
          <p:cNvPicPr>
            <a:picLocks noChangeAspect="1" noChangeArrowheads="1"/>
          </p:cNvPicPr>
          <p:nvPr/>
        </p:nvPicPr>
        <p:blipFill>
          <a:blip r:embed="rId2" cstate="print"/>
          <a:srcRect/>
          <a:stretch>
            <a:fillRect/>
          </a:stretch>
        </p:blipFill>
        <p:spPr bwMode="auto">
          <a:xfrm>
            <a:off x="1378783" y="3829552"/>
            <a:ext cx="6558816" cy="2852938"/>
          </a:xfrm>
          <a:prstGeom prst="rect">
            <a:avLst/>
          </a:prstGeom>
          <a:no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headEnd/>
            <a:tailEnd/>
          </a:ln>
          <a:effectLst/>
        </p:spPr>
      </p:pic>
      <p:sp>
        <p:nvSpPr>
          <p:cNvPr id="5" name="Rectangle 4"/>
          <p:cNvSpPr/>
          <p:nvPr/>
        </p:nvSpPr>
        <p:spPr>
          <a:xfrm>
            <a:off x="3923928" y="3429000"/>
            <a:ext cx="1052053" cy="369332"/>
          </a:xfrm>
          <a:prstGeom prst="rect">
            <a:avLst/>
          </a:prstGeom>
        </p:spPr>
        <p:txBody>
          <a:bodyPr wrap="square">
            <a:spAutoFit/>
          </a:bodyPr>
          <a:lstStyle/>
          <a:p>
            <a:r>
              <a:rPr lang="nl-BE" b="1"/>
              <a:t>Clearing</a:t>
            </a:r>
            <a:endParaRPr lang="en-IN"/>
          </a:p>
        </p:txBody>
      </p:sp>
    </p:spTree>
    <p:extLst>
      <p:ext uri="{BB962C8B-B14F-4D97-AF65-F5344CB8AC3E}">
        <p14:creationId xmlns:p14="http://schemas.microsoft.com/office/powerpoint/2010/main" val="29847834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en-US"/>
              <a:t>Routing</a:t>
            </a:r>
          </a:p>
        </p:txBody>
      </p:sp>
      <p:sp>
        <p:nvSpPr>
          <p:cNvPr id="38916" name="Rectangle 3"/>
          <p:cNvSpPr>
            <a:spLocks noGrp="1" noChangeArrowheads="1"/>
          </p:cNvSpPr>
          <p:nvPr>
            <p:ph idx="1"/>
          </p:nvPr>
        </p:nvSpPr>
        <p:spPr/>
        <p:txBody>
          <a:bodyPr/>
          <a:lstStyle/>
          <a:p>
            <a:pPr eaLnBrk="1" hangingPunct="1">
              <a:buFont typeface="Wingdings" pitchFamily="2" charset="2"/>
              <a:buChar char="§"/>
            </a:pPr>
            <a:r>
              <a:rPr lang="en-GB" b="1"/>
              <a:t>Routing</a:t>
            </a:r>
          </a:p>
          <a:p>
            <a:pPr lvl="1">
              <a:buFont typeface="Wingdings" pitchFamily="2" charset="2"/>
              <a:buChar char="§"/>
            </a:pPr>
            <a:r>
              <a:rPr lang="en-GB" sz="1600"/>
              <a:t>Routing is the </a:t>
            </a:r>
            <a:r>
              <a:rPr lang="en-GB" sz="1600" b="1"/>
              <a:t>process by which </a:t>
            </a:r>
            <a:r>
              <a:rPr lang="en-GB" sz="1600"/>
              <a:t>the </a:t>
            </a:r>
            <a:r>
              <a:rPr lang="en-GB" sz="1600" b="1"/>
              <a:t>destination of a received payment is found</a:t>
            </a:r>
          </a:p>
          <a:p>
            <a:pPr lvl="1">
              <a:buFont typeface="Wingdings" pitchFamily="2" charset="2"/>
              <a:buChar char="§"/>
            </a:pPr>
            <a:r>
              <a:rPr lang="en-GB" sz="1600"/>
              <a:t>Routing must </a:t>
            </a:r>
            <a:r>
              <a:rPr lang="en-GB" sz="1600" b="1"/>
              <a:t>assign each Transaction </a:t>
            </a:r>
            <a:r>
              <a:rPr lang="en-GB" sz="1600"/>
              <a:t>an </a:t>
            </a:r>
            <a:r>
              <a:rPr lang="en-GB" sz="1600" b="1"/>
              <a:t>Outgoing Clearing Condition</a:t>
            </a:r>
          </a:p>
          <a:p>
            <a:pPr lvl="1">
              <a:buFont typeface="Wingdings" pitchFamily="2" charset="2"/>
              <a:buChar char="§"/>
            </a:pPr>
            <a:r>
              <a:rPr lang="en-GB" sz="1600"/>
              <a:t>Routing will also </a:t>
            </a:r>
            <a:r>
              <a:rPr lang="en-GB" sz="1600" b="1"/>
              <a:t>assign </a:t>
            </a:r>
            <a:r>
              <a:rPr lang="en-GB" sz="1600"/>
              <a:t>an </a:t>
            </a:r>
            <a:r>
              <a:rPr lang="en-GB" sz="1600" b="1"/>
              <a:t>Outgoing Business Participant </a:t>
            </a:r>
            <a:r>
              <a:rPr lang="en-GB" sz="1600"/>
              <a:t>and an </a:t>
            </a:r>
            <a:r>
              <a:rPr lang="en-GB" sz="1600" b="1"/>
              <a:t>Outgoing Settlement Participant</a:t>
            </a:r>
            <a:endParaRPr lang="en-GB" sz="1600"/>
          </a:p>
          <a:p>
            <a:pPr lvl="1">
              <a:buFont typeface="Wingdings" pitchFamily="2" charset="2"/>
              <a:buChar char="§"/>
            </a:pPr>
            <a:r>
              <a:rPr lang="en-GB" sz="1600"/>
              <a:t>Routing </a:t>
            </a:r>
            <a:r>
              <a:rPr lang="en-GB" sz="1600" b="1"/>
              <a:t>determines</a:t>
            </a:r>
            <a:r>
              <a:rPr lang="en-GB" sz="1600"/>
              <a:t> whether a </a:t>
            </a:r>
            <a:r>
              <a:rPr lang="en-GB" sz="1600" b="1"/>
              <a:t>Transaction</a:t>
            </a:r>
            <a:r>
              <a:rPr lang="en-GB" sz="1600"/>
              <a:t> is </a:t>
            </a:r>
            <a:r>
              <a:rPr lang="en-GB" sz="1600" b="1"/>
              <a:t>on-us or not on-us</a:t>
            </a:r>
          </a:p>
          <a:p>
            <a:pPr lvl="1">
              <a:buFont typeface="Wingdings" pitchFamily="2" charset="2"/>
              <a:buChar char="§"/>
            </a:pPr>
            <a:r>
              <a:rPr lang="en-GB" sz="1600"/>
              <a:t>Routing </a:t>
            </a:r>
            <a:r>
              <a:rPr lang="en-GB" sz="1600" b="1"/>
              <a:t>relies </a:t>
            </a:r>
            <a:r>
              <a:rPr lang="en-GB" sz="1600"/>
              <a:t>on an </a:t>
            </a:r>
            <a:r>
              <a:rPr lang="en-GB" sz="1600" b="1"/>
              <a:t>ordered list of “Routing Rules”</a:t>
            </a:r>
            <a:r>
              <a:rPr lang="en-GB" sz="1600"/>
              <a:t>,  which can be of two types</a:t>
            </a:r>
            <a:endParaRPr lang="en-US" sz="1600"/>
          </a:p>
          <a:p>
            <a:pPr lvl="2"/>
            <a:r>
              <a:rPr lang="en-US" sz="1600" b="1"/>
              <a:t>“Criteria Based”</a:t>
            </a:r>
            <a:r>
              <a:rPr lang="en-US" sz="1600"/>
              <a:t>: certain attributes of the Transaction are compared with attributes of the Exchange Condition. If all criteria matched, the Transaction is routed to the Exchange Condition. For instance: Currency, Maximum Amount, Destination Bank Code, …</a:t>
            </a:r>
          </a:p>
          <a:p>
            <a:pPr lvl="2"/>
            <a:r>
              <a:rPr lang="en-US" sz="1600" b="1"/>
              <a:t>“Algorithm Based”</a:t>
            </a:r>
            <a:r>
              <a:rPr lang="en-US" sz="1600"/>
              <a:t>: the Routing Rule consists of code developed by customization team, which, for a Transaction received as parameter, will return the Outgoing Clearing Condition.</a:t>
            </a:r>
          </a:p>
          <a:p>
            <a:pPr lvl="1">
              <a:buFont typeface="Wingdings" pitchFamily="2" charset="2"/>
              <a:buChar char="§"/>
            </a:pPr>
            <a:r>
              <a:rPr lang="en-US" sz="1600" b="1"/>
              <a:t>Each Routing Rule </a:t>
            </a:r>
            <a:r>
              <a:rPr lang="en-US" sz="1600"/>
              <a:t>is </a:t>
            </a:r>
            <a:r>
              <a:rPr lang="en-US" sz="1600" b="1"/>
              <a:t>evaluated</a:t>
            </a:r>
            <a:r>
              <a:rPr lang="en-US" sz="1600"/>
              <a:t> up </a:t>
            </a:r>
            <a:r>
              <a:rPr lang="en-US" sz="1600" b="1"/>
              <a:t>until</a:t>
            </a:r>
            <a:r>
              <a:rPr lang="en-US" sz="1600"/>
              <a:t> a </a:t>
            </a:r>
            <a:r>
              <a:rPr lang="en-US" sz="1600" b="1"/>
              <a:t>Clearing Condition</a:t>
            </a:r>
            <a:r>
              <a:rPr lang="en-US" sz="1600"/>
              <a:t> is </a:t>
            </a:r>
            <a:br>
              <a:rPr lang="en-US" sz="1600"/>
            </a:br>
            <a:r>
              <a:rPr lang="en-US" sz="1600" b="1"/>
              <a:t>found</a:t>
            </a:r>
          </a:p>
          <a:p>
            <a:pPr lvl="1" eaLnBrk="1" hangingPunct="1"/>
            <a:endParaRPr lang="en-US" sz="1400"/>
          </a:p>
        </p:txBody>
      </p:sp>
      <p:sp>
        <p:nvSpPr>
          <p:cNvPr id="38917" name="Rectangle 4"/>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nl-BE"/>
          </a:p>
        </p:txBody>
      </p:sp>
      <p:grpSp>
        <p:nvGrpSpPr>
          <p:cNvPr id="6" name="Group 5"/>
          <p:cNvGrpSpPr/>
          <p:nvPr/>
        </p:nvGrpSpPr>
        <p:grpSpPr>
          <a:xfrm>
            <a:off x="7903280" y="5626992"/>
            <a:ext cx="1136564" cy="1112258"/>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8" name="Picture 5"/>
            <p:cNvPicPr>
              <a:picLocks noChangeAspect="1" noChangeArrowheads="1"/>
            </p:cNvPicPr>
            <p:nvPr/>
          </p:nvPicPr>
          <p:blipFill>
            <a:blip r:embed="rId2"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797636201"/>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r>
              <a:rPr lang="nl-BE"/>
              <a:t>Routing</a:t>
            </a:r>
            <a:endParaRPr lang="en-US"/>
          </a:p>
        </p:txBody>
      </p:sp>
      <p:sp>
        <p:nvSpPr>
          <p:cNvPr id="39940" name="Rectangle 3"/>
          <p:cNvSpPr>
            <a:spLocks noGrp="1" noChangeArrowheads="1"/>
          </p:cNvSpPr>
          <p:nvPr>
            <p:ph idx="1"/>
          </p:nvPr>
        </p:nvSpPr>
        <p:spPr/>
        <p:txBody>
          <a:bodyPr>
            <a:normAutofit/>
          </a:bodyPr>
          <a:lstStyle/>
          <a:p>
            <a:pPr eaLnBrk="1" hangingPunct="1">
              <a:buFont typeface="Wingdings" pitchFamily="2" charset="2"/>
              <a:buChar char="§"/>
            </a:pPr>
            <a:r>
              <a:rPr lang="en-GB" b="1"/>
              <a:t>Participation Directory</a:t>
            </a:r>
          </a:p>
          <a:p>
            <a:pPr lvl="1">
              <a:buFont typeface="Wingdings" pitchFamily="2" charset="2"/>
              <a:buChar char="§"/>
            </a:pPr>
            <a:r>
              <a:rPr lang="en-GB"/>
              <a:t>A Participation Directory is a list of agent codes that the attached entity (EC) represents in the system. </a:t>
            </a:r>
          </a:p>
          <a:p>
            <a:pPr lvl="2"/>
            <a:r>
              <a:rPr lang="en-GB" sz="1600"/>
              <a:t>If the Participant is a clearing house, the Participation Directory lists all the bank codes of the banks that can be reached (= are participants) via this clearing house.</a:t>
            </a:r>
          </a:p>
          <a:p>
            <a:pPr lvl="2"/>
            <a:r>
              <a:rPr lang="en-GB" sz="1600"/>
              <a:t>If the Participant is a bank, the Participation Directory lists all the banks that are represented by this bank</a:t>
            </a:r>
          </a:p>
          <a:p>
            <a:pPr lvl="2"/>
            <a:endParaRPr lang="en-GB" sz="1000"/>
          </a:p>
          <a:p>
            <a:pPr lvl="2"/>
            <a:endParaRPr lang="en-GB" sz="1000"/>
          </a:p>
          <a:p>
            <a:pPr lvl="2"/>
            <a:endParaRPr lang="en-GB" sz="1000"/>
          </a:p>
          <a:p>
            <a:pPr lvl="2"/>
            <a:endParaRPr lang="en-GB" sz="1000"/>
          </a:p>
          <a:p>
            <a:pPr lvl="2"/>
            <a:endParaRPr lang="en-GB" sz="1000"/>
          </a:p>
          <a:p>
            <a:pPr lvl="2"/>
            <a:endParaRPr lang="en-GB" sz="1000"/>
          </a:p>
          <a:p>
            <a:pPr lvl="1">
              <a:buFont typeface="Wingdings" pitchFamily="2" charset="2"/>
              <a:buChar char="§"/>
            </a:pPr>
            <a:r>
              <a:rPr lang="en-GB"/>
              <a:t>Participation Directory is to be used as a Criteria of a Routing Rule.</a:t>
            </a:r>
          </a:p>
          <a:p>
            <a:pPr lvl="2"/>
            <a:r>
              <a:rPr lang="en-GB" sz="1600"/>
              <a:t>The Criteria would say something like: Destination BIC must be</a:t>
            </a:r>
            <a:br>
              <a:rPr lang="en-GB" sz="1600"/>
            </a:br>
            <a:r>
              <a:rPr lang="en-GB" sz="1600"/>
              <a:t>listed in Participation Directory linked to the Exchange Condition</a:t>
            </a:r>
          </a:p>
        </p:txBody>
      </p:sp>
      <p:sp>
        <p:nvSpPr>
          <p:cNvPr id="39941" name="Rectangle 4"/>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nl-BE"/>
          </a:p>
        </p:txBody>
      </p:sp>
      <p:sp>
        <p:nvSpPr>
          <p:cNvPr id="39942" name="Rectangle 7"/>
          <p:cNvSpPr>
            <a:spLocks noChangeArrowheads="1"/>
          </p:cNvSpPr>
          <p:nvPr/>
        </p:nvSpPr>
        <p:spPr bwMode="auto">
          <a:xfrm>
            <a:off x="0" y="3043238"/>
            <a:ext cx="9144000" cy="0"/>
          </a:xfrm>
          <a:prstGeom prst="rect">
            <a:avLst/>
          </a:prstGeom>
          <a:noFill/>
          <a:ln w="28575" algn="ctr">
            <a:noFill/>
            <a:miter lim="800000"/>
            <a:headEnd/>
            <a:tailEnd/>
          </a:ln>
        </p:spPr>
        <p:txBody>
          <a:bodyPr wrap="none" anchor="ctr">
            <a:spAutoFit/>
          </a:bodyPr>
          <a:lstStyle/>
          <a:p>
            <a:endParaRPr lang="nl-BE"/>
          </a:p>
        </p:txBody>
      </p:sp>
      <p:sp>
        <p:nvSpPr>
          <p:cNvPr id="39943" name="Rectangle 9"/>
          <p:cNvSpPr>
            <a:spLocks noChangeArrowheads="1"/>
          </p:cNvSpPr>
          <p:nvPr/>
        </p:nvSpPr>
        <p:spPr bwMode="auto">
          <a:xfrm>
            <a:off x="0" y="2443163"/>
            <a:ext cx="9144000" cy="0"/>
          </a:xfrm>
          <a:prstGeom prst="rect">
            <a:avLst/>
          </a:prstGeom>
          <a:noFill/>
          <a:ln w="28575" algn="ctr">
            <a:noFill/>
            <a:miter lim="800000"/>
            <a:headEnd/>
            <a:tailEnd/>
          </a:ln>
        </p:spPr>
        <p:txBody>
          <a:bodyPr wrap="none" anchor="ctr">
            <a:spAutoFit/>
          </a:bodyPr>
          <a:lstStyle/>
          <a:p>
            <a:endParaRPr lang="nl-BE"/>
          </a:p>
        </p:txBody>
      </p:sp>
      <p:sp>
        <p:nvSpPr>
          <p:cNvPr id="39944" name="Rectangle 4"/>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en-GB"/>
          </a:p>
        </p:txBody>
      </p:sp>
      <p:grpSp>
        <p:nvGrpSpPr>
          <p:cNvPr id="9" name="Group 8"/>
          <p:cNvGrpSpPr/>
          <p:nvPr/>
        </p:nvGrpSpPr>
        <p:grpSpPr>
          <a:xfrm>
            <a:off x="7903280" y="5626992"/>
            <a:ext cx="1136564" cy="1112258"/>
            <a:chOff x="841856" y="1015631"/>
            <a:chExt cx="1476042" cy="1444477"/>
          </a:xfrm>
        </p:grpSpPr>
        <p:sp>
          <p:nvSpPr>
            <p:cNvPr id="10" name="TextBox 9"/>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11" name="Picture 5"/>
            <p:cNvPicPr>
              <a:picLocks noChangeAspect="1" noChangeArrowheads="1"/>
            </p:cNvPicPr>
            <p:nvPr/>
          </p:nvPicPr>
          <p:blipFill>
            <a:blip r:embed="rId3"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428036" name="Picture 4"/>
          <p:cNvPicPr>
            <a:picLocks noChangeAspect="1" noChangeArrowheads="1"/>
          </p:cNvPicPr>
          <p:nvPr/>
        </p:nvPicPr>
        <p:blipFill>
          <a:blip r:embed="rId4" cstate="print"/>
          <a:srcRect/>
          <a:stretch>
            <a:fillRect/>
          </a:stretch>
        </p:blipFill>
        <p:spPr bwMode="auto">
          <a:xfrm>
            <a:off x="1665371" y="3756764"/>
            <a:ext cx="6676874" cy="898360"/>
          </a:xfrm>
          <a:prstGeom prst="rect">
            <a:avLst/>
          </a:prstGeom>
          <a:noFill/>
          <a:ln w="9525">
            <a:noFill/>
            <a:miter lim="800000"/>
            <a:headEnd/>
            <a:tailEnd/>
          </a:ln>
          <a:effectLst/>
        </p:spPr>
      </p:pic>
    </p:spTree>
    <p:extLst>
      <p:ext uri="{BB962C8B-B14F-4D97-AF65-F5344CB8AC3E}">
        <p14:creationId xmlns:p14="http://schemas.microsoft.com/office/powerpoint/2010/main" val="1743315097"/>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26260076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Service – Product – Agreement</a:t>
            </a:r>
            <a:endParaRPr lang="en-US"/>
          </a:p>
        </p:txBody>
      </p:sp>
      <p:sp>
        <p:nvSpPr>
          <p:cNvPr id="3" name="Content Placeholder 2"/>
          <p:cNvSpPr>
            <a:spLocks noGrp="1"/>
          </p:cNvSpPr>
          <p:nvPr>
            <p:ph idx="1"/>
          </p:nvPr>
        </p:nvSpPr>
        <p:spPr/>
        <p:txBody>
          <a:bodyPr/>
          <a:lstStyle/>
          <a:p>
            <a:r>
              <a:rPr lang="nl-BE" b="1"/>
              <a:t>Service</a:t>
            </a:r>
            <a:br>
              <a:rPr lang="nl-BE" b="1"/>
            </a:br>
            <a:r>
              <a:rPr lang="en-US" sz="1600"/>
              <a:t>An OPF Bank, can offer various services to their Participants. These Services are defined </a:t>
            </a:r>
            <a:r>
              <a:rPr lang="en-US" sz="1600" b="1"/>
              <a:t>per Bank Group</a:t>
            </a:r>
            <a:r>
              <a:rPr lang="en-US" sz="1600"/>
              <a:t>. From a high level, those services can be </a:t>
            </a:r>
            <a:r>
              <a:rPr lang="en-US" sz="1600" b="1"/>
              <a:t>categorized as</a:t>
            </a:r>
            <a:r>
              <a:rPr lang="en-US" sz="1600"/>
              <a:t>:</a:t>
            </a:r>
          </a:p>
          <a:p>
            <a:pPr lvl="1"/>
            <a:r>
              <a:rPr lang="en-US" sz="1600" b="1"/>
              <a:t>Processing Service</a:t>
            </a:r>
            <a:r>
              <a:rPr lang="en-US" sz="1600"/>
              <a:t>: service related to the ‘processing’ of payments. E.g. “currency conversion” and other such processing services.</a:t>
            </a:r>
          </a:p>
          <a:p>
            <a:pPr lvl="1"/>
            <a:r>
              <a:rPr lang="en-US" sz="1600" b="1"/>
              <a:t>Visibility Service</a:t>
            </a:r>
            <a:r>
              <a:rPr lang="en-US" sz="1600"/>
              <a:t>: service related to ‘visibility’ access. E.g. “manual entry” (order management)</a:t>
            </a:r>
          </a:p>
          <a:p>
            <a:r>
              <a:rPr lang="nl-BE" b="1"/>
              <a:t>Product</a:t>
            </a:r>
            <a:br>
              <a:rPr lang="nl-BE" b="1"/>
            </a:br>
            <a:r>
              <a:rPr lang="nl-BE" sz="1600"/>
              <a:t>A product is a </a:t>
            </a:r>
            <a:r>
              <a:rPr lang="nl-BE" sz="1600" b="1"/>
              <a:t>collection of Services</a:t>
            </a:r>
            <a:r>
              <a:rPr lang="nl-BE" sz="1600"/>
              <a:t> offered as a Product by an OPF Bank to its Participants. Products are defined </a:t>
            </a:r>
            <a:r>
              <a:rPr lang="nl-BE" sz="1600" b="1"/>
              <a:t>per Bank</a:t>
            </a:r>
            <a:r>
              <a:rPr lang="nl-BE" sz="1600"/>
              <a:t>. Products can be </a:t>
            </a:r>
            <a:r>
              <a:rPr lang="nl-BE" sz="1600" b="1"/>
              <a:t>categorized as</a:t>
            </a:r>
            <a:r>
              <a:rPr lang="nl-BE" sz="1600"/>
              <a:t>:</a:t>
            </a:r>
          </a:p>
          <a:p>
            <a:pPr lvl="1"/>
            <a:r>
              <a:rPr lang="en-US" sz="1600" b="1"/>
              <a:t>Processing Product</a:t>
            </a:r>
            <a:r>
              <a:rPr lang="en-US" sz="1600"/>
              <a:t>: product related to the ‘processing’ of payments. E.g. “International Credit Transfer - Customer Initiation – </a:t>
            </a:r>
            <a:r>
              <a:rPr lang="en-US" sz="1600" err="1"/>
              <a:t>CorpDirect</a:t>
            </a:r>
            <a:r>
              <a:rPr lang="en-US" sz="1600"/>
              <a:t>” which is a product offered by the OPF Bank to </a:t>
            </a:r>
            <a:r>
              <a:rPr lang="en-US" sz="1600" err="1"/>
              <a:t>corporates</a:t>
            </a:r>
            <a:r>
              <a:rPr lang="en-US" sz="1600"/>
              <a:t> (identified via processing accounts) to send in SWIFT MT101 messages.</a:t>
            </a:r>
          </a:p>
          <a:p>
            <a:pPr lvl="1"/>
            <a:r>
              <a:rPr lang="en-US" sz="1600" b="1"/>
              <a:t>Visibility Product</a:t>
            </a:r>
            <a:r>
              <a:rPr lang="en-US" sz="1600"/>
              <a:t>: product related to ‘visibility’ access. </a:t>
            </a:r>
          </a:p>
        </p:txBody>
      </p:sp>
      <p:grpSp>
        <p:nvGrpSpPr>
          <p:cNvPr id="7" name="Group 6"/>
          <p:cNvGrpSpPr/>
          <p:nvPr/>
        </p:nvGrpSpPr>
        <p:grpSpPr>
          <a:xfrm>
            <a:off x="7674081" y="5197963"/>
            <a:ext cx="1363037" cy="1185024"/>
            <a:chOff x="637176" y="1015631"/>
            <a:chExt cx="1909120" cy="1659787"/>
          </a:xfrm>
        </p:grpSpPr>
        <p:sp>
          <p:nvSpPr>
            <p:cNvPr id="8" name="TextBox 7"/>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9" name="Picture 8"/>
            <p:cNvPicPr>
              <a:picLocks noChangeAspect="1" noChangeArrowheads="1"/>
            </p:cNvPicPr>
            <p:nvPr/>
          </p:nvPicPr>
          <p:blipFill>
            <a:blip r:embed="rId2"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7627040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Service – Product – Agreement</a:t>
            </a:r>
            <a:endParaRPr lang="en-US"/>
          </a:p>
        </p:txBody>
      </p:sp>
      <p:sp>
        <p:nvSpPr>
          <p:cNvPr id="3" name="Content Placeholder 2"/>
          <p:cNvSpPr>
            <a:spLocks noGrp="1"/>
          </p:cNvSpPr>
          <p:nvPr>
            <p:ph idx="1"/>
          </p:nvPr>
        </p:nvSpPr>
        <p:spPr/>
        <p:txBody>
          <a:bodyPr/>
          <a:lstStyle/>
          <a:p>
            <a:r>
              <a:rPr lang="nl-BE" b="1"/>
              <a:t>Agreement</a:t>
            </a:r>
            <a:br>
              <a:rPr lang="nl-BE" b="1"/>
            </a:br>
            <a:r>
              <a:rPr lang="en-GB" sz="1600"/>
              <a:t>An Agreement details a Participant’s </a:t>
            </a:r>
            <a:r>
              <a:rPr lang="en-GB" sz="1600" b="1"/>
              <a:t>use of a Product. </a:t>
            </a:r>
            <a:r>
              <a:rPr lang="en-GB" sz="1600"/>
              <a:t>Agreements are defined </a:t>
            </a:r>
            <a:r>
              <a:rPr lang="en-GB" sz="1600" b="1"/>
              <a:t>per Participant</a:t>
            </a:r>
            <a:r>
              <a:rPr lang="en-GB" sz="1600"/>
              <a:t>. Agreements can be </a:t>
            </a:r>
            <a:r>
              <a:rPr lang="en-GB" sz="1600" b="1"/>
              <a:t>categorized as</a:t>
            </a:r>
            <a:r>
              <a:rPr lang="en-GB" sz="1600"/>
              <a:t>:</a:t>
            </a:r>
          </a:p>
          <a:p>
            <a:pPr lvl="1"/>
            <a:r>
              <a:rPr lang="en-US" sz="1600" b="1"/>
              <a:t>Processing Agreement</a:t>
            </a:r>
            <a:r>
              <a:rPr lang="en-US" sz="1600"/>
              <a:t>: Agreement related to the ‘processing’ of payments. E.g. “International Credit Transfer - Customer Initiation – </a:t>
            </a:r>
            <a:r>
              <a:rPr lang="en-US" sz="1600" err="1"/>
              <a:t>CorpDirect</a:t>
            </a:r>
            <a:r>
              <a:rPr lang="en-US" sz="1600"/>
              <a:t> - Gold”. The Participant which has the agreement has better conditions in terms of currency conversion and charges than the related product.</a:t>
            </a:r>
          </a:p>
          <a:p>
            <a:pPr lvl="1"/>
            <a:r>
              <a:rPr lang="en-US" sz="1600" b="1"/>
              <a:t>Visibility Agreement</a:t>
            </a:r>
            <a:r>
              <a:rPr lang="en-US" sz="1600"/>
              <a:t>: Agreement related to ‘visibility’ access. </a:t>
            </a:r>
          </a:p>
          <a:p>
            <a:pPr lvl="1"/>
            <a:endParaRPr lang="nl-BE" sz="1600"/>
          </a:p>
        </p:txBody>
      </p:sp>
      <p:grpSp>
        <p:nvGrpSpPr>
          <p:cNvPr id="5" name="Group 4"/>
          <p:cNvGrpSpPr/>
          <p:nvPr/>
        </p:nvGrpSpPr>
        <p:grpSpPr>
          <a:xfrm>
            <a:off x="7674081" y="5197963"/>
            <a:ext cx="1363037" cy="1185024"/>
            <a:chOff x="637176" y="1015631"/>
            <a:chExt cx="1909120" cy="1659787"/>
          </a:xfrm>
        </p:grpSpPr>
        <p:sp>
          <p:nvSpPr>
            <p:cNvPr id="6" name="TextBox 5"/>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7" name="Picture 6"/>
            <p:cNvPicPr>
              <a:picLocks noChangeAspect="1" noChangeArrowheads="1"/>
            </p:cNvPicPr>
            <p:nvPr/>
          </p:nvPicPr>
          <p:blipFill>
            <a:blip r:embed="rId2"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598024" name="Picture 8"/>
          <p:cNvPicPr>
            <a:picLocks noChangeAspect="1" noChangeArrowheads="1"/>
          </p:cNvPicPr>
          <p:nvPr/>
        </p:nvPicPr>
        <p:blipFill>
          <a:blip r:embed="rId3" cstate="print"/>
          <a:srcRect/>
          <a:stretch>
            <a:fillRect/>
          </a:stretch>
        </p:blipFill>
        <p:spPr bwMode="auto">
          <a:xfrm>
            <a:off x="2873833" y="3485493"/>
            <a:ext cx="3416507" cy="2749054"/>
          </a:xfrm>
          <a:prstGeom prst="rect">
            <a:avLst/>
          </a:prstGeom>
          <a:noFill/>
          <a:ln w="9525">
            <a:noFill/>
            <a:miter lim="800000"/>
            <a:headEnd/>
            <a:tailEnd/>
          </a:ln>
          <a:effectLst/>
        </p:spPr>
      </p:pic>
    </p:spTree>
    <p:extLst>
      <p:ext uri="{BB962C8B-B14F-4D97-AF65-F5344CB8AC3E}">
        <p14:creationId xmlns:p14="http://schemas.microsoft.com/office/powerpoint/2010/main" val="930560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Service – Product – Agreement</a:t>
            </a:r>
            <a:endParaRPr lang="en-US"/>
          </a:p>
        </p:txBody>
      </p:sp>
      <p:sp>
        <p:nvSpPr>
          <p:cNvPr id="3" name="Content Placeholder 2"/>
          <p:cNvSpPr>
            <a:spLocks noGrp="1"/>
          </p:cNvSpPr>
          <p:nvPr>
            <p:ph idx="1"/>
          </p:nvPr>
        </p:nvSpPr>
        <p:spPr/>
        <p:txBody>
          <a:bodyPr>
            <a:normAutofit/>
          </a:bodyPr>
          <a:lstStyle/>
          <a:p>
            <a:r>
              <a:rPr lang="nl-BE" b="1"/>
              <a:t>Service Attributes</a:t>
            </a:r>
            <a:br>
              <a:rPr lang="nl-BE" b="1"/>
            </a:br>
            <a:r>
              <a:rPr lang="en-US" sz="1600"/>
              <a:t>Attributes that define settings and constraints in relation to a Service supported by the OPF:</a:t>
            </a:r>
          </a:p>
          <a:p>
            <a:pPr lvl="1"/>
            <a:r>
              <a:rPr lang="nl-BE" sz="1600" b="1"/>
              <a:t>Processing Service Attributes</a:t>
            </a:r>
          </a:p>
          <a:p>
            <a:pPr lvl="1"/>
            <a:r>
              <a:rPr lang="nl-BE" sz="1600" b="1"/>
              <a:t>Visibility Service Attributes</a:t>
            </a:r>
          </a:p>
          <a:p>
            <a:r>
              <a:rPr lang="nl-BE" b="1"/>
              <a:t>Product Service Attributes</a:t>
            </a:r>
            <a:br>
              <a:rPr lang="nl-BE" b="1"/>
            </a:br>
            <a:r>
              <a:rPr lang="en-US" sz="1600"/>
              <a:t>Service Attributes can be overridden on Product level. These are referred to as Product Service Attributes. These attributes define how a Service will be utilized / applied for a given Product:</a:t>
            </a:r>
          </a:p>
          <a:p>
            <a:pPr lvl="1"/>
            <a:r>
              <a:rPr lang="nl-BE" sz="1600" b="1"/>
              <a:t>Processing Product Service Attributes</a:t>
            </a:r>
          </a:p>
          <a:p>
            <a:pPr lvl="1"/>
            <a:r>
              <a:rPr lang="nl-BE" sz="1600" b="1"/>
              <a:t>Visibility Product Service Attributes</a:t>
            </a:r>
          </a:p>
          <a:p>
            <a:r>
              <a:rPr lang="nl-BE" b="1"/>
              <a:t>Agreement Service Attributes</a:t>
            </a:r>
            <a:br>
              <a:rPr lang="nl-BE" b="1"/>
            </a:br>
            <a:r>
              <a:rPr lang="en-US" sz="1600"/>
              <a:t>Service Attributes can be overridden on Agreement level. These are referred to as Agreement Service Attributes. These attributes define how a Service will be</a:t>
            </a:r>
            <a:br>
              <a:rPr lang="en-US" sz="1600"/>
            </a:br>
            <a:r>
              <a:rPr lang="en-US" sz="1600"/>
              <a:t>utilized / applied for a given Agreement: </a:t>
            </a:r>
          </a:p>
          <a:p>
            <a:pPr lvl="1"/>
            <a:r>
              <a:rPr lang="nl-BE" sz="1600" b="1"/>
              <a:t>Processing Agreement Service Attributes</a:t>
            </a:r>
          </a:p>
          <a:p>
            <a:pPr lvl="1"/>
            <a:r>
              <a:rPr lang="nl-BE" sz="1600" b="1"/>
              <a:t>Visibility Agreement Service Attributes</a:t>
            </a:r>
          </a:p>
        </p:txBody>
      </p:sp>
      <p:grpSp>
        <p:nvGrpSpPr>
          <p:cNvPr id="4" name="Group 3"/>
          <p:cNvGrpSpPr/>
          <p:nvPr/>
        </p:nvGrpSpPr>
        <p:grpSpPr>
          <a:xfrm>
            <a:off x="7674081" y="5197963"/>
            <a:ext cx="1363037" cy="1185024"/>
            <a:chOff x="637176" y="1015631"/>
            <a:chExt cx="1909120" cy="1659787"/>
          </a:xfrm>
        </p:grpSpPr>
        <p:sp>
          <p:nvSpPr>
            <p:cNvPr id="5" name="TextBox 4"/>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6379725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a:t>Service – Product – Agreement</a:t>
            </a:r>
            <a:endParaRPr lang="en-US"/>
          </a:p>
        </p:txBody>
      </p:sp>
      <p:pic>
        <p:nvPicPr>
          <p:cNvPr id="599043" name="Picture 3"/>
          <p:cNvPicPr>
            <a:picLocks noChangeAspect="1" noChangeArrowheads="1"/>
          </p:cNvPicPr>
          <p:nvPr/>
        </p:nvPicPr>
        <p:blipFill>
          <a:blip r:embed="rId3" cstate="print"/>
          <a:srcRect/>
          <a:stretch>
            <a:fillRect/>
          </a:stretch>
        </p:blipFill>
        <p:spPr bwMode="auto">
          <a:xfrm>
            <a:off x="640197" y="1225179"/>
            <a:ext cx="7732341" cy="3893086"/>
          </a:xfrm>
          <a:prstGeom prst="rect">
            <a:avLst/>
          </a:prstGeom>
          <a:noFill/>
          <a:ln w="9525">
            <a:noFill/>
            <a:miter lim="800000"/>
            <a:headEnd/>
            <a:tailEnd/>
          </a:ln>
          <a:effectLst/>
        </p:spPr>
      </p:pic>
      <p:grpSp>
        <p:nvGrpSpPr>
          <p:cNvPr id="7" name="Group 6"/>
          <p:cNvGrpSpPr/>
          <p:nvPr/>
        </p:nvGrpSpPr>
        <p:grpSpPr>
          <a:xfrm>
            <a:off x="7674081" y="5197963"/>
            <a:ext cx="1363037" cy="1185024"/>
            <a:chOff x="637176" y="1015631"/>
            <a:chExt cx="1909120" cy="1659787"/>
          </a:xfrm>
        </p:grpSpPr>
        <p:sp>
          <p:nvSpPr>
            <p:cNvPr id="8" name="TextBox 7"/>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9" name="Picture 8"/>
            <p:cNvPicPr>
              <a:picLocks noChangeAspect="1" noChangeArrowheads="1"/>
            </p:cNvPicPr>
            <p:nvPr/>
          </p:nvPicPr>
          <p:blipFill>
            <a:blip r:embed="rId4"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6107165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8169492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2400"/>
              <a:t>Accounting events &amp; exchange reconciliation </a:t>
            </a:r>
            <a:endParaRPr lang="en-US" sz="2400"/>
          </a:p>
        </p:txBody>
      </p:sp>
      <p:sp>
        <p:nvSpPr>
          <p:cNvPr id="9" name="Content Placeholder 8"/>
          <p:cNvSpPr>
            <a:spLocks noGrp="1"/>
          </p:cNvSpPr>
          <p:nvPr>
            <p:ph idx="1"/>
          </p:nvPr>
        </p:nvSpPr>
        <p:spPr/>
        <p:txBody>
          <a:bodyPr/>
          <a:lstStyle/>
          <a:p>
            <a:r>
              <a:rPr lang="en-GB" b="1"/>
              <a:t>Accounting event</a:t>
            </a:r>
          </a:p>
          <a:p>
            <a:pPr lvl="1"/>
            <a:r>
              <a:rPr lang="en-GB" sz="1600"/>
              <a:t>Representation of the fact that one or more accounting entries must be created as a result of a step in the processing of a Payment Transaction or Instruction.</a:t>
            </a:r>
          </a:p>
          <a:p>
            <a:pPr lvl="1"/>
            <a:r>
              <a:rPr lang="en-GB" sz="1600"/>
              <a:t>Contains contextual information about the event that requires an Accounting Entry to be created, such as an Event Code, a Payment Transaction Id, etc.</a:t>
            </a:r>
          </a:p>
          <a:p>
            <a:pPr lvl="1"/>
            <a:r>
              <a:rPr lang="en-GB" sz="1600"/>
              <a:t>Does not contain the details of the Accounting Entry itself.</a:t>
            </a:r>
          </a:p>
          <a:p>
            <a:pPr lvl="1"/>
            <a:endParaRPr lang="en-GB" sz="1600"/>
          </a:p>
          <a:p>
            <a:pPr lvl="1"/>
            <a:endParaRPr lang="en-GB" sz="1600"/>
          </a:p>
          <a:p>
            <a:endParaRPr lang="en-US"/>
          </a:p>
        </p:txBody>
      </p:sp>
      <p:grpSp>
        <p:nvGrpSpPr>
          <p:cNvPr id="6" name="Group 5"/>
          <p:cNvGrpSpPr/>
          <p:nvPr/>
        </p:nvGrpSpPr>
        <p:grpSpPr>
          <a:xfrm>
            <a:off x="7355486" y="5205418"/>
            <a:ext cx="1741014" cy="1195384"/>
            <a:chOff x="447074" y="1015631"/>
            <a:chExt cx="2417393" cy="1659786"/>
          </a:xfrm>
        </p:grpSpPr>
        <p:sp>
          <p:nvSpPr>
            <p:cNvPr id="7" name="TextBox 6"/>
            <p:cNvSpPr txBox="1"/>
            <p:nvPr/>
          </p:nvSpPr>
          <p:spPr>
            <a:xfrm>
              <a:off x="447074"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8" name="Picture 5"/>
            <p:cNvPicPr>
              <a:picLocks noChangeAspect="1" noChangeArrowheads="1"/>
            </p:cNvPicPr>
            <p:nvPr/>
          </p:nvPicPr>
          <p:blipFill>
            <a:blip r:embed="rId2" cstate="print">
              <a:lum bright="29000" contrast="-43000"/>
            </a:blip>
            <a:srcRect/>
            <a:stretch>
              <a:fillRect/>
            </a:stretch>
          </p:blipFill>
          <p:spPr bwMode="auto">
            <a:xfrm>
              <a:off x="825367" y="1015631"/>
              <a:ext cx="1476042" cy="1108832"/>
            </a:xfrm>
            <a:prstGeom prst="rect">
              <a:avLst/>
            </a:prstGeom>
            <a:noFill/>
            <a:ln w="28575" cap="flat" cmpd="sng" algn="ctr">
              <a:noFill/>
              <a:prstDash val="solid"/>
              <a:miter lim="800000"/>
              <a:headEnd type="none" w="med" len="med"/>
              <a:tailEnd type="none" w="med" len="med"/>
            </a:ln>
          </p:spPr>
        </p:pic>
      </p:grpSp>
      <p:pic>
        <p:nvPicPr>
          <p:cNvPr id="603139" name="Picture 3"/>
          <p:cNvPicPr>
            <a:picLocks noChangeAspect="1" noChangeArrowheads="1"/>
          </p:cNvPicPr>
          <p:nvPr/>
        </p:nvPicPr>
        <p:blipFill>
          <a:blip r:embed="rId3" cstate="print"/>
          <a:srcRect/>
          <a:stretch>
            <a:fillRect/>
          </a:stretch>
        </p:blipFill>
        <p:spPr bwMode="auto">
          <a:xfrm>
            <a:off x="1296347" y="2933125"/>
            <a:ext cx="3643787" cy="3493700"/>
          </a:xfrm>
          <a:prstGeom prst="rect">
            <a:avLst/>
          </a:prstGeom>
          <a:noFill/>
          <a:ln w="9525">
            <a:noFill/>
            <a:miter lim="800000"/>
            <a:headEnd/>
            <a:tailEnd/>
          </a:ln>
          <a:effectLst/>
        </p:spPr>
      </p:pic>
    </p:spTree>
    <p:extLst>
      <p:ext uri="{BB962C8B-B14F-4D97-AF65-F5344CB8AC3E}">
        <p14:creationId xmlns:p14="http://schemas.microsoft.com/office/powerpoint/2010/main" val="2608578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2400"/>
              <a:t>Accounting events &amp; exchange reconciliation </a:t>
            </a:r>
            <a:endParaRPr lang="en-US" sz="2400"/>
          </a:p>
        </p:txBody>
      </p:sp>
      <p:sp>
        <p:nvSpPr>
          <p:cNvPr id="3" name="Content Placeholder 2"/>
          <p:cNvSpPr>
            <a:spLocks noGrp="1"/>
          </p:cNvSpPr>
          <p:nvPr>
            <p:ph idx="1"/>
          </p:nvPr>
        </p:nvSpPr>
        <p:spPr/>
        <p:txBody>
          <a:bodyPr/>
          <a:lstStyle/>
          <a:p>
            <a:r>
              <a:rPr lang="en-US" b="1"/>
              <a:t>Exchange Event</a:t>
            </a:r>
            <a:br>
              <a:rPr lang="en-US"/>
            </a:br>
            <a:r>
              <a:rPr lang="en-US" sz="1600"/>
              <a:t>An Exchange Event records the exchange of a payment or group of payments with a Clearing Participant, or with an internal partner (for instance, the BVA). </a:t>
            </a:r>
          </a:p>
        </p:txBody>
      </p:sp>
      <p:grpSp>
        <p:nvGrpSpPr>
          <p:cNvPr id="4" name="Group 3"/>
          <p:cNvGrpSpPr/>
          <p:nvPr/>
        </p:nvGrpSpPr>
        <p:grpSpPr>
          <a:xfrm>
            <a:off x="7355486" y="5205418"/>
            <a:ext cx="1741014" cy="1195384"/>
            <a:chOff x="447074" y="1015631"/>
            <a:chExt cx="2417393" cy="1659786"/>
          </a:xfrm>
        </p:grpSpPr>
        <p:sp>
          <p:nvSpPr>
            <p:cNvPr id="5" name="TextBox 4"/>
            <p:cNvSpPr txBox="1"/>
            <p:nvPr/>
          </p:nvSpPr>
          <p:spPr>
            <a:xfrm>
              <a:off x="447074"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29000" contrast="-43000"/>
            </a:blip>
            <a:srcRect/>
            <a:stretch>
              <a:fillRect/>
            </a:stretch>
          </p:blipFill>
          <p:spPr bwMode="auto">
            <a:xfrm>
              <a:off x="825367" y="1015631"/>
              <a:ext cx="1476042" cy="1108832"/>
            </a:xfrm>
            <a:prstGeom prst="rect">
              <a:avLst/>
            </a:prstGeom>
            <a:noFill/>
            <a:ln w="28575" cap="flat" cmpd="sng" algn="ctr">
              <a:noFill/>
              <a:prstDash val="solid"/>
              <a:miter lim="800000"/>
              <a:headEnd type="none" w="med" len="med"/>
              <a:tailEnd type="none" w="med" len="med"/>
            </a:ln>
          </p:spPr>
        </p:pic>
      </p:grpSp>
      <p:pic>
        <p:nvPicPr>
          <p:cNvPr id="604162" name="Picture 2"/>
          <p:cNvPicPr>
            <a:picLocks noChangeAspect="1" noChangeArrowheads="1"/>
          </p:cNvPicPr>
          <p:nvPr/>
        </p:nvPicPr>
        <p:blipFill>
          <a:blip r:embed="rId3" cstate="print"/>
          <a:srcRect/>
          <a:stretch>
            <a:fillRect/>
          </a:stretch>
        </p:blipFill>
        <p:spPr bwMode="auto">
          <a:xfrm>
            <a:off x="892587" y="2184979"/>
            <a:ext cx="6616599" cy="3823938"/>
          </a:xfrm>
          <a:prstGeom prst="rect">
            <a:avLst/>
          </a:prstGeom>
          <a:noFill/>
          <a:ln w="28575" cap="flat" cmpd="sng" algn="ctr">
            <a:noFill/>
            <a:prstDash val="solid"/>
            <a:miter lim="800000"/>
            <a:headEnd type="none" w="med" len="med"/>
            <a:tailEnd type="none" w="med" len="med"/>
          </a:ln>
          <a:effectLst/>
        </p:spPr>
      </p:pic>
    </p:spTree>
    <p:extLst>
      <p:ext uri="{BB962C8B-B14F-4D97-AF65-F5344CB8AC3E}">
        <p14:creationId xmlns:p14="http://schemas.microsoft.com/office/powerpoint/2010/main" val="2686869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en-US"/>
              <a:t>Clearing..</a:t>
            </a:r>
          </a:p>
        </p:txBody>
      </p:sp>
      <p:sp>
        <p:nvSpPr>
          <p:cNvPr id="11267" name="Rectangle 3"/>
          <p:cNvSpPr>
            <a:spLocks noGrp="1" noChangeArrowheads="1"/>
          </p:cNvSpPr>
          <p:nvPr>
            <p:ph type="body" idx="1"/>
          </p:nvPr>
        </p:nvSpPr>
        <p:spPr>
          <a:xfrm>
            <a:off x="457200" y="1071546"/>
            <a:ext cx="8229600" cy="5597814"/>
          </a:xfrm>
        </p:spPr>
        <p:txBody>
          <a:bodyPr>
            <a:normAutofit/>
          </a:bodyPr>
          <a:lstStyle/>
          <a:p>
            <a:pPr marL="342900" lvl="1" indent="-342900">
              <a:buFont typeface="Wingdings" pitchFamily="2" charset="2"/>
              <a:buChar char="§"/>
            </a:pPr>
            <a:r>
              <a:rPr lang="en-US" altLang="en-US" sz="2200"/>
              <a:t>All banks have an agreement with a central institution: Clearing House</a:t>
            </a:r>
          </a:p>
          <a:p>
            <a:pPr marL="342900" lvl="1" indent="-342900">
              <a:buFont typeface="Wingdings" pitchFamily="2" charset="2"/>
              <a:buChar char="§"/>
            </a:pPr>
            <a:r>
              <a:rPr lang="en-US" sz="2200"/>
              <a:t>Clearing house is a common processing mechanism/entity through which the participating banks agree to exchange transfer instructions for payments.</a:t>
            </a:r>
            <a:endParaRPr lang="en-US" altLang="en-US" sz="2200"/>
          </a:p>
          <a:p>
            <a:pPr marL="342900" lvl="1" indent="-342900">
              <a:buFont typeface="Wingdings" pitchFamily="2" charset="2"/>
              <a:buChar char="§"/>
            </a:pPr>
            <a:r>
              <a:rPr lang="en-US" altLang="en-US" sz="2200"/>
              <a:t>The Clearing House maintains the positions of each participating bank.</a:t>
            </a:r>
          </a:p>
          <a:p>
            <a:pPr marL="342900" lvl="1" indent="-342900">
              <a:buFont typeface="Wingdings" pitchFamily="2" charset="2"/>
              <a:buChar char="§"/>
            </a:pPr>
            <a:endParaRPr lang="en-US" altLang="en-US" sz="2200"/>
          </a:p>
        </p:txBody>
      </p:sp>
      <p:pic>
        <p:nvPicPr>
          <p:cNvPr id="16" name="Picture 4" descr="Compan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684" y="3933056"/>
            <a:ext cx="86201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6809" y="4437881"/>
            <a:ext cx="9032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6"/>
          <p:cNvSpPr txBox="1">
            <a:spLocks noChangeArrowheads="1"/>
          </p:cNvSpPr>
          <p:nvPr/>
        </p:nvSpPr>
        <p:spPr bwMode="auto">
          <a:xfrm>
            <a:off x="330597" y="4514081"/>
            <a:ext cx="2305050" cy="2444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ahoma" pitchFamily="34" charset="0"/>
              </a:defRPr>
            </a:lvl1pPr>
            <a:lvl2pPr>
              <a:defRPr sz="2400">
                <a:solidFill>
                  <a:schemeClr val="tx1"/>
                </a:solidFill>
                <a:latin typeface="Tahoma" pitchFamily="34" charset="0"/>
              </a:defRPr>
            </a:lvl2pPr>
            <a:lvl3pPr>
              <a:defRPr sz="2000">
                <a:solidFill>
                  <a:schemeClr val="tx1"/>
                </a:solidFill>
                <a:latin typeface="Tahoma" pitchFamily="34" charset="0"/>
              </a:defRPr>
            </a:lvl3pPr>
            <a:lvl4pPr>
              <a:defRPr>
                <a:solidFill>
                  <a:schemeClr val="tx1"/>
                </a:solidFill>
                <a:latin typeface="Tahoma" pitchFamily="34" charset="0"/>
              </a:defRPr>
            </a:lvl4pPr>
            <a:lvl5pPr>
              <a:defRPr>
                <a:solidFill>
                  <a:schemeClr val="tx1"/>
                </a:solidFill>
                <a:latin typeface="Tahoma" pitchFamily="34" charset="0"/>
              </a:defRPr>
            </a:lvl5pPr>
            <a:lvl6pPr eaLnBrk="0" hangingPunct="0">
              <a:defRPr>
                <a:solidFill>
                  <a:schemeClr val="tx1"/>
                </a:solidFill>
                <a:latin typeface="Tahoma" pitchFamily="34" charset="0"/>
              </a:defRPr>
            </a:lvl6pPr>
            <a:lvl7pPr eaLnBrk="0" hangingPunct="0">
              <a:defRPr>
                <a:solidFill>
                  <a:schemeClr val="tx1"/>
                </a:solidFill>
                <a:latin typeface="Tahoma" pitchFamily="34" charset="0"/>
              </a:defRPr>
            </a:lvl7pPr>
            <a:lvl8pPr eaLnBrk="0" hangingPunct="0">
              <a:defRPr>
                <a:solidFill>
                  <a:schemeClr val="tx1"/>
                </a:solidFill>
                <a:latin typeface="Tahoma" pitchFamily="34" charset="0"/>
              </a:defRPr>
            </a:lvl8pPr>
            <a:lvl9pPr eaLnBrk="0" hangingPunct="0">
              <a:defRPr>
                <a:solidFill>
                  <a:schemeClr val="tx1"/>
                </a:solidFill>
                <a:latin typeface="Tahoma" pitchFamily="34" charset="0"/>
              </a:defRPr>
            </a:lvl9pPr>
          </a:lstStyle>
          <a:p>
            <a:pPr>
              <a:spcBef>
                <a:spcPct val="0"/>
              </a:spcBef>
            </a:pPr>
            <a:r>
              <a:rPr lang="en-US" altLang="en-US" sz="1000">
                <a:latin typeface="Arial" charset="0"/>
              </a:rPr>
              <a:t>World Company</a:t>
            </a:r>
          </a:p>
        </p:txBody>
      </p:sp>
      <p:sp>
        <p:nvSpPr>
          <p:cNvPr id="19" name="Line 7"/>
          <p:cNvSpPr>
            <a:spLocks noChangeShapeType="1"/>
          </p:cNvSpPr>
          <p:nvPr/>
        </p:nvSpPr>
        <p:spPr bwMode="auto">
          <a:xfrm>
            <a:off x="1967309" y="4366443"/>
            <a:ext cx="1079500" cy="361950"/>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 name="Text Box 8"/>
          <p:cNvSpPr txBox="1">
            <a:spLocks noChangeArrowheads="1"/>
          </p:cNvSpPr>
          <p:nvPr/>
        </p:nvSpPr>
        <p:spPr bwMode="auto">
          <a:xfrm>
            <a:off x="2830909" y="5157018"/>
            <a:ext cx="1368425" cy="274638"/>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ahoma" pitchFamily="34" charset="0"/>
              </a:defRPr>
            </a:lvl1pPr>
            <a:lvl2pPr>
              <a:defRPr sz="2400">
                <a:solidFill>
                  <a:schemeClr val="tx1"/>
                </a:solidFill>
                <a:latin typeface="Tahoma" pitchFamily="34" charset="0"/>
              </a:defRPr>
            </a:lvl2pPr>
            <a:lvl3pPr>
              <a:defRPr sz="2000">
                <a:solidFill>
                  <a:schemeClr val="tx1"/>
                </a:solidFill>
                <a:latin typeface="Tahoma" pitchFamily="34" charset="0"/>
              </a:defRPr>
            </a:lvl3pPr>
            <a:lvl4pPr>
              <a:defRPr>
                <a:solidFill>
                  <a:schemeClr val="tx1"/>
                </a:solidFill>
                <a:latin typeface="Tahoma" pitchFamily="34" charset="0"/>
              </a:defRPr>
            </a:lvl4pPr>
            <a:lvl5pPr>
              <a:defRPr>
                <a:solidFill>
                  <a:schemeClr val="tx1"/>
                </a:solidFill>
                <a:latin typeface="Tahoma" pitchFamily="34" charset="0"/>
              </a:defRPr>
            </a:lvl5pPr>
            <a:lvl6pPr eaLnBrk="0" hangingPunct="0">
              <a:defRPr>
                <a:solidFill>
                  <a:schemeClr val="tx1"/>
                </a:solidFill>
                <a:latin typeface="Tahoma" pitchFamily="34" charset="0"/>
              </a:defRPr>
            </a:lvl6pPr>
            <a:lvl7pPr eaLnBrk="0" hangingPunct="0">
              <a:defRPr>
                <a:solidFill>
                  <a:schemeClr val="tx1"/>
                </a:solidFill>
                <a:latin typeface="Tahoma" pitchFamily="34" charset="0"/>
              </a:defRPr>
            </a:lvl7pPr>
            <a:lvl8pPr eaLnBrk="0" hangingPunct="0">
              <a:defRPr>
                <a:solidFill>
                  <a:schemeClr val="tx1"/>
                </a:solidFill>
                <a:latin typeface="Tahoma" pitchFamily="34" charset="0"/>
              </a:defRPr>
            </a:lvl8pPr>
            <a:lvl9pPr eaLnBrk="0" hangingPunct="0">
              <a:defRPr>
                <a:solidFill>
                  <a:schemeClr val="tx1"/>
                </a:solidFill>
                <a:latin typeface="Tahoma" pitchFamily="34" charset="0"/>
              </a:defRPr>
            </a:lvl9pPr>
          </a:lstStyle>
          <a:p>
            <a:pPr>
              <a:spcBef>
                <a:spcPct val="50000"/>
              </a:spcBef>
            </a:pPr>
            <a:r>
              <a:rPr lang="en-US" altLang="en-US" sz="1200">
                <a:latin typeface="Arial" charset="0"/>
              </a:rPr>
              <a:t>Clarity Bank</a:t>
            </a:r>
          </a:p>
        </p:txBody>
      </p:sp>
      <p:pic>
        <p:nvPicPr>
          <p:cNvPr id="21" name="Picture 11"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9" y="4437881"/>
            <a:ext cx="9032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12"/>
          <p:cNvSpPr txBox="1">
            <a:spLocks noChangeArrowheads="1"/>
          </p:cNvSpPr>
          <p:nvPr/>
        </p:nvSpPr>
        <p:spPr bwMode="auto">
          <a:xfrm>
            <a:off x="5351859" y="5157018"/>
            <a:ext cx="1368425" cy="274638"/>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ahoma" pitchFamily="34" charset="0"/>
              </a:defRPr>
            </a:lvl1pPr>
            <a:lvl2pPr>
              <a:defRPr sz="2400">
                <a:solidFill>
                  <a:schemeClr val="tx1"/>
                </a:solidFill>
                <a:latin typeface="Tahoma" pitchFamily="34" charset="0"/>
              </a:defRPr>
            </a:lvl2pPr>
            <a:lvl3pPr>
              <a:defRPr sz="2000">
                <a:solidFill>
                  <a:schemeClr val="tx1"/>
                </a:solidFill>
                <a:latin typeface="Tahoma" pitchFamily="34" charset="0"/>
              </a:defRPr>
            </a:lvl3pPr>
            <a:lvl4pPr>
              <a:defRPr>
                <a:solidFill>
                  <a:schemeClr val="tx1"/>
                </a:solidFill>
                <a:latin typeface="Tahoma" pitchFamily="34" charset="0"/>
              </a:defRPr>
            </a:lvl4pPr>
            <a:lvl5pPr>
              <a:defRPr>
                <a:solidFill>
                  <a:schemeClr val="tx1"/>
                </a:solidFill>
                <a:latin typeface="Tahoma" pitchFamily="34" charset="0"/>
              </a:defRPr>
            </a:lvl5pPr>
            <a:lvl6pPr eaLnBrk="0" hangingPunct="0">
              <a:defRPr>
                <a:solidFill>
                  <a:schemeClr val="tx1"/>
                </a:solidFill>
                <a:latin typeface="Tahoma" pitchFamily="34" charset="0"/>
              </a:defRPr>
            </a:lvl6pPr>
            <a:lvl7pPr eaLnBrk="0" hangingPunct="0">
              <a:defRPr>
                <a:solidFill>
                  <a:schemeClr val="tx1"/>
                </a:solidFill>
                <a:latin typeface="Tahoma" pitchFamily="34" charset="0"/>
              </a:defRPr>
            </a:lvl7pPr>
            <a:lvl8pPr eaLnBrk="0" hangingPunct="0">
              <a:defRPr>
                <a:solidFill>
                  <a:schemeClr val="tx1"/>
                </a:solidFill>
                <a:latin typeface="Tahoma" pitchFamily="34" charset="0"/>
              </a:defRPr>
            </a:lvl8pPr>
            <a:lvl9pPr eaLnBrk="0" hangingPunct="0">
              <a:defRPr>
                <a:solidFill>
                  <a:schemeClr val="tx1"/>
                </a:solidFill>
                <a:latin typeface="Tahoma" pitchFamily="34" charset="0"/>
              </a:defRPr>
            </a:lvl9pPr>
          </a:lstStyle>
          <a:p>
            <a:pPr>
              <a:spcBef>
                <a:spcPct val="50000"/>
              </a:spcBef>
            </a:pPr>
            <a:r>
              <a:rPr lang="en-US" altLang="en-US" sz="1200">
                <a:latin typeface="Arial" charset="0"/>
              </a:rPr>
              <a:t>Cash Bank</a:t>
            </a:r>
          </a:p>
        </p:txBody>
      </p:sp>
      <p:pic>
        <p:nvPicPr>
          <p:cNvPr id="23" name="Picture 13" descr="Compan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6372" y="3933056"/>
            <a:ext cx="862012"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Line 15"/>
          <p:cNvSpPr>
            <a:spLocks noChangeShapeType="1"/>
          </p:cNvSpPr>
          <p:nvPr/>
        </p:nvSpPr>
        <p:spPr bwMode="auto">
          <a:xfrm flipV="1">
            <a:off x="6647259" y="4582343"/>
            <a:ext cx="504825" cy="215900"/>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25" name="Picture 17" descr="Company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672" y="5661843"/>
            <a:ext cx="67786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ine 18"/>
          <p:cNvSpPr>
            <a:spLocks noChangeShapeType="1"/>
          </p:cNvSpPr>
          <p:nvPr/>
        </p:nvSpPr>
        <p:spPr bwMode="auto">
          <a:xfrm>
            <a:off x="3838972" y="5517381"/>
            <a:ext cx="720725" cy="504825"/>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7" name="Line 19"/>
          <p:cNvSpPr>
            <a:spLocks noChangeShapeType="1"/>
          </p:cNvSpPr>
          <p:nvPr/>
        </p:nvSpPr>
        <p:spPr bwMode="auto">
          <a:xfrm flipV="1">
            <a:off x="5207397" y="5517381"/>
            <a:ext cx="647700" cy="576262"/>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8" name="Text Box 12"/>
          <p:cNvSpPr txBox="1">
            <a:spLocks noChangeArrowheads="1"/>
          </p:cNvSpPr>
          <p:nvPr/>
        </p:nvSpPr>
        <p:spPr bwMode="auto">
          <a:xfrm>
            <a:off x="4254341" y="6394722"/>
            <a:ext cx="1368425" cy="274638"/>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ahoma" pitchFamily="34" charset="0"/>
              </a:defRPr>
            </a:lvl1pPr>
            <a:lvl2pPr>
              <a:defRPr sz="2400">
                <a:solidFill>
                  <a:schemeClr val="tx1"/>
                </a:solidFill>
                <a:latin typeface="Tahoma" pitchFamily="34" charset="0"/>
              </a:defRPr>
            </a:lvl2pPr>
            <a:lvl3pPr>
              <a:defRPr sz="2000">
                <a:solidFill>
                  <a:schemeClr val="tx1"/>
                </a:solidFill>
                <a:latin typeface="Tahoma" pitchFamily="34" charset="0"/>
              </a:defRPr>
            </a:lvl3pPr>
            <a:lvl4pPr>
              <a:defRPr>
                <a:solidFill>
                  <a:schemeClr val="tx1"/>
                </a:solidFill>
                <a:latin typeface="Tahoma" pitchFamily="34" charset="0"/>
              </a:defRPr>
            </a:lvl4pPr>
            <a:lvl5pPr>
              <a:defRPr>
                <a:solidFill>
                  <a:schemeClr val="tx1"/>
                </a:solidFill>
                <a:latin typeface="Tahoma" pitchFamily="34" charset="0"/>
              </a:defRPr>
            </a:lvl5pPr>
            <a:lvl6pPr eaLnBrk="0" hangingPunct="0">
              <a:defRPr>
                <a:solidFill>
                  <a:schemeClr val="tx1"/>
                </a:solidFill>
                <a:latin typeface="Tahoma" pitchFamily="34" charset="0"/>
              </a:defRPr>
            </a:lvl6pPr>
            <a:lvl7pPr eaLnBrk="0" hangingPunct="0">
              <a:defRPr>
                <a:solidFill>
                  <a:schemeClr val="tx1"/>
                </a:solidFill>
                <a:latin typeface="Tahoma" pitchFamily="34" charset="0"/>
              </a:defRPr>
            </a:lvl7pPr>
            <a:lvl8pPr eaLnBrk="0" hangingPunct="0">
              <a:defRPr>
                <a:solidFill>
                  <a:schemeClr val="tx1"/>
                </a:solidFill>
                <a:latin typeface="Tahoma" pitchFamily="34" charset="0"/>
              </a:defRPr>
            </a:lvl8pPr>
            <a:lvl9pPr eaLnBrk="0" hangingPunct="0">
              <a:defRPr>
                <a:solidFill>
                  <a:schemeClr val="tx1"/>
                </a:solidFill>
                <a:latin typeface="Tahoma" pitchFamily="34" charset="0"/>
              </a:defRPr>
            </a:lvl9pPr>
          </a:lstStyle>
          <a:p>
            <a:pPr>
              <a:spcBef>
                <a:spcPct val="50000"/>
              </a:spcBef>
            </a:pPr>
            <a:r>
              <a:rPr lang="en-US" altLang="en-US" sz="1200">
                <a:latin typeface="Arial" charset="0"/>
              </a:rPr>
              <a:t>Clearing House</a:t>
            </a:r>
          </a:p>
        </p:txBody>
      </p:sp>
    </p:spTree>
    <p:extLst>
      <p:ext uri="{BB962C8B-B14F-4D97-AF65-F5344CB8AC3E}">
        <p14:creationId xmlns:p14="http://schemas.microsoft.com/office/powerpoint/2010/main" val="1719350039"/>
      </p:ext>
    </p:extLst>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nl-BE" sz="2400"/>
              <a:t>Accounting events &amp; exchange reconciliation </a:t>
            </a:r>
            <a:endParaRPr lang="en-US" sz="2400"/>
          </a:p>
        </p:txBody>
      </p:sp>
      <p:sp>
        <p:nvSpPr>
          <p:cNvPr id="141315" name="Rectangle 3"/>
          <p:cNvSpPr>
            <a:spLocks noGrp="1" noChangeArrowheads="1"/>
          </p:cNvSpPr>
          <p:nvPr>
            <p:ph idx="1"/>
          </p:nvPr>
        </p:nvSpPr>
        <p:spPr/>
        <p:txBody>
          <a:bodyPr>
            <a:normAutofit/>
          </a:bodyPr>
          <a:lstStyle/>
          <a:p>
            <a:pPr eaLnBrk="1" hangingPunct="1">
              <a:buFont typeface="Wingdings" pitchFamily="2" charset="2"/>
              <a:buChar char="§"/>
            </a:pPr>
            <a:r>
              <a:rPr lang="en-GB" b="1"/>
              <a:t>Exchange Reconciliation</a:t>
            </a:r>
          </a:p>
          <a:p>
            <a:pPr lvl="1"/>
            <a:r>
              <a:rPr lang="en-GB" sz="2000"/>
              <a:t>Replaces the concept of </a:t>
            </a:r>
            <a:r>
              <a:rPr lang="en-GB" sz="2000" b="1"/>
              <a:t>“Position keeping”</a:t>
            </a:r>
            <a:r>
              <a:rPr lang="en-GB" sz="2000"/>
              <a:t>.</a:t>
            </a:r>
          </a:p>
          <a:p>
            <a:pPr lvl="1"/>
            <a:r>
              <a:rPr lang="en-GB" sz="2000"/>
              <a:t>Is </a:t>
            </a:r>
            <a:r>
              <a:rPr lang="en-GB" sz="2000" b="1"/>
              <a:t>based on Exchange Events</a:t>
            </a:r>
            <a:r>
              <a:rPr lang="en-GB" sz="2000"/>
              <a:t>:</a:t>
            </a:r>
          </a:p>
          <a:p>
            <a:pPr lvl="2"/>
            <a:r>
              <a:rPr lang="en-GB"/>
              <a:t>When Payments are received, an “incoming” Exchange Event is created</a:t>
            </a:r>
          </a:p>
          <a:p>
            <a:pPr lvl="2"/>
            <a:r>
              <a:rPr lang="en-GB"/>
              <a:t>When Payments are sent, an “outgoing” Exchange Event is created</a:t>
            </a:r>
          </a:p>
          <a:p>
            <a:pPr lvl="1"/>
            <a:r>
              <a:rPr lang="en-GB" sz="2000"/>
              <a:t>By comparing “Incoming” Exchange Events and “Outgoing” Exchange Events for a specific day, one can make sure no payment was “lost” (so called </a:t>
            </a:r>
            <a:r>
              <a:rPr lang="en-GB" sz="2000" b="1"/>
              <a:t>“water-tightness”</a:t>
            </a:r>
            <a:r>
              <a:rPr lang="en-GB" sz="2000"/>
              <a:t>)</a:t>
            </a:r>
          </a:p>
          <a:p>
            <a:pPr lvl="1"/>
            <a:r>
              <a:rPr lang="en-GB" sz="2000"/>
              <a:t>By summing Exchange Events for a specific Participant, one can know how many payments were received or sent to that Participant. It can be used to </a:t>
            </a:r>
            <a:r>
              <a:rPr lang="en-GB" sz="2000" b="1"/>
              <a:t>facilitate</a:t>
            </a:r>
            <a:r>
              <a:rPr lang="en-GB" sz="2000"/>
              <a:t> the </a:t>
            </a:r>
            <a:br>
              <a:rPr lang="en-GB" sz="2000"/>
            </a:br>
            <a:r>
              <a:rPr lang="en-GB" sz="2000" b="1"/>
              <a:t>end-of-day reconciliation</a:t>
            </a:r>
            <a:r>
              <a:rPr lang="en-GB" sz="2000"/>
              <a:t>.</a:t>
            </a:r>
          </a:p>
          <a:p>
            <a:pPr eaLnBrk="1" hangingPunct="1">
              <a:buFont typeface="Wingdings" pitchFamily="2" charset="2"/>
              <a:buChar char="§"/>
            </a:pPr>
            <a:endParaRPr lang="en-GB" sz="1800"/>
          </a:p>
          <a:p>
            <a:pPr eaLnBrk="1" hangingPunct="1">
              <a:buFont typeface="Wingdings" pitchFamily="2" charset="2"/>
              <a:buChar char="§"/>
            </a:pPr>
            <a:endParaRPr lang="en-GB" sz="1800"/>
          </a:p>
        </p:txBody>
      </p:sp>
      <p:sp>
        <p:nvSpPr>
          <p:cNvPr id="141316" name="Rectangle 4"/>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nl-BE"/>
          </a:p>
        </p:txBody>
      </p:sp>
      <p:sp>
        <p:nvSpPr>
          <p:cNvPr id="141317" name="Rectangle 5"/>
          <p:cNvSpPr>
            <a:spLocks noChangeArrowheads="1"/>
          </p:cNvSpPr>
          <p:nvPr/>
        </p:nvSpPr>
        <p:spPr bwMode="auto">
          <a:xfrm>
            <a:off x="0" y="2271713"/>
            <a:ext cx="9144000" cy="0"/>
          </a:xfrm>
          <a:prstGeom prst="rect">
            <a:avLst/>
          </a:prstGeom>
          <a:noFill/>
          <a:ln w="28575" algn="ctr">
            <a:noFill/>
            <a:miter lim="800000"/>
            <a:headEnd/>
            <a:tailEnd/>
          </a:ln>
        </p:spPr>
        <p:txBody>
          <a:bodyPr wrap="none" anchor="ctr">
            <a:spAutoFit/>
          </a:bodyPr>
          <a:lstStyle/>
          <a:p>
            <a:endParaRPr lang="nl-BE"/>
          </a:p>
        </p:txBody>
      </p:sp>
      <p:sp>
        <p:nvSpPr>
          <p:cNvPr id="141318" name="Rectangle 6"/>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nl-BE"/>
          </a:p>
        </p:txBody>
      </p:sp>
      <p:grpSp>
        <p:nvGrpSpPr>
          <p:cNvPr id="7" name="Group 6"/>
          <p:cNvGrpSpPr/>
          <p:nvPr/>
        </p:nvGrpSpPr>
        <p:grpSpPr>
          <a:xfrm>
            <a:off x="7355486" y="5205418"/>
            <a:ext cx="1741014" cy="1195384"/>
            <a:chOff x="447074" y="1015631"/>
            <a:chExt cx="2417393" cy="1659786"/>
          </a:xfrm>
        </p:grpSpPr>
        <p:sp>
          <p:nvSpPr>
            <p:cNvPr id="8" name="TextBox 7"/>
            <p:cNvSpPr txBox="1"/>
            <p:nvPr/>
          </p:nvSpPr>
          <p:spPr>
            <a:xfrm>
              <a:off x="447074"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9" name="Picture 8"/>
            <p:cNvPicPr>
              <a:picLocks noChangeAspect="1" noChangeArrowheads="1"/>
            </p:cNvPicPr>
            <p:nvPr/>
          </p:nvPicPr>
          <p:blipFill>
            <a:blip r:embed="rId2" cstate="print">
              <a:lum bright="29000" contrast="-43000"/>
            </a:blip>
            <a:srcRect/>
            <a:stretch>
              <a:fillRect/>
            </a:stretch>
          </p:blipFill>
          <p:spPr bwMode="auto">
            <a:xfrm>
              <a:off x="825367"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023080870"/>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25938983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Audit &amp; History</a:t>
            </a:r>
            <a:endParaRPr lang="en-US"/>
          </a:p>
        </p:txBody>
      </p:sp>
      <p:sp>
        <p:nvSpPr>
          <p:cNvPr id="3" name="Content Placeholder 2"/>
          <p:cNvSpPr>
            <a:spLocks noGrp="1"/>
          </p:cNvSpPr>
          <p:nvPr>
            <p:ph idx="1"/>
          </p:nvPr>
        </p:nvSpPr>
        <p:spPr/>
        <p:txBody>
          <a:bodyPr>
            <a:normAutofit/>
          </a:bodyPr>
          <a:lstStyle/>
          <a:p>
            <a:r>
              <a:rPr lang="nl-BE" b="1"/>
              <a:t>Audit</a:t>
            </a:r>
          </a:p>
          <a:p>
            <a:pPr lvl="1"/>
            <a:r>
              <a:rPr lang="nl-BE" b="1"/>
              <a:t>Audit event</a:t>
            </a:r>
          </a:p>
          <a:p>
            <a:pPr lvl="2"/>
            <a:r>
              <a:rPr lang="en-US"/>
              <a:t>A list of </a:t>
            </a:r>
            <a:r>
              <a:rPr lang="en-US" b="1"/>
              <a:t>Functions</a:t>
            </a:r>
            <a:r>
              <a:rPr lang="en-US"/>
              <a:t> (actions and events) </a:t>
            </a:r>
            <a:r>
              <a:rPr lang="en-US" b="1"/>
              <a:t>that require </a:t>
            </a:r>
            <a:r>
              <a:rPr lang="en-US"/>
              <a:t>a </a:t>
            </a:r>
            <a:r>
              <a:rPr lang="en-US" b="1"/>
              <a:t>historical record </a:t>
            </a:r>
            <a:r>
              <a:rPr lang="en-US"/>
              <a:t>to be </a:t>
            </a:r>
            <a:r>
              <a:rPr lang="en-US" b="1"/>
              <a:t>captured for audit purposes </a:t>
            </a:r>
            <a:r>
              <a:rPr lang="en-US"/>
              <a:t>in Audit Record. </a:t>
            </a:r>
          </a:p>
          <a:p>
            <a:pPr lvl="2"/>
            <a:r>
              <a:rPr lang="en-US"/>
              <a:t>The action or event may be executed </a:t>
            </a:r>
            <a:r>
              <a:rPr lang="en-US" b="1"/>
              <a:t>by a Person </a:t>
            </a:r>
            <a:r>
              <a:rPr lang="en-US"/>
              <a:t>or </a:t>
            </a:r>
            <a:r>
              <a:rPr lang="en-US" b="1"/>
              <a:t>by an</a:t>
            </a:r>
            <a:r>
              <a:rPr lang="en-US"/>
              <a:t> </a:t>
            </a:r>
            <a:r>
              <a:rPr lang="en-US" b="1"/>
              <a:t>automated process or service</a:t>
            </a:r>
            <a:r>
              <a:rPr lang="en-US"/>
              <a:t>.</a:t>
            </a:r>
            <a:endParaRPr lang="nl-BE" b="1"/>
          </a:p>
          <a:p>
            <a:pPr lvl="1"/>
            <a:r>
              <a:rPr lang="nl-BE" b="1"/>
              <a:t>Audit record</a:t>
            </a:r>
          </a:p>
          <a:p>
            <a:pPr lvl="2"/>
            <a:r>
              <a:rPr lang="en-GB"/>
              <a:t>The </a:t>
            </a:r>
            <a:r>
              <a:rPr lang="en-GB" b="1"/>
              <a:t>specific record </a:t>
            </a:r>
            <a:r>
              <a:rPr lang="en-GB"/>
              <a:t>capturing the history for an Audit Event.</a:t>
            </a:r>
          </a:p>
          <a:p>
            <a:pPr lvl="2"/>
            <a:r>
              <a:rPr lang="en-GB"/>
              <a:t>Capture the </a:t>
            </a:r>
            <a:r>
              <a:rPr lang="en-GB" b="1"/>
              <a:t>timestamp</a:t>
            </a:r>
            <a:r>
              <a:rPr lang="en-GB"/>
              <a:t> and </a:t>
            </a:r>
            <a:r>
              <a:rPr lang="en-GB" b="1"/>
              <a:t>User</a:t>
            </a:r>
            <a:r>
              <a:rPr lang="en-GB"/>
              <a:t> who initiated the action.</a:t>
            </a:r>
          </a:p>
          <a:p>
            <a:pPr lvl="2"/>
            <a:r>
              <a:rPr lang="en-GB"/>
              <a:t>For </a:t>
            </a:r>
            <a:r>
              <a:rPr lang="en-GB" b="1"/>
              <a:t>CRUD</a:t>
            </a:r>
            <a:r>
              <a:rPr lang="en-GB"/>
              <a:t> functions, this will capture the </a:t>
            </a:r>
            <a:r>
              <a:rPr lang="en-GB" b="1"/>
              <a:t>changes to each field</a:t>
            </a:r>
            <a:r>
              <a:rPr lang="en-GB"/>
              <a:t>. </a:t>
            </a:r>
            <a:br>
              <a:rPr lang="nl-BE" b="1"/>
            </a:br>
            <a:endParaRPr lang="nl-BE"/>
          </a:p>
          <a:p>
            <a:r>
              <a:rPr lang="nl-BE" b="1"/>
              <a:t>History</a:t>
            </a:r>
            <a:br>
              <a:rPr lang="nl-BE" b="1"/>
            </a:br>
            <a:r>
              <a:rPr lang="en-US" sz="2000"/>
              <a:t>A </a:t>
            </a:r>
            <a:r>
              <a:rPr lang="en-US" sz="2000" b="1"/>
              <a:t>history</a:t>
            </a:r>
            <a:r>
              <a:rPr lang="en-US" sz="2000"/>
              <a:t> (audit trail of all details) of </a:t>
            </a:r>
            <a:r>
              <a:rPr lang="en-US" sz="2000" b="1"/>
              <a:t>state changes</a:t>
            </a:r>
            <a:r>
              <a:rPr lang="en-US" sz="2000"/>
              <a:t> for a</a:t>
            </a:r>
            <a:br>
              <a:rPr lang="en-US" sz="2000"/>
            </a:br>
            <a:r>
              <a:rPr lang="en-US" sz="2000" b="1"/>
              <a:t>payment interchange, payment instruction or payment transaction.</a:t>
            </a:r>
          </a:p>
        </p:txBody>
      </p:sp>
      <p:grpSp>
        <p:nvGrpSpPr>
          <p:cNvPr id="7" name="Group 6"/>
          <p:cNvGrpSpPr/>
          <p:nvPr/>
        </p:nvGrpSpPr>
        <p:grpSpPr>
          <a:xfrm>
            <a:off x="7505205" y="5558857"/>
            <a:ext cx="1318161" cy="1098180"/>
            <a:chOff x="648912" y="1015631"/>
            <a:chExt cx="1783004" cy="1485447"/>
          </a:xfrm>
        </p:grpSpPr>
        <p:sp>
          <p:nvSpPr>
            <p:cNvPr id="8" name="TextBox 7"/>
            <p:cNvSpPr txBox="1"/>
            <p:nvPr/>
          </p:nvSpPr>
          <p:spPr>
            <a:xfrm>
              <a:off x="648912" y="2126397"/>
              <a:ext cx="1783004" cy="374681"/>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9" name="Picture 5"/>
            <p:cNvPicPr>
              <a:picLocks noChangeAspect="1" noChangeArrowheads="1"/>
            </p:cNvPicPr>
            <p:nvPr/>
          </p:nvPicPr>
          <p:blipFill>
            <a:blip r:embed="rId3" cstate="print">
              <a:lum bright="29000" contrast="-43000"/>
            </a:blip>
            <a:srcRect/>
            <a:stretch>
              <a:fillRect/>
            </a:stretch>
          </p:blipFill>
          <p:spPr bwMode="auto">
            <a:xfrm>
              <a:off x="825793" y="1015631"/>
              <a:ext cx="1476041"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7178508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9849510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Bank group, Bank, Department</a:t>
            </a:r>
            <a:endParaRPr lang="en-US"/>
          </a:p>
        </p:txBody>
      </p:sp>
      <p:sp>
        <p:nvSpPr>
          <p:cNvPr id="3" name="Content Placeholder 2"/>
          <p:cNvSpPr>
            <a:spLocks noGrp="1"/>
          </p:cNvSpPr>
          <p:nvPr>
            <p:ph idx="1"/>
          </p:nvPr>
        </p:nvSpPr>
        <p:spPr/>
        <p:txBody>
          <a:bodyPr/>
          <a:lstStyle/>
          <a:p>
            <a:r>
              <a:rPr lang="nl-BE" b="1"/>
              <a:t>Bank group</a:t>
            </a:r>
            <a:br>
              <a:rPr lang="nl-BE" b="1"/>
            </a:br>
            <a:r>
              <a:rPr lang="en-GB" sz="1600"/>
              <a:t>A Bank Group is a group of Banks or other Financial Institutions that are members of a common group or corporation.  For example:</a:t>
            </a:r>
            <a:endParaRPr lang="en-US" sz="1600"/>
          </a:p>
          <a:p>
            <a:pPr lvl="1"/>
            <a:r>
              <a:rPr lang="en-GB" sz="1600"/>
              <a:t>A Multinational Bank that has banking licences and operations in a number of different countries</a:t>
            </a:r>
            <a:endParaRPr lang="en-US" sz="1600"/>
          </a:p>
          <a:p>
            <a:pPr lvl="1"/>
            <a:r>
              <a:rPr lang="en-GB" sz="1600"/>
              <a:t>A Financial Services Group that consists of a group of Financial Institutions that operate together on a local, national or multinational basis to provide a broad range of financial services</a:t>
            </a:r>
            <a:endParaRPr lang="en-US" sz="1600"/>
          </a:p>
          <a:p>
            <a:r>
              <a:rPr lang="nl-BE" b="1"/>
              <a:t>Bank</a:t>
            </a:r>
            <a:br>
              <a:rPr lang="nl-BE"/>
            </a:br>
            <a:r>
              <a:rPr lang="en-GB" sz="1600"/>
              <a:t>A Bank is a type of Financial Institution that holds a license to provide banking services within a certain jurisdiction (e.g. within a country or state).</a:t>
            </a:r>
            <a:endParaRPr lang="nl-BE" sz="1600"/>
          </a:p>
          <a:p>
            <a:r>
              <a:rPr lang="nl-BE" b="1"/>
              <a:t>Department</a:t>
            </a:r>
            <a:br>
              <a:rPr lang="nl-BE" b="1"/>
            </a:br>
            <a:r>
              <a:rPr lang="nl-BE" sz="1600"/>
              <a:t>A </a:t>
            </a:r>
            <a:r>
              <a:rPr lang="en-US" sz="1600"/>
              <a:t>Bank will have many Bank Departments which could represent Branches, Departments, Organizational Units, and so on.</a:t>
            </a:r>
          </a:p>
        </p:txBody>
      </p:sp>
      <p:grpSp>
        <p:nvGrpSpPr>
          <p:cNvPr id="4" name="Group 3"/>
          <p:cNvGrpSpPr/>
          <p:nvPr/>
        </p:nvGrpSpPr>
        <p:grpSpPr>
          <a:xfrm>
            <a:off x="7395831" y="5355777"/>
            <a:ext cx="1668379" cy="1240973"/>
            <a:chOff x="484274" y="1015631"/>
            <a:chExt cx="2231437" cy="1659786"/>
          </a:xfrm>
        </p:grpSpPr>
        <p:sp>
          <p:nvSpPr>
            <p:cNvPr id="5" name="TextBox 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5577436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Bank group, Bank, Department</a:t>
            </a:r>
            <a:endParaRPr lang="en-US"/>
          </a:p>
        </p:txBody>
      </p:sp>
      <p:grpSp>
        <p:nvGrpSpPr>
          <p:cNvPr id="4" name="Group 3"/>
          <p:cNvGrpSpPr/>
          <p:nvPr/>
        </p:nvGrpSpPr>
        <p:grpSpPr>
          <a:xfrm>
            <a:off x="7395831" y="5355777"/>
            <a:ext cx="1668379" cy="1240973"/>
            <a:chOff x="484274" y="1015631"/>
            <a:chExt cx="2231437" cy="1659786"/>
          </a:xfrm>
        </p:grpSpPr>
        <p:sp>
          <p:nvSpPr>
            <p:cNvPr id="5" name="TextBox 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3"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605187" name="Picture 3"/>
          <p:cNvPicPr>
            <a:picLocks noChangeAspect="1" noChangeArrowheads="1"/>
          </p:cNvPicPr>
          <p:nvPr/>
        </p:nvPicPr>
        <p:blipFill>
          <a:blip r:embed="rId4" cstate="print"/>
          <a:srcRect/>
          <a:stretch>
            <a:fillRect/>
          </a:stretch>
        </p:blipFill>
        <p:spPr bwMode="auto">
          <a:xfrm>
            <a:off x="3830928" y="1213592"/>
            <a:ext cx="1429842" cy="4485304"/>
          </a:xfrm>
          <a:prstGeom prst="rect">
            <a:avLst/>
          </a:prstGeom>
          <a:noFill/>
          <a:ln w="9525">
            <a:noFill/>
            <a:miter lim="800000"/>
            <a:headEnd/>
            <a:tailEnd/>
          </a:ln>
          <a:effectLst/>
        </p:spPr>
      </p:pic>
    </p:spTree>
    <p:extLst>
      <p:ext uri="{BB962C8B-B14F-4D97-AF65-F5344CB8AC3E}">
        <p14:creationId xmlns:p14="http://schemas.microsoft.com/office/powerpoint/2010/main" val="42599181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21901718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Person, User, User Role</a:t>
            </a:r>
            <a:endParaRPr lang="en-US"/>
          </a:p>
        </p:txBody>
      </p:sp>
      <p:sp>
        <p:nvSpPr>
          <p:cNvPr id="9" name="Content Placeholder 8"/>
          <p:cNvSpPr>
            <a:spLocks noGrp="1"/>
          </p:cNvSpPr>
          <p:nvPr>
            <p:ph idx="1"/>
          </p:nvPr>
        </p:nvSpPr>
        <p:spPr/>
        <p:txBody>
          <a:bodyPr/>
          <a:lstStyle/>
          <a:p>
            <a:r>
              <a:rPr lang="nl-BE" b="1"/>
              <a:t>Person</a:t>
            </a:r>
            <a:endParaRPr lang="nl-BE"/>
          </a:p>
          <a:p>
            <a:pPr lvl="1"/>
            <a:r>
              <a:rPr lang="en-GB" sz="1600"/>
              <a:t>The OPF is accessible by human beings i.e. a Person on behalf of a Bank Department or Participant:</a:t>
            </a:r>
          </a:p>
          <a:p>
            <a:pPr lvl="2"/>
            <a:r>
              <a:rPr lang="en-GB" sz="1600"/>
              <a:t>A Person representing a Bank will access the OPF via the BVA</a:t>
            </a:r>
          </a:p>
          <a:p>
            <a:pPr lvl="2"/>
            <a:r>
              <a:rPr lang="en-GB" sz="1600"/>
              <a:t>A Person representing a Participant will access the OPF via the CVA</a:t>
            </a:r>
          </a:p>
          <a:p>
            <a:pPr lvl="1"/>
            <a:r>
              <a:rPr lang="en-GB" sz="1600"/>
              <a:t>A Person will have a single physical login</a:t>
            </a:r>
          </a:p>
          <a:p>
            <a:pPr lvl="1"/>
            <a:r>
              <a:rPr lang="en-GB" sz="1600"/>
              <a:t>A Person can have multiple Users assigned (i.e. Bank or Customer User)</a:t>
            </a:r>
          </a:p>
          <a:p>
            <a:r>
              <a:rPr lang="nl-BE" b="1"/>
              <a:t>User</a:t>
            </a:r>
          </a:p>
          <a:p>
            <a:pPr lvl="1"/>
            <a:r>
              <a:rPr lang="nl-BE" sz="2000" b="1"/>
              <a:t>Bank User</a:t>
            </a:r>
            <a:br>
              <a:rPr lang="nl-BE" sz="1600" b="1"/>
            </a:br>
            <a:r>
              <a:rPr lang="en-GB" sz="1600"/>
              <a:t>A Bank User is a Person that uses the OPF on behalf of a Bank Department</a:t>
            </a:r>
          </a:p>
          <a:p>
            <a:pPr lvl="1"/>
            <a:r>
              <a:rPr lang="en-GB" sz="2000" b="1"/>
              <a:t>Customer User</a:t>
            </a:r>
            <a:br>
              <a:rPr lang="en-GB" sz="1600" b="1"/>
            </a:br>
            <a:r>
              <a:rPr lang="en-GB" sz="1600"/>
              <a:t> A Customer User is a Person that uses the OPF on behalf of a Participant</a:t>
            </a:r>
          </a:p>
        </p:txBody>
      </p:sp>
      <p:grpSp>
        <p:nvGrpSpPr>
          <p:cNvPr id="6" name="Group 5"/>
          <p:cNvGrpSpPr/>
          <p:nvPr/>
        </p:nvGrpSpPr>
        <p:grpSpPr>
          <a:xfrm>
            <a:off x="7826815" y="5333694"/>
            <a:ext cx="1091551" cy="1227431"/>
            <a:chOff x="841856" y="1015631"/>
            <a:chExt cx="1476042" cy="1659786"/>
          </a:xfrm>
        </p:grpSpPr>
        <p:sp>
          <p:nvSpPr>
            <p:cNvPr id="7" name="TextBox 6"/>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8" name="Picture 5"/>
            <p:cNvPicPr>
              <a:picLocks noChangeAspect="1" noChangeArrowheads="1"/>
            </p:cNvPicPr>
            <p:nvPr/>
          </p:nvPicPr>
          <p:blipFill>
            <a:blip r:embed="rId2"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29701681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Person, User, User Role</a:t>
            </a:r>
            <a:endParaRPr lang="en-US"/>
          </a:p>
        </p:txBody>
      </p:sp>
      <p:sp>
        <p:nvSpPr>
          <p:cNvPr id="3" name="Content Placeholder 2"/>
          <p:cNvSpPr>
            <a:spLocks noGrp="1"/>
          </p:cNvSpPr>
          <p:nvPr>
            <p:ph idx="1"/>
          </p:nvPr>
        </p:nvSpPr>
        <p:spPr/>
        <p:txBody>
          <a:bodyPr/>
          <a:lstStyle/>
          <a:p>
            <a:r>
              <a:rPr lang="en-GB" b="1"/>
              <a:t>User Role</a:t>
            </a:r>
            <a:endParaRPr lang="nl-BE" b="1"/>
          </a:p>
          <a:p>
            <a:pPr lvl="1"/>
            <a:r>
              <a:rPr lang="nl-BE" sz="2000" b="1"/>
              <a:t>Bank User Role</a:t>
            </a:r>
            <a:br>
              <a:rPr lang="nl-BE" sz="1600"/>
            </a:br>
            <a:r>
              <a:rPr lang="en-GB" sz="2000"/>
              <a:t>Defines the Data that users of the role may access, together with the Bank Functions they may perform on that data. These data and function permissions are defined using Bank Function Access Profile and Bank Data Access Profile.</a:t>
            </a:r>
          </a:p>
          <a:p>
            <a:pPr lvl="1"/>
            <a:r>
              <a:rPr lang="en-GB" sz="2000" b="1"/>
              <a:t>Customer User Role</a:t>
            </a:r>
            <a:br>
              <a:rPr lang="en-GB" sz="2000" b="1"/>
            </a:br>
            <a:r>
              <a:rPr lang="en-GB" sz="2000"/>
              <a:t>Customer Roles are used to define the access permissions for CVA functions and data that Customer users may use for a particular Participant. </a:t>
            </a:r>
            <a:endParaRPr lang="en-US" sz="2000" b="1"/>
          </a:p>
          <a:p>
            <a:endParaRPr lang="en-US"/>
          </a:p>
        </p:txBody>
      </p:sp>
      <p:grpSp>
        <p:nvGrpSpPr>
          <p:cNvPr id="4" name="Group 3"/>
          <p:cNvGrpSpPr/>
          <p:nvPr/>
        </p:nvGrpSpPr>
        <p:grpSpPr>
          <a:xfrm>
            <a:off x="7826815" y="5333694"/>
            <a:ext cx="1091551" cy="1227431"/>
            <a:chOff x="841856" y="1015631"/>
            <a:chExt cx="1476042" cy="1659786"/>
          </a:xfrm>
        </p:grpSpPr>
        <p:sp>
          <p:nvSpPr>
            <p:cNvPr id="5" name="TextBox 4"/>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4173387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r>
              <a:rPr lang="nl-BE"/>
              <a:t>Person, User, User Role - Authorizations</a:t>
            </a:r>
            <a:endParaRPr lang="en-US"/>
          </a:p>
        </p:txBody>
      </p:sp>
      <p:sp>
        <p:nvSpPr>
          <p:cNvPr id="13316"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331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331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331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332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332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332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3323" name="Rectangle 5"/>
          <p:cNvSpPr>
            <a:spLocks noChangeArrowheads="1"/>
          </p:cNvSpPr>
          <p:nvPr/>
        </p:nvSpPr>
        <p:spPr bwMode="auto">
          <a:xfrm>
            <a:off x="0" y="3616325"/>
            <a:ext cx="9144000" cy="0"/>
          </a:xfrm>
          <a:prstGeom prst="rect">
            <a:avLst/>
          </a:prstGeom>
          <a:noFill/>
          <a:ln w="28575" algn="ctr">
            <a:noFill/>
            <a:miter lim="800000"/>
            <a:headEnd/>
            <a:tailEnd/>
          </a:ln>
        </p:spPr>
        <p:txBody>
          <a:bodyPr wrap="none" lIns="18000" tIns="18000" rIns="18000" bIns="18000" anchor="ctr">
            <a:spAutoFit/>
          </a:bodyPr>
          <a:lstStyle/>
          <a:p>
            <a:pPr eaLnBrk="0" hangingPunct="0"/>
            <a:endParaRPr lang="nl-BE"/>
          </a:p>
        </p:txBody>
      </p:sp>
      <p:sp>
        <p:nvSpPr>
          <p:cNvPr id="1332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8140" name="TextBox 17"/>
          <p:cNvSpPr txBox="1">
            <a:spLocks noChangeArrowheads="1"/>
          </p:cNvSpPr>
          <p:nvPr/>
        </p:nvSpPr>
        <p:spPr bwMode="auto">
          <a:xfrm>
            <a:off x="4294188" y="1698625"/>
            <a:ext cx="4598987" cy="2068513"/>
          </a:xfrm>
          <a:prstGeom prst="rect">
            <a:avLst/>
          </a:prstGeom>
          <a:noFill/>
          <a:ln w="9525">
            <a:noFill/>
            <a:miter lim="800000"/>
            <a:headEnd/>
            <a:tailEnd/>
          </a:ln>
        </p:spPr>
        <p:txBody>
          <a:bodyPr>
            <a:spAutoFit/>
          </a:bodyPr>
          <a:lstStyle/>
          <a:p>
            <a:pPr marL="115888" indent="-115888" algn="l">
              <a:buFont typeface="Arial" pitchFamily="34" charset="0"/>
              <a:buChar char="•"/>
              <a:defRPr/>
            </a:pPr>
            <a:r>
              <a:rPr lang="fr-FR" sz="1600" b="0" u="sng" err="1"/>
              <a:t>Function</a:t>
            </a:r>
            <a:r>
              <a:rPr lang="fr-FR" sz="1600" b="0" u="sng"/>
              <a:t> Access Profile </a:t>
            </a:r>
            <a:r>
              <a:rPr lang="fr-FR" sz="1600" b="0"/>
              <a:t>(</a:t>
            </a:r>
            <a:r>
              <a:rPr lang="fr-FR" sz="1600"/>
              <a:t>FAP</a:t>
            </a:r>
            <a:r>
              <a:rPr lang="fr-FR" sz="1600" b="0"/>
              <a:t>) : The </a:t>
            </a:r>
            <a:r>
              <a:rPr lang="fr-FR" sz="1600" b="0" err="1"/>
              <a:t>functions</a:t>
            </a:r>
            <a:r>
              <a:rPr lang="fr-FR" sz="1600" b="0"/>
              <a:t> and actions </a:t>
            </a:r>
            <a:r>
              <a:rPr lang="fr-FR" sz="1600" b="0" err="1"/>
              <a:t>that</a:t>
            </a:r>
            <a:r>
              <a:rPr lang="fr-FR" sz="1600" b="0"/>
              <a:t> a </a:t>
            </a:r>
            <a:r>
              <a:rPr lang="fr-FR" sz="1600" b="0" err="1"/>
              <a:t>role</a:t>
            </a:r>
            <a:r>
              <a:rPr lang="fr-FR" sz="1600" b="0"/>
              <a:t> </a:t>
            </a:r>
            <a:r>
              <a:rPr lang="fr-FR" sz="1600" b="0" err="1"/>
              <a:t>is</a:t>
            </a:r>
            <a:r>
              <a:rPr lang="fr-FR" sz="1600" b="0"/>
              <a:t> </a:t>
            </a:r>
            <a:r>
              <a:rPr lang="fr-FR" sz="1600" b="0" err="1"/>
              <a:t>allowed</a:t>
            </a:r>
            <a:r>
              <a:rPr lang="fr-FR" sz="1600" b="0"/>
              <a:t> to </a:t>
            </a:r>
            <a:r>
              <a:rPr lang="fr-FR" sz="1600" b="0" err="1"/>
              <a:t>perform</a:t>
            </a:r>
            <a:r>
              <a:rPr lang="fr-FR" sz="1600" b="0"/>
              <a:t>.</a:t>
            </a:r>
          </a:p>
          <a:p>
            <a:pPr marL="115888" indent="-115888" algn="l">
              <a:defRPr/>
            </a:pPr>
            <a:endParaRPr lang="en-US" sz="1600" b="0"/>
          </a:p>
          <a:p>
            <a:pPr marL="115888" indent="-115888" algn="l">
              <a:buFont typeface="Arial" pitchFamily="34" charset="0"/>
              <a:buChar char="•"/>
              <a:defRPr/>
            </a:pPr>
            <a:r>
              <a:rPr lang="fr-FR" sz="1600" b="0" u="sng"/>
              <a:t>Data Access Profile </a:t>
            </a:r>
            <a:r>
              <a:rPr lang="fr-FR" sz="1600" b="0"/>
              <a:t>(</a:t>
            </a:r>
            <a:r>
              <a:rPr lang="fr-FR" sz="1600"/>
              <a:t>DAP</a:t>
            </a:r>
            <a:r>
              <a:rPr lang="fr-FR" sz="1600" b="0"/>
              <a:t>) : the data on </a:t>
            </a:r>
            <a:r>
              <a:rPr lang="fr-FR" sz="1600" b="0" err="1"/>
              <a:t>which</a:t>
            </a:r>
            <a:r>
              <a:rPr lang="fr-FR" sz="1600" b="0"/>
              <a:t> the </a:t>
            </a:r>
            <a:r>
              <a:rPr lang="fr-FR" sz="1600" b="0" err="1"/>
              <a:t>role</a:t>
            </a:r>
            <a:r>
              <a:rPr lang="fr-FR" sz="1600" b="0"/>
              <a:t> </a:t>
            </a:r>
            <a:r>
              <a:rPr lang="fr-FR" sz="1600" b="0" err="1"/>
              <a:t>can</a:t>
            </a:r>
            <a:r>
              <a:rPr lang="fr-FR" sz="1600" b="0"/>
              <a:t> </a:t>
            </a:r>
            <a:r>
              <a:rPr lang="fr-FR" sz="1600" b="0" err="1"/>
              <a:t>perform</a:t>
            </a:r>
            <a:r>
              <a:rPr lang="fr-FR" sz="1600" b="0"/>
              <a:t> the actions </a:t>
            </a:r>
            <a:r>
              <a:rPr lang="fr-FR" sz="1600" b="0" err="1"/>
              <a:t>defined</a:t>
            </a:r>
            <a:r>
              <a:rPr lang="fr-FR" sz="1600" b="0"/>
              <a:t> by </a:t>
            </a:r>
            <a:r>
              <a:rPr lang="fr-FR" sz="1600" b="0" err="1"/>
              <a:t>his</a:t>
            </a:r>
            <a:r>
              <a:rPr lang="fr-FR" sz="1600" b="0"/>
              <a:t> </a:t>
            </a:r>
            <a:r>
              <a:rPr lang="fr-FR" sz="1600" b="0" err="1"/>
              <a:t>FAPs</a:t>
            </a:r>
            <a:r>
              <a:rPr lang="fr-FR" sz="1600" b="0"/>
              <a:t>.</a:t>
            </a:r>
            <a:endParaRPr lang="en-US" sz="1600" b="0"/>
          </a:p>
          <a:p>
            <a:pPr marL="114300" indent="-114300" algn="l">
              <a:lnSpc>
                <a:spcPct val="150000"/>
              </a:lnSpc>
              <a:spcBef>
                <a:spcPts val="600"/>
              </a:spcBef>
              <a:spcAft>
                <a:spcPts val="200"/>
              </a:spcAft>
              <a:defRPr/>
            </a:pPr>
            <a:endParaRPr lang="nl-BE" sz="1400" b="0"/>
          </a:p>
        </p:txBody>
      </p:sp>
      <p:sp>
        <p:nvSpPr>
          <p:cNvPr id="13326"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graphicFrame>
        <p:nvGraphicFramePr>
          <p:cNvPr id="13314" name="Object 1"/>
          <p:cNvGraphicFramePr>
            <a:graphicFrameLocks noChangeAspect="1"/>
          </p:cNvGraphicFramePr>
          <p:nvPr/>
        </p:nvGraphicFramePr>
        <p:xfrm>
          <a:off x="1216025" y="1095375"/>
          <a:ext cx="3873500" cy="5164138"/>
        </p:xfrm>
        <a:graphic>
          <a:graphicData uri="http://schemas.openxmlformats.org/presentationml/2006/ole">
            <mc:AlternateContent xmlns:mc="http://schemas.openxmlformats.org/markup-compatibility/2006">
              <mc:Choice xmlns:v="urn:schemas-microsoft-com:vml" Requires="v">
                <p:oleObj spid="_x0000_s176129" name="Visio" r:id="rId4" imgW="3000340" imgH="4006603" progId="">
                  <p:embed/>
                </p:oleObj>
              </mc:Choice>
              <mc:Fallback>
                <p:oleObj name="Visio" r:id="rId4" imgW="3000340" imgH="4006603" progId="">
                  <p:embed/>
                  <p:pic>
                    <p:nvPicPr>
                      <p:cNvPr id="13314"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6025" y="1095375"/>
                        <a:ext cx="3873500" cy="5164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 name="Group 16"/>
          <p:cNvGrpSpPr/>
          <p:nvPr/>
        </p:nvGrpSpPr>
        <p:grpSpPr>
          <a:xfrm>
            <a:off x="7826815" y="5333694"/>
            <a:ext cx="1091551" cy="1227431"/>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19" name="Picture 18"/>
            <p:cNvPicPr>
              <a:picLocks noChangeAspect="1" noChangeArrowheads="1"/>
            </p:cNvPicPr>
            <p:nvPr/>
          </p:nvPicPr>
          <p:blipFill>
            <a:blip r:embed="rId6"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413058189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Clearing..</a:t>
            </a:r>
          </a:p>
        </p:txBody>
      </p:sp>
      <p:sp>
        <p:nvSpPr>
          <p:cNvPr id="3" name="Content Placeholder 2"/>
          <p:cNvSpPr>
            <a:spLocks noGrp="1"/>
          </p:cNvSpPr>
          <p:nvPr>
            <p:ph idx="1"/>
          </p:nvPr>
        </p:nvSpPr>
        <p:spPr/>
        <p:txBody>
          <a:bodyPr/>
          <a:lstStyle/>
          <a:p>
            <a:r>
              <a:rPr lang="nl-BE" b="1" dirty="0"/>
              <a:t>Clearing system (CSM)</a:t>
            </a:r>
            <a:br>
              <a:rPr lang="nl-BE" sz="4000" dirty="0"/>
            </a:br>
            <a:endParaRPr lang="nl-BE" sz="4000" dirty="0"/>
          </a:p>
          <a:p>
            <a:pPr marL="400050" lvl="1" indent="0">
              <a:buNone/>
            </a:pPr>
            <a:r>
              <a:rPr lang="en-US" dirty="0"/>
              <a:t>A set of procedures whereby financial institutions present and exchange data relating to transfers to other financial institutions. </a:t>
            </a:r>
          </a:p>
          <a:p>
            <a:pPr marL="400050" lvl="1" indent="0">
              <a:buNone/>
            </a:pPr>
            <a:endParaRPr lang="en-US" dirty="0"/>
          </a:p>
          <a:p>
            <a:pPr marL="400050" lvl="1" indent="0">
              <a:buNone/>
            </a:pPr>
            <a:r>
              <a:rPr lang="en-US" dirty="0"/>
              <a:t>The procedures often also include a mechanism for the calculation of participants’ mutual positions, potentially on a net basis, with a view to facilitating the settlement of their obligations.</a:t>
            </a:r>
          </a:p>
          <a:p>
            <a:endParaRPr lang="en-US" dirty="0"/>
          </a:p>
        </p:txBody>
      </p:sp>
    </p:spTree>
    <p:extLst>
      <p:ext uri="{BB962C8B-B14F-4D97-AF65-F5344CB8AC3E}">
        <p14:creationId xmlns:p14="http://schemas.microsoft.com/office/powerpoint/2010/main" val="5172063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149603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Reference data</a:t>
            </a:r>
            <a:endParaRPr lang="en-US"/>
          </a:p>
        </p:txBody>
      </p:sp>
      <p:sp>
        <p:nvSpPr>
          <p:cNvPr id="3" name="Content Placeholder 2"/>
          <p:cNvSpPr>
            <a:spLocks noGrp="1"/>
          </p:cNvSpPr>
          <p:nvPr>
            <p:ph idx="1"/>
          </p:nvPr>
        </p:nvSpPr>
        <p:spPr/>
        <p:txBody>
          <a:bodyPr/>
          <a:lstStyle/>
          <a:p>
            <a:r>
              <a:rPr lang="nl-BE"/>
              <a:t>Country – ISO 3166 , SWIFT_CT</a:t>
            </a:r>
          </a:p>
          <a:p>
            <a:r>
              <a:rPr lang="nl-BE"/>
              <a:t>Currency – ISO 4217 , SWIFT_CU</a:t>
            </a:r>
          </a:p>
          <a:p>
            <a:r>
              <a:rPr lang="nl-BE"/>
              <a:t>BIC / IBAN Directory – ISO 9362 / 13616 (SWIFT)</a:t>
            </a:r>
          </a:p>
          <a:p>
            <a:r>
              <a:rPr lang="nl-BE"/>
              <a:t>Calendar *</a:t>
            </a:r>
          </a:p>
          <a:p>
            <a:r>
              <a:rPr lang="nl-BE"/>
              <a:t>...</a:t>
            </a:r>
          </a:p>
          <a:p>
            <a:endParaRPr lang="nl-BE"/>
          </a:p>
        </p:txBody>
      </p:sp>
      <p:grpSp>
        <p:nvGrpSpPr>
          <p:cNvPr id="4" name="Group 3"/>
          <p:cNvGrpSpPr/>
          <p:nvPr/>
        </p:nvGrpSpPr>
        <p:grpSpPr>
          <a:xfrm>
            <a:off x="7890826" y="5272645"/>
            <a:ext cx="1146293" cy="1332632"/>
            <a:chOff x="841856" y="1015631"/>
            <a:chExt cx="1476042" cy="1715985"/>
          </a:xfrm>
        </p:grpSpPr>
        <p:sp>
          <p:nvSpPr>
            <p:cNvPr id="5" name="TextBox 4"/>
            <p:cNvSpPr txBox="1"/>
            <p:nvPr/>
          </p:nvSpPr>
          <p:spPr>
            <a:xfrm>
              <a:off x="893133" y="2137146"/>
              <a:ext cx="1339701" cy="594470"/>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97272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GB"/>
              <a:t>OPF features</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11532581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1" name="Rectangle 50"/>
          <p:cNvSpPr>
            <a:spLocks noChangeArrowheads="1"/>
          </p:cNvSpPr>
          <p:nvPr/>
        </p:nvSpPr>
        <p:spPr bwMode="auto">
          <a:xfrm>
            <a:off x="441196" y="3835731"/>
            <a:ext cx="8145462" cy="2736542"/>
          </a:xfrm>
          <a:prstGeom prst="rect">
            <a:avLst/>
          </a:prstGeom>
          <a:solidFill>
            <a:srgbClr val="2787A0"/>
          </a:solidFill>
          <a:ln>
            <a:headEnd/>
            <a:tailEnd/>
          </a:ln>
        </p:spPr>
        <p:style>
          <a:lnRef idx="1">
            <a:schemeClr val="accent5"/>
          </a:lnRef>
          <a:fillRef idx="3">
            <a:schemeClr val="accent5"/>
          </a:fillRef>
          <a:effectRef idx="2">
            <a:schemeClr val="accent5"/>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pic>
        <p:nvPicPr>
          <p:cNvPr id="52" name="Picture 51"/>
          <p:cNvPicPr>
            <a:picLocks noChangeAspect="1" noChangeArrowheads="1"/>
          </p:cNvPicPr>
          <p:nvPr/>
        </p:nvPicPr>
        <p:blipFill>
          <a:blip r:embed="rId2" cstate="print"/>
          <a:srcRect/>
          <a:stretch>
            <a:fillRect/>
          </a:stretch>
        </p:blipFill>
        <p:spPr bwMode="auto">
          <a:xfrm>
            <a:off x="226805" y="5907073"/>
            <a:ext cx="516306" cy="516307"/>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3"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5" name="Rectangle 54"/>
          <p:cNvSpPr>
            <a:spLocks noChangeArrowheads="1"/>
          </p:cNvSpPr>
          <p:nvPr/>
        </p:nvSpPr>
        <p:spPr bwMode="auto">
          <a:xfrm>
            <a:off x="6996797"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
        <p:nvSpPr>
          <p:cNvPr id="56" name="Rectangle 55"/>
          <p:cNvSpPr>
            <a:spLocks noChangeArrowheads="1"/>
          </p:cNvSpPr>
          <p:nvPr/>
        </p:nvSpPr>
        <p:spPr bwMode="auto">
          <a:xfrm>
            <a:off x="983666"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57" name="Rectangle 56"/>
          <p:cNvSpPr>
            <a:spLocks noChangeArrowheads="1"/>
          </p:cNvSpPr>
          <p:nvPr/>
        </p:nvSpPr>
        <p:spPr bwMode="auto">
          <a:xfrm>
            <a:off x="983666"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58" name="Rectangle 57"/>
          <p:cNvSpPr>
            <a:spLocks noChangeArrowheads="1"/>
          </p:cNvSpPr>
          <p:nvPr/>
        </p:nvSpPr>
        <p:spPr bwMode="auto">
          <a:xfrm>
            <a:off x="2481784"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
        <p:nvSpPr>
          <p:cNvPr id="59" name="Rectangle 58"/>
          <p:cNvSpPr>
            <a:spLocks noChangeArrowheads="1"/>
          </p:cNvSpPr>
          <p:nvPr/>
        </p:nvSpPr>
        <p:spPr bwMode="auto">
          <a:xfrm>
            <a:off x="2481784"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
        <p:nvSpPr>
          <p:cNvPr id="60" name="Rectangle 59"/>
          <p:cNvSpPr>
            <a:spLocks noChangeArrowheads="1"/>
          </p:cNvSpPr>
          <p:nvPr/>
        </p:nvSpPr>
        <p:spPr bwMode="auto">
          <a:xfrm>
            <a:off x="399316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61" name="Rectangle 60"/>
          <p:cNvSpPr>
            <a:spLocks noChangeArrowheads="1"/>
          </p:cNvSpPr>
          <p:nvPr/>
        </p:nvSpPr>
        <p:spPr bwMode="auto">
          <a:xfrm>
            <a:off x="399316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62" name="Rectangle 61"/>
          <p:cNvSpPr>
            <a:spLocks noChangeArrowheads="1"/>
          </p:cNvSpPr>
          <p:nvPr/>
        </p:nvSpPr>
        <p:spPr bwMode="auto">
          <a:xfrm>
            <a:off x="550375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63" name="Rectangle 62"/>
          <p:cNvSpPr>
            <a:spLocks noChangeArrowheads="1"/>
          </p:cNvSpPr>
          <p:nvPr/>
        </p:nvSpPr>
        <p:spPr bwMode="auto">
          <a:xfrm>
            <a:off x="550375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
        <p:nvSpPr>
          <p:cNvPr id="64" name="Rectangle 63"/>
          <p:cNvSpPr>
            <a:spLocks noChangeArrowheads="1"/>
          </p:cNvSpPr>
          <p:nvPr/>
        </p:nvSpPr>
        <p:spPr bwMode="auto">
          <a:xfrm>
            <a:off x="983666"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77" name="Rectangle 76"/>
          <p:cNvSpPr>
            <a:spLocks noChangeArrowheads="1"/>
          </p:cNvSpPr>
          <p:nvPr/>
        </p:nvSpPr>
        <p:spPr bwMode="auto">
          <a:xfrm>
            <a:off x="2481784"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78" name="Rectangle 77"/>
          <p:cNvSpPr>
            <a:spLocks noChangeArrowheads="1"/>
          </p:cNvSpPr>
          <p:nvPr/>
        </p:nvSpPr>
        <p:spPr bwMode="auto">
          <a:xfrm>
            <a:off x="3993168" y="2467652"/>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
        <p:nvSpPr>
          <p:cNvPr id="79" name="Rectangle 78"/>
          <p:cNvSpPr>
            <a:spLocks noChangeArrowheads="1"/>
          </p:cNvSpPr>
          <p:nvPr/>
        </p:nvSpPr>
        <p:spPr bwMode="auto">
          <a:xfrm>
            <a:off x="5503758"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
        <p:nvSpPr>
          <p:cNvPr id="80" name="Rectangle 79"/>
          <p:cNvSpPr>
            <a:spLocks noChangeArrowheads="1"/>
          </p:cNvSpPr>
          <p:nvPr/>
        </p:nvSpPr>
        <p:spPr bwMode="auto">
          <a:xfrm>
            <a:off x="6996797"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1" name="Rectangle 80"/>
          <p:cNvSpPr>
            <a:spLocks noChangeArrowheads="1"/>
          </p:cNvSpPr>
          <p:nvPr/>
        </p:nvSpPr>
        <p:spPr bwMode="auto">
          <a:xfrm>
            <a:off x="983666"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
        <p:nvSpPr>
          <p:cNvPr id="82" name="Rectangle 81"/>
          <p:cNvSpPr>
            <a:spLocks noChangeArrowheads="1"/>
          </p:cNvSpPr>
          <p:nvPr/>
        </p:nvSpPr>
        <p:spPr bwMode="auto">
          <a:xfrm>
            <a:off x="399316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
        <p:nvSpPr>
          <p:cNvPr id="83" name="Rectangle 82"/>
          <p:cNvSpPr>
            <a:spLocks noChangeArrowheads="1"/>
          </p:cNvSpPr>
          <p:nvPr/>
        </p:nvSpPr>
        <p:spPr bwMode="auto">
          <a:xfrm>
            <a:off x="550375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
        <p:nvSpPr>
          <p:cNvPr id="86" name="Rectangle 85"/>
          <p:cNvSpPr>
            <a:spLocks noChangeArrowheads="1"/>
          </p:cNvSpPr>
          <p:nvPr/>
        </p:nvSpPr>
        <p:spPr bwMode="auto">
          <a:xfrm>
            <a:off x="3989657" y="4223821"/>
            <a:ext cx="1358900" cy="509587"/>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Intra bank group</a:t>
            </a:r>
          </a:p>
          <a:p>
            <a:pPr marL="342900" indent="-342900">
              <a:spcBef>
                <a:spcPts val="100"/>
              </a:spcBef>
            </a:pPr>
            <a:r>
              <a:rPr lang="en-GB" sz="1100">
                <a:latin typeface="Calibri" pitchFamily="34" charset="0"/>
              </a:rPr>
              <a:t> transfer</a:t>
            </a:r>
            <a:endParaRPr lang="en-US" sz="1100">
              <a:latin typeface="Calibri" pitchFamily="34" charset="0"/>
            </a:endParaRPr>
          </a:p>
        </p:txBody>
      </p:sp>
      <p:sp>
        <p:nvSpPr>
          <p:cNvPr id="88" name="Rectangle 87"/>
          <p:cNvSpPr>
            <a:spLocks noChangeArrowheads="1"/>
          </p:cNvSpPr>
          <p:nvPr/>
        </p:nvSpPr>
        <p:spPr bwMode="auto">
          <a:xfrm>
            <a:off x="2481784" y="3054007"/>
            <a:ext cx="1358900" cy="509588"/>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90" name="Rectangle 89"/>
          <p:cNvSpPr>
            <a:spLocks noChangeArrowheads="1"/>
          </p:cNvSpPr>
          <p:nvPr/>
        </p:nvSpPr>
        <p:spPr bwMode="auto">
          <a:xfrm>
            <a:off x="5506359" y="4223027"/>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nl-BE" sz="1100">
                <a:latin typeface="Calibri" pitchFamily="34" charset="0"/>
              </a:rPr>
              <a:t>Duplicate check</a:t>
            </a:r>
          </a:p>
        </p:txBody>
      </p:sp>
      <p:sp>
        <p:nvSpPr>
          <p:cNvPr id="91" name="Rectangle 90"/>
          <p:cNvSpPr>
            <a:spLocks noChangeArrowheads="1"/>
          </p:cNvSpPr>
          <p:nvPr/>
        </p:nvSpPr>
        <p:spPr bwMode="auto">
          <a:xfrm>
            <a:off x="2487563" y="4816254"/>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Warehousing</a:t>
            </a:r>
            <a:endParaRPr lang="en-US" sz="1100">
              <a:latin typeface="Calibri" pitchFamily="34" charset="0"/>
            </a:endParaRPr>
          </a:p>
        </p:txBody>
      </p:sp>
      <p:sp>
        <p:nvSpPr>
          <p:cNvPr id="92" name="Rectangle 91"/>
          <p:cNvSpPr>
            <a:spLocks noChangeArrowheads="1"/>
          </p:cNvSpPr>
          <p:nvPr/>
        </p:nvSpPr>
        <p:spPr bwMode="auto">
          <a:xfrm>
            <a:off x="2487563" y="4223820"/>
            <a:ext cx="1358900" cy="509588"/>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nl-BE" sz="1100">
                <a:latin typeface="Calibri" pitchFamily="34" charset="0"/>
              </a:rPr>
              <a:t>Disposition check</a:t>
            </a:r>
            <a:endParaRPr lang="en-US" sz="1100">
              <a:latin typeface="Calibri" pitchFamily="34" charset="0"/>
            </a:endParaRPr>
          </a:p>
        </p:txBody>
      </p:sp>
      <p:sp>
        <p:nvSpPr>
          <p:cNvPr id="93" name="Rectangle 92"/>
          <p:cNvSpPr>
            <a:spLocks noChangeArrowheads="1"/>
          </p:cNvSpPr>
          <p:nvPr/>
        </p:nvSpPr>
        <p:spPr bwMode="auto">
          <a:xfrm>
            <a:off x="6996797" y="3054008"/>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95" name="Text Box 16"/>
          <p:cNvSpPr txBox="1">
            <a:spLocks noChangeArrowheads="1"/>
          </p:cNvSpPr>
          <p:nvPr/>
        </p:nvSpPr>
        <p:spPr bwMode="auto">
          <a:xfrm>
            <a:off x="1928794" y="3860857"/>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OPF – Open Payment Framework</a:t>
            </a:r>
            <a:endParaRPr lang="en-US" sz="1400">
              <a:solidFill>
                <a:schemeClr val="tx1">
                  <a:lumMod val="65000"/>
                  <a:lumOff val="35000"/>
                </a:schemeClr>
              </a:solidFill>
            </a:endParaRPr>
          </a:p>
        </p:txBody>
      </p:sp>
      <p:sp>
        <p:nvSpPr>
          <p:cNvPr id="96" name="Rectangle 95"/>
          <p:cNvSpPr>
            <a:spLocks noChangeArrowheads="1"/>
          </p:cNvSpPr>
          <p:nvPr/>
        </p:nvSpPr>
        <p:spPr bwMode="auto">
          <a:xfrm>
            <a:off x="990375" y="4223027"/>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Routing</a:t>
            </a:r>
          </a:p>
        </p:txBody>
      </p:sp>
      <p:sp>
        <p:nvSpPr>
          <p:cNvPr id="97" name="Rectangle 96"/>
          <p:cNvSpPr>
            <a:spLocks noChangeArrowheads="1"/>
          </p:cNvSpPr>
          <p:nvPr/>
        </p:nvSpPr>
        <p:spPr bwMode="auto">
          <a:xfrm>
            <a:off x="6996797"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
        <p:nvSpPr>
          <p:cNvPr id="98" name="Rectangle 97"/>
          <p:cNvSpPr>
            <a:spLocks noChangeArrowheads="1"/>
          </p:cNvSpPr>
          <p:nvPr/>
        </p:nvSpPr>
        <p:spPr bwMode="auto">
          <a:xfrm>
            <a:off x="3989657" y="4816254"/>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Work List Items</a:t>
            </a:r>
          </a:p>
          <a:p>
            <a:pPr marL="342900" indent="-342900">
              <a:spcBef>
                <a:spcPts val="100"/>
              </a:spcBef>
            </a:pPr>
            <a:r>
              <a:rPr lang="en-GB" sz="1100">
                <a:latin typeface="Calibri" pitchFamily="34" charset="0"/>
              </a:rPr>
              <a:t>Work Queues</a:t>
            </a:r>
          </a:p>
        </p:txBody>
      </p:sp>
      <p:sp>
        <p:nvSpPr>
          <p:cNvPr id="99" name="Rectangle 98"/>
          <p:cNvSpPr>
            <a:spLocks noChangeArrowheads="1"/>
          </p:cNvSpPr>
          <p:nvPr/>
        </p:nvSpPr>
        <p:spPr bwMode="auto">
          <a:xfrm>
            <a:off x="5506359" y="4816254"/>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Audit &amp; History </a:t>
            </a:r>
          </a:p>
          <a:p>
            <a:pPr marL="342900" indent="-342900">
              <a:spcBef>
                <a:spcPts val="100"/>
              </a:spcBef>
            </a:pPr>
            <a:r>
              <a:rPr lang="en-GB" sz="1100">
                <a:latin typeface="Calibri" pitchFamily="34" charset="0"/>
              </a:rPr>
              <a:t>framework</a:t>
            </a:r>
          </a:p>
        </p:txBody>
      </p:sp>
      <p:sp>
        <p:nvSpPr>
          <p:cNvPr id="100" name="Rectangle 99"/>
          <p:cNvSpPr>
            <a:spLocks noChangeArrowheads="1"/>
          </p:cNvSpPr>
          <p:nvPr/>
        </p:nvSpPr>
        <p:spPr bwMode="auto">
          <a:xfrm>
            <a:off x="990375" y="4816254"/>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Endorsement</a:t>
            </a:r>
            <a:endParaRPr lang="en-US" sz="1100">
              <a:latin typeface="Calibri" pitchFamily="34" charset="0"/>
            </a:endParaRPr>
          </a:p>
        </p:txBody>
      </p:sp>
      <p:sp>
        <p:nvSpPr>
          <p:cNvPr id="101" name="Rectangle 100"/>
          <p:cNvSpPr>
            <a:spLocks noChangeArrowheads="1"/>
          </p:cNvSpPr>
          <p:nvPr/>
        </p:nvSpPr>
        <p:spPr bwMode="auto">
          <a:xfrm>
            <a:off x="7001429" y="4816254"/>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Exchange Events</a:t>
            </a:r>
          </a:p>
        </p:txBody>
      </p:sp>
      <p:sp>
        <p:nvSpPr>
          <p:cNvPr id="102" name="Rectangle 101"/>
          <p:cNvSpPr>
            <a:spLocks noChangeArrowheads="1"/>
          </p:cNvSpPr>
          <p:nvPr/>
        </p:nvSpPr>
        <p:spPr bwMode="auto">
          <a:xfrm>
            <a:off x="7001429" y="4223027"/>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Accounting</a:t>
            </a:r>
          </a:p>
          <a:p>
            <a:pPr marL="342900" indent="-342900">
              <a:spcBef>
                <a:spcPts val="100"/>
              </a:spcBef>
            </a:pPr>
            <a:r>
              <a:rPr lang="en-GB" sz="1100">
                <a:latin typeface="Calibri" pitchFamily="34" charset="0"/>
              </a:rPr>
              <a:t>(Accounting events)</a:t>
            </a:r>
          </a:p>
        </p:txBody>
      </p:sp>
      <p:sp>
        <p:nvSpPr>
          <p:cNvPr id="103" name="Rectangle 102"/>
          <p:cNvSpPr>
            <a:spLocks noChangeArrowheads="1"/>
          </p:cNvSpPr>
          <p:nvPr/>
        </p:nvSpPr>
        <p:spPr bwMode="auto">
          <a:xfrm>
            <a:off x="990375" y="5400201"/>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Determine inc.</a:t>
            </a:r>
          </a:p>
          <a:p>
            <a:pPr marL="342900" indent="-342900">
              <a:spcBef>
                <a:spcPts val="100"/>
              </a:spcBef>
            </a:pPr>
            <a:r>
              <a:rPr lang="en-GB" sz="1100">
                <a:latin typeface="Calibri" pitchFamily="34" charset="0"/>
              </a:rPr>
              <a:t>Bus./</a:t>
            </a:r>
            <a:r>
              <a:rPr lang="en-GB" sz="1100" err="1">
                <a:latin typeface="Calibri" pitchFamily="34" charset="0"/>
              </a:rPr>
              <a:t>Settl</a:t>
            </a:r>
            <a:r>
              <a:rPr lang="en-GB" sz="1100">
                <a:latin typeface="Calibri" pitchFamily="34" charset="0"/>
              </a:rPr>
              <a:t>. Part.</a:t>
            </a:r>
          </a:p>
        </p:txBody>
      </p:sp>
      <p:sp>
        <p:nvSpPr>
          <p:cNvPr id="104" name="Rectangle 103"/>
          <p:cNvSpPr>
            <a:spLocks noChangeArrowheads="1"/>
          </p:cNvSpPr>
          <p:nvPr/>
        </p:nvSpPr>
        <p:spPr bwMode="auto">
          <a:xfrm>
            <a:off x="2487563" y="5400201"/>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Submission</a:t>
            </a:r>
          </a:p>
        </p:txBody>
      </p:sp>
      <p:sp>
        <p:nvSpPr>
          <p:cNvPr id="105" name="Rectangle 104"/>
          <p:cNvSpPr>
            <a:spLocks noChangeArrowheads="1"/>
          </p:cNvSpPr>
          <p:nvPr/>
        </p:nvSpPr>
        <p:spPr bwMode="auto">
          <a:xfrm>
            <a:off x="3989657" y="5400201"/>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User/Bank </a:t>
            </a:r>
          </a:p>
          <a:p>
            <a:pPr marL="342900" indent="-342900">
              <a:spcBef>
                <a:spcPts val="100"/>
              </a:spcBef>
            </a:pPr>
            <a:r>
              <a:rPr lang="en-GB" sz="1100">
                <a:latin typeface="Calibri" pitchFamily="34" charset="0"/>
              </a:rPr>
              <a:t>Administration</a:t>
            </a:r>
          </a:p>
        </p:txBody>
      </p:sp>
      <p:sp>
        <p:nvSpPr>
          <p:cNvPr id="106" name="Rectangle 105"/>
          <p:cNvSpPr>
            <a:spLocks noChangeArrowheads="1"/>
          </p:cNvSpPr>
          <p:nvPr/>
        </p:nvSpPr>
        <p:spPr bwMode="auto">
          <a:xfrm>
            <a:off x="5506359" y="5400201"/>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Interchange loader</a:t>
            </a:r>
          </a:p>
        </p:txBody>
      </p:sp>
      <p:sp>
        <p:nvSpPr>
          <p:cNvPr id="107" name="Rectangle 106"/>
          <p:cNvSpPr>
            <a:spLocks noChangeArrowheads="1"/>
          </p:cNvSpPr>
          <p:nvPr/>
        </p:nvSpPr>
        <p:spPr bwMode="auto">
          <a:xfrm>
            <a:off x="7001429" y="5400201"/>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Reject </a:t>
            </a:r>
            <a:endParaRPr lang="en-GB" sz="1100" i="1">
              <a:latin typeface="Calibri" pitchFamily="34" charset="0"/>
            </a:endParaRPr>
          </a:p>
        </p:txBody>
      </p:sp>
      <p:sp>
        <p:nvSpPr>
          <p:cNvPr id="49" name="Rectangle 48"/>
          <p:cNvSpPr>
            <a:spLocks noChangeArrowheads="1"/>
          </p:cNvSpPr>
          <p:nvPr/>
        </p:nvSpPr>
        <p:spPr bwMode="auto">
          <a:xfrm>
            <a:off x="976522" y="6003863"/>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Approval</a:t>
            </a:r>
          </a:p>
          <a:p>
            <a:pPr marL="342900" indent="-342900">
              <a:spcBef>
                <a:spcPts val="100"/>
              </a:spcBef>
            </a:pPr>
            <a:r>
              <a:rPr lang="en-GB" sz="1100">
                <a:latin typeface="Calibri" pitchFamily="34" charset="0"/>
              </a:rPr>
              <a:t>Repair</a:t>
            </a:r>
          </a:p>
          <a:p>
            <a:pPr marL="342900" indent="-342900">
              <a:spcBef>
                <a:spcPts val="100"/>
              </a:spcBef>
            </a:pPr>
            <a:r>
              <a:rPr lang="en-GB" sz="1100">
                <a:latin typeface="Calibri" pitchFamily="34" charset="0"/>
              </a:rPr>
              <a:t>4-Eye Verification</a:t>
            </a:r>
          </a:p>
        </p:txBody>
      </p:sp>
      <p:sp>
        <p:nvSpPr>
          <p:cNvPr id="65" name="Rectangle 64"/>
          <p:cNvSpPr>
            <a:spLocks noChangeArrowheads="1"/>
          </p:cNvSpPr>
          <p:nvPr/>
        </p:nvSpPr>
        <p:spPr bwMode="auto">
          <a:xfrm>
            <a:off x="2494584" y="6001885"/>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Risk filter</a:t>
            </a:r>
          </a:p>
        </p:txBody>
      </p:sp>
      <p:sp>
        <p:nvSpPr>
          <p:cNvPr id="66" name="Rectangle 65"/>
          <p:cNvSpPr>
            <a:spLocks noChangeArrowheads="1"/>
          </p:cNvSpPr>
          <p:nvPr/>
        </p:nvSpPr>
        <p:spPr bwMode="auto">
          <a:xfrm>
            <a:off x="3988856" y="5999906"/>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FATF 16</a:t>
            </a:r>
          </a:p>
          <a:p>
            <a:pPr marL="342900" indent="-342900">
              <a:spcBef>
                <a:spcPts val="100"/>
              </a:spcBef>
            </a:pPr>
            <a:r>
              <a:rPr lang="en-GB" sz="1100">
                <a:latin typeface="Calibri" pitchFamily="34" charset="0"/>
              </a:rPr>
              <a:t> validation</a:t>
            </a:r>
          </a:p>
        </p:txBody>
      </p:sp>
      <p:sp>
        <p:nvSpPr>
          <p:cNvPr id="68" name="7-Point Star 67"/>
          <p:cNvSpPr/>
          <p:nvPr/>
        </p:nvSpPr>
        <p:spPr bwMode="auto">
          <a:xfrm>
            <a:off x="2279559" y="5885646"/>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69" name="7-Point Star 68"/>
          <p:cNvSpPr/>
          <p:nvPr/>
        </p:nvSpPr>
        <p:spPr bwMode="auto">
          <a:xfrm>
            <a:off x="3771361" y="5857742"/>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70" name="Rectangle 69"/>
          <p:cNvSpPr>
            <a:spLocks noChangeArrowheads="1"/>
          </p:cNvSpPr>
          <p:nvPr/>
        </p:nvSpPr>
        <p:spPr bwMode="auto">
          <a:xfrm>
            <a:off x="5506417" y="5997760"/>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Dashboard</a:t>
            </a:r>
          </a:p>
        </p:txBody>
      </p:sp>
      <p:sp>
        <p:nvSpPr>
          <p:cNvPr id="71" name="7-Point Star 70"/>
          <p:cNvSpPr/>
          <p:nvPr/>
        </p:nvSpPr>
        <p:spPr bwMode="auto">
          <a:xfrm>
            <a:off x="5327558" y="5881353"/>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72" name="Rectangle 71"/>
          <p:cNvSpPr>
            <a:spLocks noChangeArrowheads="1"/>
          </p:cNvSpPr>
          <p:nvPr/>
        </p:nvSpPr>
        <p:spPr bwMode="auto">
          <a:xfrm>
            <a:off x="6998220" y="5982734"/>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Parameter </a:t>
            </a:r>
          </a:p>
          <a:p>
            <a:pPr marL="342900" indent="-342900">
              <a:spcBef>
                <a:spcPts val="100"/>
              </a:spcBef>
            </a:pPr>
            <a:r>
              <a:rPr lang="en-GB" sz="1100">
                <a:latin typeface="Calibri" pitchFamily="34" charset="0"/>
              </a:rPr>
              <a:t>framework</a:t>
            </a:r>
          </a:p>
        </p:txBody>
      </p:sp>
      <p:sp>
        <p:nvSpPr>
          <p:cNvPr id="73" name="7-Point Star 72"/>
          <p:cNvSpPr/>
          <p:nvPr/>
        </p:nvSpPr>
        <p:spPr bwMode="auto">
          <a:xfrm>
            <a:off x="6739952" y="5864178"/>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75" name="7-Point Star 74"/>
          <p:cNvSpPr/>
          <p:nvPr/>
        </p:nvSpPr>
        <p:spPr bwMode="auto">
          <a:xfrm>
            <a:off x="682188" y="5877964"/>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76" name="7-Point Star 75"/>
          <p:cNvSpPr/>
          <p:nvPr/>
        </p:nvSpPr>
        <p:spPr bwMode="auto">
          <a:xfrm>
            <a:off x="3754252" y="4698869"/>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84" name="7-Point Star 83"/>
          <p:cNvSpPr/>
          <p:nvPr/>
        </p:nvSpPr>
        <p:spPr bwMode="auto">
          <a:xfrm>
            <a:off x="706251" y="4073227"/>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89" name="7-Point Star 88"/>
          <p:cNvSpPr/>
          <p:nvPr/>
        </p:nvSpPr>
        <p:spPr bwMode="auto">
          <a:xfrm>
            <a:off x="730314" y="1129501"/>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Tree>
    <p:extLst>
      <p:ext uri="{BB962C8B-B14F-4D97-AF65-F5344CB8AC3E}">
        <p14:creationId xmlns:p14="http://schemas.microsoft.com/office/powerpoint/2010/main" val="19321375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a:t>OPF Features - </a:t>
            </a:r>
            <a:r>
              <a:rPr lang="en-GB"/>
              <a:t>Endorsement</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6696822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Endorsement framework</a:t>
            </a:r>
          </a:p>
        </p:txBody>
      </p:sp>
      <p:sp>
        <p:nvSpPr>
          <p:cNvPr id="3" name="Content Placeholder 2"/>
          <p:cNvSpPr>
            <a:spLocks noGrp="1"/>
          </p:cNvSpPr>
          <p:nvPr>
            <p:ph idx="1"/>
          </p:nvPr>
        </p:nvSpPr>
        <p:spPr/>
        <p:txBody>
          <a:bodyPr>
            <a:normAutofit fontScale="92500" lnSpcReduction="10000"/>
          </a:bodyPr>
          <a:lstStyle/>
          <a:p>
            <a:r>
              <a:rPr lang="en-US" b="1"/>
              <a:t>Endorsement framework</a:t>
            </a:r>
          </a:p>
          <a:p>
            <a:pPr lvl="1"/>
            <a:r>
              <a:rPr lang="en-GB" b="1"/>
              <a:t>Validation </a:t>
            </a:r>
            <a:r>
              <a:rPr lang="en-GB"/>
              <a:t>by a </a:t>
            </a:r>
            <a:r>
              <a:rPr lang="en-GB" b="1"/>
              <a:t>second user </a:t>
            </a:r>
            <a:r>
              <a:rPr lang="en-GB"/>
              <a:t>of an </a:t>
            </a:r>
            <a:r>
              <a:rPr lang="en-GB" b="1"/>
              <a:t>action taken </a:t>
            </a:r>
            <a:r>
              <a:rPr lang="en-GB"/>
              <a:t>on a “</a:t>
            </a:r>
            <a:r>
              <a:rPr lang="en-GB" b="1"/>
              <a:t>static data entity” </a:t>
            </a:r>
            <a:r>
              <a:rPr lang="en-GB"/>
              <a:t>(e.g. Bank) </a:t>
            </a:r>
            <a:r>
              <a:rPr lang="en-GB" b="1"/>
              <a:t>by</a:t>
            </a:r>
            <a:r>
              <a:rPr lang="en-GB"/>
              <a:t> a </a:t>
            </a:r>
            <a:r>
              <a:rPr lang="en-GB" b="1"/>
              <a:t>first user</a:t>
            </a:r>
          </a:p>
          <a:p>
            <a:pPr lvl="1"/>
            <a:endParaRPr lang="en-US"/>
          </a:p>
          <a:p>
            <a:pPr lvl="1"/>
            <a:r>
              <a:rPr lang="en-US"/>
              <a:t>Provides functionality to generate endorsement events when a User performs an action on an endorsable entity</a:t>
            </a:r>
          </a:p>
          <a:p>
            <a:pPr lvl="1"/>
            <a:endParaRPr lang="en-US"/>
          </a:p>
          <a:p>
            <a:pPr lvl="1"/>
            <a:r>
              <a:rPr lang="en-US"/>
              <a:t>Manages endorsement events while they await approval by a User</a:t>
            </a:r>
          </a:p>
          <a:p>
            <a:pPr lvl="1"/>
            <a:endParaRPr lang="nl-BE"/>
          </a:p>
          <a:p>
            <a:pPr lvl="1"/>
            <a:r>
              <a:rPr lang="en-US" b="1"/>
              <a:t>Examples</a:t>
            </a:r>
            <a:r>
              <a:rPr lang="en-US"/>
              <a:t> of </a:t>
            </a:r>
            <a:r>
              <a:rPr lang="en-US" b="1"/>
              <a:t>static data entities </a:t>
            </a:r>
            <a:r>
              <a:rPr lang="en-US"/>
              <a:t>for which endorsement can be setup:</a:t>
            </a:r>
          </a:p>
          <a:p>
            <a:pPr lvl="2"/>
            <a:r>
              <a:rPr lang="nl-BE"/>
              <a:t>Bank</a:t>
            </a:r>
          </a:p>
          <a:p>
            <a:pPr lvl="2"/>
            <a:r>
              <a:rPr lang="nl-BE"/>
              <a:t>Bank User Role</a:t>
            </a:r>
          </a:p>
          <a:p>
            <a:pPr lvl="2"/>
            <a:r>
              <a:rPr lang="nl-BE"/>
              <a:t>Business Calendar</a:t>
            </a:r>
          </a:p>
          <a:p>
            <a:pPr lvl="2"/>
            <a:r>
              <a:rPr lang="nl-BE"/>
              <a:t>Participant</a:t>
            </a:r>
          </a:p>
          <a:p>
            <a:pPr lvl="2"/>
            <a:r>
              <a:rPr lang="nl-BE"/>
              <a:t>Exchange condition</a:t>
            </a:r>
          </a:p>
          <a:p>
            <a:pPr lvl="2"/>
            <a:r>
              <a:rPr lang="nl-BE"/>
              <a:t>Products</a:t>
            </a:r>
          </a:p>
          <a:p>
            <a:pPr lvl="2"/>
            <a:r>
              <a:rPr lang="nl-BE"/>
              <a:t>...</a:t>
            </a:r>
            <a:endParaRPr lang="en-US"/>
          </a:p>
          <a:p>
            <a:pPr lvl="1"/>
            <a:endParaRPr lang="en-US"/>
          </a:p>
        </p:txBody>
      </p:sp>
    </p:spTree>
    <p:extLst>
      <p:ext uri="{BB962C8B-B14F-4D97-AF65-F5344CB8AC3E}">
        <p14:creationId xmlns:p14="http://schemas.microsoft.com/office/powerpoint/2010/main" val="42904089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Endorsement framework</a:t>
            </a:r>
          </a:p>
        </p:txBody>
      </p:sp>
      <p:sp>
        <p:nvSpPr>
          <p:cNvPr id="3" name="Content Placeholder 2"/>
          <p:cNvSpPr>
            <a:spLocks noGrp="1"/>
          </p:cNvSpPr>
          <p:nvPr>
            <p:ph idx="1"/>
          </p:nvPr>
        </p:nvSpPr>
        <p:spPr/>
        <p:txBody>
          <a:bodyPr>
            <a:normAutofit/>
          </a:bodyPr>
          <a:lstStyle/>
          <a:p>
            <a:r>
              <a:rPr lang="en-US" sz="2200" b="1"/>
              <a:t>Endorsement framework</a:t>
            </a:r>
          </a:p>
          <a:p>
            <a:pPr lvl="1"/>
            <a:r>
              <a:rPr lang="en-US" sz="2000" b="1"/>
              <a:t>Endorsement a</a:t>
            </a:r>
            <a:r>
              <a:rPr lang="nl-BE" sz="2000" b="1"/>
              <a:t>ctivation </a:t>
            </a:r>
            <a:r>
              <a:rPr lang="nl-BE" sz="2000"/>
              <a:t>depends on a </a:t>
            </a:r>
            <a:r>
              <a:rPr lang="nl-BE" sz="2000" b="1"/>
              <a:t>configuration file </a:t>
            </a:r>
            <a:r>
              <a:rPr lang="nl-BE" sz="2000"/>
              <a:t>setup:</a:t>
            </a:r>
          </a:p>
          <a:p>
            <a:pPr lvl="2"/>
            <a:r>
              <a:rPr lang="nl-BE" b="1"/>
              <a:t>Either all entities or no entities</a:t>
            </a:r>
            <a:r>
              <a:rPr lang="nl-BE"/>
              <a:t> require endorsement</a:t>
            </a:r>
          </a:p>
          <a:p>
            <a:pPr lvl="2"/>
            <a:r>
              <a:rPr lang="nl-BE"/>
              <a:t>Setup is done on the level of </a:t>
            </a:r>
            <a:r>
              <a:rPr lang="nl-BE" b="1"/>
              <a:t>Bank Group</a:t>
            </a:r>
          </a:p>
          <a:p>
            <a:pPr lvl="1"/>
            <a:r>
              <a:rPr lang="en-GB" sz="2000" b="1"/>
              <a:t>Actions</a:t>
            </a:r>
            <a:r>
              <a:rPr lang="en-GB" sz="2000"/>
              <a:t> that </a:t>
            </a:r>
            <a:r>
              <a:rPr lang="en-GB" sz="2000" b="1"/>
              <a:t>trigger</a:t>
            </a:r>
            <a:r>
              <a:rPr lang="en-GB" sz="2000"/>
              <a:t> the creation of an </a:t>
            </a:r>
            <a:r>
              <a:rPr lang="en-GB" sz="2000" b="1"/>
              <a:t>endorsement </a:t>
            </a:r>
            <a:r>
              <a:rPr lang="en-GB" sz="2000"/>
              <a:t>event are:</a:t>
            </a:r>
            <a:endParaRPr lang="en-US" sz="2000"/>
          </a:p>
          <a:p>
            <a:pPr lvl="2"/>
            <a:r>
              <a:rPr lang="en-GB" sz="1700" b="1"/>
              <a:t>Creation</a:t>
            </a:r>
            <a:r>
              <a:rPr lang="en-GB" sz="1700"/>
              <a:t> of an entity</a:t>
            </a:r>
            <a:endParaRPr lang="en-US" sz="1700"/>
          </a:p>
          <a:p>
            <a:pPr lvl="2"/>
            <a:r>
              <a:rPr lang="en-GB" sz="1700" b="1"/>
              <a:t>Update</a:t>
            </a:r>
            <a:r>
              <a:rPr lang="en-GB" sz="1700"/>
              <a:t> to an entity</a:t>
            </a:r>
            <a:endParaRPr lang="en-US" sz="1700"/>
          </a:p>
          <a:p>
            <a:pPr lvl="2"/>
            <a:r>
              <a:rPr lang="en-GB" sz="1700" b="1"/>
              <a:t>Activation</a:t>
            </a:r>
            <a:r>
              <a:rPr lang="en-GB" sz="1700"/>
              <a:t> of an entity</a:t>
            </a:r>
            <a:endParaRPr lang="en-US" sz="1700"/>
          </a:p>
          <a:p>
            <a:pPr lvl="2"/>
            <a:r>
              <a:rPr lang="en-GB" sz="1700" b="1"/>
              <a:t>Suspension</a:t>
            </a:r>
            <a:r>
              <a:rPr lang="en-GB" sz="1700"/>
              <a:t> of an entity</a:t>
            </a:r>
            <a:endParaRPr lang="en-US" sz="1700"/>
          </a:p>
          <a:p>
            <a:pPr lvl="2"/>
            <a:r>
              <a:rPr lang="en-GB" sz="1700" b="1"/>
              <a:t>Deletion</a:t>
            </a:r>
            <a:r>
              <a:rPr lang="en-GB" sz="1700"/>
              <a:t> of an entity</a:t>
            </a:r>
            <a:endParaRPr lang="en-US" sz="1700"/>
          </a:p>
          <a:p>
            <a:pPr lvl="1"/>
            <a:endParaRPr lang="en-US" sz="2000" b="1"/>
          </a:p>
          <a:p>
            <a:endParaRPr lang="en-US"/>
          </a:p>
        </p:txBody>
      </p:sp>
    </p:spTree>
    <p:extLst>
      <p:ext uri="{BB962C8B-B14F-4D97-AF65-F5344CB8AC3E}">
        <p14:creationId xmlns:p14="http://schemas.microsoft.com/office/powerpoint/2010/main" val="27356886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Endorsement framework</a:t>
            </a:r>
          </a:p>
        </p:txBody>
      </p:sp>
      <p:sp>
        <p:nvSpPr>
          <p:cNvPr id="3" name="Content Placeholder 2"/>
          <p:cNvSpPr>
            <a:spLocks noGrp="1"/>
          </p:cNvSpPr>
          <p:nvPr>
            <p:ph idx="1"/>
          </p:nvPr>
        </p:nvSpPr>
        <p:spPr/>
        <p:txBody>
          <a:bodyPr>
            <a:normAutofit/>
          </a:bodyPr>
          <a:lstStyle/>
          <a:p>
            <a:r>
              <a:rPr lang="en-US" sz="2200" b="1"/>
              <a:t>Endorsement framework</a:t>
            </a:r>
          </a:p>
          <a:p>
            <a:pPr lvl="1"/>
            <a:r>
              <a:rPr lang="en-GB" sz="2000"/>
              <a:t>For each endorsement </a:t>
            </a:r>
            <a:r>
              <a:rPr lang="en-GB" sz="2000" b="1"/>
              <a:t>audit records,</a:t>
            </a:r>
            <a:r>
              <a:rPr lang="en-GB" sz="2000"/>
              <a:t> capturing the modifications made by the User, are </a:t>
            </a:r>
            <a:r>
              <a:rPr lang="en-GB" sz="2000" b="1"/>
              <a:t>created</a:t>
            </a:r>
          </a:p>
          <a:p>
            <a:pPr lvl="1"/>
            <a:r>
              <a:rPr lang="en-GB" sz="2000"/>
              <a:t>The </a:t>
            </a:r>
            <a:r>
              <a:rPr lang="en-GB" sz="2000" b="1"/>
              <a:t>default behaviour </a:t>
            </a:r>
            <a:r>
              <a:rPr lang="en-GB" sz="2000"/>
              <a:t>for endorsement is to </a:t>
            </a:r>
            <a:r>
              <a:rPr lang="en-GB" sz="2000" b="1"/>
              <a:t>hide</a:t>
            </a:r>
            <a:r>
              <a:rPr lang="en-GB" sz="2000"/>
              <a:t> the </a:t>
            </a:r>
            <a:r>
              <a:rPr lang="en-GB" sz="2000" b="1"/>
              <a:t>modified details </a:t>
            </a:r>
            <a:r>
              <a:rPr lang="en-GB" sz="2000"/>
              <a:t>from the user until endorsement is done successfully</a:t>
            </a:r>
          </a:p>
          <a:p>
            <a:pPr lvl="1"/>
            <a:r>
              <a:rPr lang="en-GB" sz="2000"/>
              <a:t>Each instance of an endorse-able entity has an </a:t>
            </a:r>
            <a:r>
              <a:rPr lang="en-GB" sz="2000" b="1"/>
              <a:t>endorsement status</a:t>
            </a:r>
            <a:r>
              <a:rPr lang="en-GB" sz="2000"/>
              <a:t>:</a:t>
            </a:r>
          </a:p>
          <a:p>
            <a:pPr lvl="2"/>
            <a:r>
              <a:rPr lang="en-GB" sz="1700"/>
              <a:t>Pending endorsement for </a:t>
            </a:r>
            <a:r>
              <a:rPr lang="en-GB" sz="1700" b="1"/>
              <a:t>M</a:t>
            </a:r>
            <a:r>
              <a:rPr lang="en-GB" sz="1700"/>
              <a:t>odification</a:t>
            </a:r>
            <a:endParaRPr lang="en-US" sz="1700"/>
          </a:p>
          <a:p>
            <a:pPr lvl="2"/>
            <a:r>
              <a:rPr lang="en-GB" sz="1700"/>
              <a:t>Pending endorsement for </a:t>
            </a:r>
            <a:r>
              <a:rPr lang="en-GB" sz="1700" b="1"/>
              <a:t>D</a:t>
            </a:r>
            <a:r>
              <a:rPr lang="en-GB" sz="1700"/>
              <a:t>eletion</a:t>
            </a:r>
            <a:endParaRPr lang="en-US" sz="1700"/>
          </a:p>
          <a:p>
            <a:pPr lvl="2"/>
            <a:r>
              <a:rPr lang="en-GB" sz="1700"/>
              <a:t>Pending endorsement for </a:t>
            </a:r>
            <a:r>
              <a:rPr lang="en-GB" sz="1700" b="1"/>
              <a:t>C</a:t>
            </a:r>
            <a:r>
              <a:rPr lang="en-GB" sz="1700"/>
              <a:t>reation</a:t>
            </a:r>
            <a:endParaRPr lang="en-US" sz="1700"/>
          </a:p>
          <a:p>
            <a:pPr lvl="2"/>
            <a:r>
              <a:rPr lang="en-GB" sz="1700"/>
              <a:t>Pending endorsement for </a:t>
            </a:r>
            <a:r>
              <a:rPr lang="en-GB" sz="1700" b="1"/>
              <a:t>S</a:t>
            </a:r>
            <a:r>
              <a:rPr lang="en-GB" sz="1700"/>
              <a:t>uspension </a:t>
            </a:r>
            <a:endParaRPr lang="en-US" sz="1700"/>
          </a:p>
          <a:p>
            <a:pPr lvl="2"/>
            <a:r>
              <a:rPr lang="en-GB" sz="1700"/>
              <a:t>Pending endorsement for </a:t>
            </a:r>
            <a:r>
              <a:rPr lang="en-GB" sz="1700" b="1"/>
              <a:t>A</a:t>
            </a:r>
            <a:r>
              <a:rPr lang="en-GB" sz="1700"/>
              <a:t>ctivation</a:t>
            </a:r>
            <a:endParaRPr lang="en-US" sz="1700"/>
          </a:p>
          <a:p>
            <a:pPr lvl="2"/>
            <a:r>
              <a:rPr lang="en-GB" sz="1700" b="1"/>
              <a:t>N</a:t>
            </a:r>
            <a:r>
              <a:rPr lang="en-GB" sz="1700"/>
              <a:t>o Endorsement outstanding</a:t>
            </a:r>
          </a:p>
          <a:p>
            <a:pPr lvl="1"/>
            <a:r>
              <a:rPr lang="en-GB" sz="2000" b="1"/>
              <a:t>Only</a:t>
            </a:r>
            <a:r>
              <a:rPr lang="en-GB" sz="2000"/>
              <a:t> a </a:t>
            </a:r>
            <a:r>
              <a:rPr lang="en-GB" sz="2000" b="1"/>
              <a:t>single active endorsement </a:t>
            </a:r>
            <a:r>
              <a:rPr lang="en-GB" sz="2000"/>
              <a:t>event can be pending </a:t>
            </a:r>
            <a:r>
              <a:rPr lang="en-GB" sz="2000" b="1"/>
              <a:t>against an entity</a:t>
            </a:r>
            <a:endParaRPr lang="en-US" sz="2000" b="1"/>
          </a:p>
          <a:p>
            <a:pPr lvl="2"/>
            <a:endParaRPr lang="en-US" sz="1600"/>
          </a:p>
        </p:txBody>
      </p:sp>
    </p:spTree>
    <p:extLst>
      <p:ext uri="{BB962C8B-B14F-4D97-AF65-F5344CB8AC3E}">
        <p14:creationId xmlns:p14="http://schemas.microsoft.com/office/powerpoint/2010/main" val="39617082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Endorsement framework</a:t>
            </a:r>
          </a:p>
        </p:txBody>
      </p:sp>
      <p:sp>
        <p:nvSpPr>
          <p:cNvPr id="3" name="Content Placeholder 2"/>
          <p:cNvSpPr>
            <a:spLocks noGrp="1"/>
          </p:cNvSpPr>
          <p:nvPr>
            <p:ph idx="1"/>
          </p:nvPr>
        </p:nvSpPr>
        <p:spPr/>
        <p:txBody>
          <a:bodyPr>
            <a:normAutofit/>
          </a:bodyPr>
          <a:lstStyle/>
          <a:p>
            <a:r>
              <a:rPr lang="en-US" sz="2200" b="1"/>
              <a:t>Endorsement framework</a:t>
            </a:r>
          </a:p>
          <a:p>
            <a:pPr lvl="1"/>
            <a:r>
              <a:rPr lang="en-GB" sz="2000" b="1"/>
              <a:t>Can enforce endorsement in a hierarchical manner </a:t>
            </a:r>
            <a:r>
              <a:rPr lang="en-GB" sz="2000"/>
              <a:t>i.e. where a parent/child relationship exists. E.g. Agreements cannot be endorsed before the related Participant has been endorsed</a:t>
            </a:r>
          </a:p>
          <a:p>
            <a:pPr lvl="1"/>
            <a:r>
              <a:rPr lang="en-GB" sz="2000"/>
              <a:t>Endorsement can be:</a:t>
            </a:r>
          </a:p>
          <a:p>
            <a:pPr lvl="2"/>
            <a:r>
              <a:rPr lang="en-GB" b="1"/>
              <a:t>Approved:</a:t>
            </a:r>
          </a:p>
          <a:p>
            <a:pPr lvl="3"/>
            <a:r>
              <a:rPr lang="en-GB"/>
              <a:t>Audit record created</a:t>
            </a:r>
          </a:p>
          <a:p>
            <a:pPr lvl="3"/>
            <a:r>
              <a:rPr lang="en-GB"/>
              <a:t>Endorsement event removed</a:t>
            </a:r>
          </a:p>
          <a:p>
            <a:pPr lvl="3"/>
            <a:r>
              <a:rPr lang="en-GB"/>
              <a:t>Endorsement status set to </a:t>
            </a:r>
            <a:r>
              <a:rPr lang="en-GB" b="1"/>
              <a:t>N</a:t>
            </a:r>
            <a:r>
              <a:rPr lang="en-GB"/>
              <a:t>o Endorsement outstanding</a:t>
            </a:r>
          </a:p>
          <a:p>
            <a:pPr lvl="3"/>
            <a:r>
              <a:rPr lang="en-GB"/>
              <a:t>Applies the modification</a:t>
            </a:r>
          </a:p>
          <a:p>
            <a:pPr lvl="2"/>
            <a:r>
              <a:rPr lang="en-GB" b="1"/>
              <a:t>Declined:</a:t>
            </a:r>
          </a:p>
          <a:p>
            <a:pPr lvl="3"/>
            <a:r>
              <a:rPr lang="en-GB"/>
              <a:t>Audit record created</a:t>
            </a:r>
          </a:p>
          <a:p>
            <a:pPr lvl="3"/>
            <a:r>
              <a:rPr lang="en-GB"/>
              <a:t>Endorsement event removed</a:t>
            </a:r>
          </a:p>
          <a:p>
            <a:pPr lvl="3"/>
            <a:r>
              <a:rPr lang="en-GB"/>
              <a:t>Endorsement status set to </a:t>
            </a:r>
            <a:r>
              <a:rPr lang="en-GB" b="1"/>
              <a:t>N</a:t>
            </a:r>
            <a:r>
              <a:rPr lang="en-GB"/>
              <a:t>o Endorsement outstanding</a:t>
            </a:r>
            <a:endParaRPr lang="en-GB" b="1"/>
          </a:p>
          <a:p>
            <a:pPr lvl="1"/>
            <a:endParaRPr lang="en-US" sz="2000" b="1"/>
          </a:p>
          <a:p>
            <a:pPr lvl="2"/>
            <a:endParaRPr lang="en-US" sz="1600"/>
          </a:p>
        </p:txBody>
      </p:sp>
    </p:spTree>
    <p:extLst>
      <p:ext uri="{BB962C8B-B14F-4D97-AF65-F5344CB8AC3E}">
        <p14:creationId xmlns:p14="http://schemas.microsoft.com/office/powerpoint/2010/main" val="16398422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Audit &amp; history</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362358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85984" y="2428868"/>
            <a:ext cx="6480720" cy="1113416"/>
          </a:xfrm>
        </p:spPr>
        <p:txBody>
          <a:bodyPr/>
          <a:lstStyle/>
          <a:p>
            <a:r>
              <a:rPr lang="en-US"/>
              <a:t>Settlement</a:t>
            </a:r>
            <a:br>
              <a:rPr lang="en-US"/>
            </a:br>
            <a:endParaRPr lang="en-US"/>
          </a:p>
        </p:txBody>
      </p:sp>
    </p:spTree>
    <p:extLst>
      <p:ext uri="{BB962C8B-B14F-4D97-AF65-F5344CB8AC3E}">
        <p14:creationId xmlns:p14="http://schemas.microsoft.com/office/powerpoint/2010/main" val="14508336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Audit framework</a:t>
            </a:r>
            <a:endParaRPr lang="en-US"/>
          </a:p>
        </p:txBody>
      </p:sp>
      <p:sp>
        <p:nvSpPr>
          <p:cNvPr id="3" name="Content Placeholder 2"/>
          <p:cNvSpPr>
            <a:spLocks noGrp="1"/>
          </p:cNvSpPr>
          <p:nvPr>
            <p:ph idx="1"/>
          </p:nvPr>
        </p:nvSpPr>
        <p:spPr/>
        <p:txBody>
          <a:bodyPr>
            <a:normAutofit lnSpcReduction="10000"/>
          </a:bodyPr>
          <a:lstStyle/>
          <a:p>
            <a:r>
              <a:rPr lang="en-US" b="1"/>
              <a:t>Audit framework</a:t>
            </a:r>
          </a:p>
          <a:p>
            <a:pPr lvl="1"/>
            <a:r>
              <a:rPr lang="en-US" sz="2000"/>
              <a:t>Allows </a:t>
            </a:r>
            <a:r>
              <a:rPr lang="en-US" sz="2000" b="1"/>
              <a:t>recording</a:t>
            </a:r>
            <a:r>
              <a:rPr lang="en-US" sz="2000"/>
              <a:t> of </a:t>
            </a:r>
            <a:r>
              <a:rPr lang="en-US" sz="2000" b="1"/>
              <a:t>'business' actions</a:t>
            </a:r>
            <a:r>
              <a:rPr lang="en-US" sz="2000"/>
              <a:t> </a:t>
            </a:r>
            <a:r>
              <a:rPr lang="en-US" sz="2000" b="1"/>
              <a:t>performed by a user </a:t>
            </a:r>
            <a:r>
              <a:rPr lang="en-US" sz="2000"/>
              <a:t>with the visibility applications such as the BVA or CVA</a:t>
            </a:r>
          </a:p>
          <a:p>
            <a:pPr lvl="1"/>
            <a:r>
              <a:rPr lang="en-US" sz="2000"/>
              <a:t>Provides a way to </a:t>
            </a:r>
            <a:r>
              <a:rPr lang="en-US" sz="2000" b="1"/>
              <a:t>provide a trace of user initiated actions</a:t>
            </a:r>
            <a:r>
              <a:rPr lang="en-US" sz="2000"/>
              <a:t>:</a:t>
            </a:r>
          </a:p>
          <a:p>
            <a:pPr lvl="2"/>
            <a:r>
              <a:rPr lang="en-US" sz="1600"/>
              <a:t>Searches</a:t>
            </a:r>
          </a:p>
          <a:p>
            <a:pPr lvl="2"/>
            <a:r>
              <a:rPr lang="en-US" sz="1600"/>
              <a:t>Views</a:t>
            </a:r>
          </a:p>
          <a:p>
            <a:pPr lvl="2"/>
            <a:r>
              <a:rPr lang="en-US" sz="1600"/>
              <a:t>Creations</a:t>
            </a:r>
          </a:p>
          <a:p>
            <a:pPr lvl="2"/>
            <a:r>
              <a:rPr lang="en-US" sz="1600"/>
              <a:t>Updates</a:t>
            </a:r>
          </a:p>
          <a:p>
            <a:pPr lvl="2"/>
            <a:r>
              <a:rPr lang="en-US" sz="1600"/>
              <a:t>Deletions</a:t>
            </a:r>
          </a:p>
          <a:p>
            <a:pPr lvl="2"/>
            <a:r>
              <a:rPr lang="en-US" sz="1600"/>
              <a:t>Suspensions</a:t>
            </a:r>
          </a:p>
          <a:p>
            <a:pPr lvl="2"/>
            <a:r>
              <a:rPr lang="en-US" sz="1600"/>
              <a:t>Enablement</a:t>
            </a:r>
          </a:p>
          <a:p>
            <a:pPr lvl="2"/>
            <a:r>
              <a:rPr lang="en-US" sz="1600"/>
              <a:t>Endorsements</a:t>
            </a:r>
          </a:p>
          <a:p>
            <a:pPr lvl="2"/>
            <a:r>
              <a:rPr lang="en-US" sz="1600"/>
              <a:t>Authorizations</a:t>
            </a:r>
          </a:p>
          <a:p>
            <a:pPr lvl="2"/>
            <a:r>
              <a:rPr lang="en-US" sz="1600"/>
              <a:t>Approvals</a:t>
            </a:r>
          </a:p>
          <a:p>
            <a:pPr lvl="2"/>
            <a:r>
              <a:rPr lang="en-US" sz="1600"/>
              <a:t>Repairs</a:t>
            </a:r>
          </a:p>
          <a:p>
            <a:pPr lvl="2"/>
            <a:r>
              <a:rPr lang="en-US" sz="1600"/>
              <a:t>Declinations</a:t>
            </a:r>
          </a:p>
          <a:p>
            <a:pPr lvl="2"/>
            <a:r>
              <a:rPr lang="en-US" sz="1600"/>
              <a:t>Password changes</a:t>
            </a:r>
          </a:p>
          <a:p>
            <a:pPr lvl="2"/>
            <a:r>
              <a:rPr lang="en-US" sz="1600"/>
              <a:t>Logins / logouts</a:t>
            </a:r>
          </a:p>
          <a:p>
            <a:pPr lvl="2"/>
            <a:r>
              <a:rPr lang="en-US" sz="1600"/>
              <a:t>…</a:t>
            </a:r>
          </a:p>
        </p:txBody>
      </p:sp>
    </p:spTree>
    <p:extLst>
      <p:ext uri="{BB962C8B-B14F-4D97-AF65-F5344CB8AC3E}">
        <p14:creationId xmlns:p14="http://schemas.microsoft.com/office/powerpoint/2010/main" val="39929493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Audit framework</a:t>
            </a:r>
            <a:endParaRPr lang="en-US"/>
          </a:p>
        </p:txBody>
      </p:sp>
      <p:sp>
        <p:nvSpPr>
          <p:cNvPr id="3" name="Content Placeholder 2"/>
          <p:cNvSpPr>
            <a:spLocks noGrp="1"/>
          </p:cNvSpPr>
          <p:nvPr>
            <p:ph idx="1"/>
          </p:nvPr>
        </p:nvSpPr>
        <p:spPr/>
        <p:txBody>
          <a:bodyPr>
            <a:normAutofit/>
          </a:bodyPr>
          <a:lstStyle/>
          <a:p>
            <a:r>
              <a:rPr lang="en-US" b="1"/>
              <a:t>Audit framework</a:t>
            </a:r>
          </a:p>
          <a:p>
            <a:pPr lvl="1"/>
            <a:r>
              <a:rPr lang="en-GB" sz="2000" b="1"/>
              <a:t>Properties captured </a:t>
            </a:r>
            <a:r>
              <a:rPr lang="en-GB" sz="2000"/>
              <a:t>for the audit records </a:t>
            </a:r>
            <a:r>
              <a:rPr lang="en-GB" sz="2000" b="1"/>
              <a:t>are</a:t>
            </a:r>
            <a:r>
              <a:rPr lang="en-GB" sz="2000"/>
              <a:t>:</a:t>
            </a:r>
            <a:endParaRPr lang="en-US" sz="2000"/>
          </a:p>
          <a:p>
            <a:pPr lvl="2"/>
            <a:r>
              <a:rPr lang="en-GB" sz="1700"/>
              <a:t>The timestamp when the action was performed (e.g. view, search, create)</a:t>
            </a:r>
            <a:endParaRPr lang="en-US" sz="1700"/>
          </a:p>
          <a:p>
            <a:pPr lvl="2"/>
            <a:r>
              <a:rPr lang="en-GB" sz="1700"/>
              <a:t>The entity the action was performed on (e.g. Instruction) – the ‘primary entity’</a:t>
            </a:r>
            <a:endParaRPr lang="en-US" sz="1700"/>
          </a:p>
          <a:p>
            <a:pPr lvl="2"/>
            <a:r>
              <a:rPr lang="en-GB" sz="1700"/>
              <a:t>The entity that owns the primary entity – the ‘owning entity’ (Bank Group, Bank, Department, Participant)</a:t>
            </a:r>
            <a:endParaRPr lang="en-US" sz="1700"/>
          </a:p>
          <a:p>
            <a:pPr lvl="2"/>
            <a:r>
              <a:rPr lang="en-GB" sz="1700"/>
              <a:t>The unique identifier of this entity within the system</a:t>
            </a:r>
            <a:endParaRPr lang="en-US" sz="1700"/>
          </a:p>
          <a:p>
            <a:pPr lvl="2"/>
            <a:r>
              <a:rPr lang="en-GB" sz="1700"/>
              <a:t>Remote IP Address</a:t>
            </a:r>
            <a:endParaRPr lang="en-US" sz="1700"/>
          </a:p>
          <a:p>
            <a:pPr lvl="2"/>
            <a:r>
              <a:rPr lang="en-GB" sz="1700"/>
              <a:t>User session id</a:t>
            </a:r>
            <a:endParaRPr lang="en-US" sz="1700"/>
          </a:p>
          <a:p>
            <a:pPr lvl="2"/>
            <a:r>
              <a:rPr lang="en-GB" sz="1700"/>
              <a:t>User identifier</a:t>
            </a:r>
            <a:endParaRPr lang="en-US" sz="1700"/>
          </a:p>
          <a:p>
            <a:pPr lvl="2"/>
            <a:r>
              <a:rPr lang="en-GB" sz="1700"/>
              <a:t>Person identifier</a:t>
            </a:r>
            <a:endParaRPr lang="en-US" sz="1700"/>
          </a:p>
          <a:p>
            <a:pPr lvl="2"/>
            <a:r>
              <a:rPr lang="en-GB" sz="1700"/>
              <a:t>The values that were modified or used in a query</a:t>
            </a:r>
            <a:endParaRPr lang="en-US" sz="1700"/>
          </a:p>
          <a:p>
            <a:pPr lvl="1"/>
            <a:r>
              <a:rPr lang="nl-BE" sz="2000"/>
              <a:t>Allows </a:t>
            </a:r>
            <a:r>
              <a:rPr lang="nl-BE" sz="2000" b="1"/>
              <a:t>any entity to be audited</a:t>
            </a:r>
            <a:endParaRPr lang="en-US" sz="2000" b="1"/>
          </a:p>
        </p:txBody>
      </p:sp>
    </p:spTree>
    <p:extLst>
      <p:ext uri="{BB962C8B-B14F-4D97-AF65-F5344CB8AC3E}">
        <p14:creationId xmlns:p14="http://schemas.microsoft.com/office/powerpoint/2010/main" val="16266302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Audit framework</a:t>
            </a:r>
            <a:endParaRPr lang="en-US"/>
          </a:p>
        </p:txBody>
      </p:sp>
      <p:sp>
        <p:nvSpPr>
          <p:cNvPr id="3" name="Content Placeholder 2"/>
          <p:cNvSpPr>
            <a:spLocks noGrp="1"/>
          </p:cNvSpPr>
          <p:nvPr>
            <p:ph idx="1"/>
          </p:nvPr>
        </p:nvSpPr>
        <p:spPr/>
        <p:txBody>
          <a:bodyPr/>
          <a:lstStyle/>
          <a:p>
            <a:r>
              <a:rPr lang="en-US" b="1"/>
              <a:t>Audit framework</a:t>
            </a:r>
          </a:p>
          <a:p>
            <a:pPr lvl="1"/>
            <a:r>
              <a:rPr lang="en-GB" sz="2000"/>
              <a:t>Possible to define </a:t>
            </a:r>
            <a:r>
              <a:rPr lang="en-GB" sz="2000" b="1"/>
              <a:t>specific messages for each auditable action</a:t>
            </a:r>
            <a:r>
              <a:rPr lang="en-GB" sz="2000"/>
              <a:t>:</a:t>
            </a:r>
          </a:p>
          <a:p>
            <a:pPr lvl="2"/>
            <a:r>
              <a:rPr lang="en-GB" sz="1800"/>
              <a:t>Allows </a:t>
            </a:r>
            <a:r>
              <a:rPr lang="en-GB" sz="1800" b="1"/>
              <a:t>each message </a:t>
            </a:r>
            <a:r>
              <a:rPr lang="en-GB" sz="1800"/>
              <a:t>to </a:t>
            </a:r>
            <a:r>
              <a:rPr lang="en-GB" sz="1800" b="1"/>
              <a:t>accept parameters</a:t>
            </a:r>
            <a:r>
              <a:rPr lang="en-GB" sz="1800"/>
              <a:t> so that variables can be part of the audit message e.g. changed values, identifiers for the entity</a:t>
            </a:r>
          </a:p>
          <a:p>
            <a:pPr lvl="2"/>
            <a:r>
              <a:rPr lang="en-GB" sz="1800"/>
              <a:t>Allows </a:t>
            </a:r>
            <a:r>
              <a:rPr lang="en-GB" sz="1800" b="1"/>
              <a:t>each message</a:t>
            </a:r>
            <a:r>
              <a:rPr lang="en-GB" sz="1800"/>
              <a:t> to be localised</a:t>
            </a:r>
          </a:p>
          <a:p>
            <a:pPr lvl="2"/>
            <a:r>
              <a:rPr lang="en-GB" sz="1800"/>
              <a:t>Allows the </a:t>
            </a:r>
            <a:r>
              <a:rPr lang="en-GB" sz="1800" b="1"/>
              <a:t>Visibility Applications </a:t>
            </a:r>
            <a:r>
              <a:rPr lang="en-GB" sz="1800"/>
              <a:t>to </a:t>
            </a:r>
            <a:r>
              <a:rPr lang="en-GB" sz="1800" b="1"/>
              <a:t>display an audit message </a:t>
            </a:r>
            <a:r>
              <a:rPr lang="en-GB" sz="1800"/>
              <a:t>for an audit event that is relevant for users of the Visibility Application</a:t>
            </a:r>
          </a:p>
          <a:p>
            <a:pPr lvl="2"/>
            <a:r>
              <a:rPr lang="en-GB" sz="1800" b="1"/>
              <a:t>Summary</a:t>
            </a:r>
            <a:r>
              <a:rPr lang="en-GB" sz="1800"/>
              <a:t> and </a:t>
            </a:r>
            <a:r>
              <a:rPr lang="en-GB" sz="1800" b="1"/>
              <a:t>detail level message </a:t>
            </a:r>
            <a:r>
              <a:rPr lang="en-GB" sz="1800"/>
              <a:t>may be defined per event audited</a:t>
            </a:r>
          </a:p>
          <a:p>
            <a:pPr lvl="2"/>
            <a:r>
              <a:rPr lang="en-GB" sz="1800"/>
              <a:t>For each entity that can be updated, detail </a:t>
            </a:r>
            <a:r>
              <a:rPr lang="en-GB" sz="1800" b="1"/>
              <a:t>audit messages </a:t>
            </a:r>
            <a:r>
              <a:rPr lang="en-GB" sz="1800"/>
              <a:t>are defined </a:t>
            </a:r>
            <a:r>
              <a:rPr lang="en-GB" sz="1800" b="1"/>
              <a:t>at the field level </a:t>
            </a:r>
            <a:r>
              <a:rPr lang="en-GB" sz="1800"/>
              <a:t>to </a:t>
            </a:r>
            <a:r>
              <a:rPr lang="en-GB" sz="1800" b="1"/>
              <a:t>capture</a:t>
            </a:r>
            <a:r>
              <a:rPr lang="en-GB" sz="1800"/>
              <a:t> the </a:t>
            </a:r>
            <a:r>
              <a:rPr lang="en-GB" sz="1800" b="1"/>
              <a:t>previous value and</a:t>
            </a:r>
            <a:r>
              <a:rPr lang="en-GB" sz="1800"/>
              <a:t> the </a:t>
            </a:r>
            <a:r>
              <a:rPr lang="en-GB" sz="1800" b="1"/>
              <a:t>value overwriting</a:t>
            </a:r>
            <a:r>
              <a:rPr lang="en-GB" sz="1800"/>
              <a:t> this previous value</a:t>
            </a:r>
          </a:p>
          <a:p>
            <a:pPr lvl="2"/>
            <a:endParaRPr lang="en-US" sz="1700"/>
          </a:p>
        </p:txBody>
      </p:sp>
    </p:spTree>
    <p:extLst>
      <p:ext uri="{BB962C8B-B14F-4D97-AF65-F5344CB8AC3E}">
        <p14:creationId xmlns:p14="http://schemas.microsoft.com/office/powerpoint/2010/main" val="5181998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Audit framework</a:t>
            </a:r>
            <a:endParaRPr lang="en-US"/>
          </a:p>
        </p:txBody>
      </p:sp>
      <p:sp>
        <p:nvSpPr>
          <p:cNvPr id="3" name="Content Placeholder 2"/>
          <p:cNvSpPr>
            <a:spLocks noGrp="1"/>
          </p:cNvSpPr>
          <p:nvPr>
            <p:ph idx="1"/>
          </p:nvPr>
        </p:nvSpPr>
        <p:spPr/>
        <p:txBody>
          <a:bodyPr/>
          <a:lstStyle/>
          <a:p>
            <a:r>
              <a:rPr lang="en-US" b="1"/>
              <a:t>Audit framework</a:t>
            </a:r>
          </a:p>
          <a:p>
            <a:pPr lvl="1"/>
            <a:r>
              <a:rPr lang="en-GB" sz="2000"/>
              <a:t>The </a:t>
            </a:r>
            <a:r>
              <a:rPr lang="en-GB" sz="2000" b="1"/>
              <a:t>specific entities </a:t>
            </a:r>
            <a:r>
              <a:rPr lang="en-GB" sz="2000"/>
              <a:t>and </a:t>
            </a:r>
            <a:r>
              <a:rPr lang="en-GB" sz="2000" b="1"/>
              <a:t>actions to audit</a:t>
            </a:r>
            <a:r>
              <a:rPr lang="en-GB" sz="2000"/>
              <a:t> are defined as part of the </a:t>
            </a:r>
            <a:r>
              <a:rPr lang="en-GB" sz="2000" b="1"/>
              <a:t>configuration</a:t>
            </a:r>
            <a:r>
              <a:rPr lang="en-GB" sz="2000"/>
              <a:t> of the framework</a:t>
            </a:r>
          </a:p>
          <a:p>
            <a:pPr lvl="1"/>
            <a:r>
              <a:rPr lang="en-GB" sz="2000"/>
              <a:t>The </a:t>
            </a:r>
            <a:r>
              <a:rPr lang="en-GB" sz="2000" b="1"/>
              <a:t>message text </a:t>
            </a:r>
            <a:r>
              <a:rPr lang="en-GB" sz="2000"/>
              <a:t>for each auditable event per entity is defined as part of </a:t>
            </a:r>
            <a:r>
              <a:rPr lang="en-GB" sz="2000" b="1"/>
              <a:t>configuration</a:t>
            </a:r>
          </a:p>
          <a:p>
            <a:pPr lvl="1"/>
            <a:r>
              <a:rPr lang="en-GB" sz="2000"/>
              <a:t>For updates to existing entities, delta comparisons are done to determine which attributes have been modified; The </a:t>
            </a:r>
            <a:r>
              <a:rPr lang="en-GB" sz="2000" b="1"/>
              <a:t>entities and their attributes </a:t>
            </a:r>
            <a:r>
              <a:rPr lang="en-GB" sz="2000"/>
              <a:t>to </a:t>
            </a:r>
            <a:r>
              <a:rPr lang="en-GB" sz="2000" b="1"/>
              <a:t>perform</a:t>
            </a:r>
            <a:r>
              <a:rPr lang="en-GB" sz="2000"/>
              <a:t> this </a:t>
            </a:r>
            <a:r>
              <a:rPr lang="en-GB" sz="2000" b="1"/>
              <a:t>delta comparison </a:t>
            </a:r>
            <a:r>
              <a:rPr lang="en-GB" sz="2000"/>
              <a:t>on must be </a:t>
            </a:r>
            <a:r>
              <a:rPr lang="en-GB" sz="2000" b="1"/>
              <a:t>defined as part of configuration</a:t>
            </a:r>
            <a:endParaRPr lang="en-US" sz="2000" b="1"/>
          </a:p>
        </p:txBody>
      </p:sp>
    </p:spTree>
    <p:extLst>
      <p:ext uri="{BB962C8B-B14F-4D97-AF65-F5344CB8AC3E}">
        <p14:creationId xmlns:p14="http://schemas.microsoft.com/office/powerpoint/2010/main" val="4715235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History framework</a:t>
            </a:r>
            <a:endParaRPr lang="en-US"/>
          </a:p>
        </p:txBody>
      </p:sp>
      <p:sp>
        <p:nvSpPr>
          <p:cNvPr id="3" name="Content Placeholder 2"/>
          <p:cNvSpPr>
            <a:spLocks noGrp="1"/>
          </p:cNvSpPr>
          <p:nvPr>
            <p:ph idx="1"/>
          </p:nvPr>
        </p:nvSpPr>
        <p:spPr/>
        <p:txBody>
          <a:bodyPr>
            <a:normAutofit fontScale="92500" lnSpcReduction="10000"/>
          </a:bodyPr>
          <a:lstStyle/>
          <a:p>
            <a:r>
              <a:rPr lang="en-US" b="1"/>
              <a:t>History framework</a:t>
            </a:r>
          </a:p>
          <a:p>
            <a:pPr lvl="1"/>
            <a:r>
              <a:rPr lang="en-US" sz="2000"/>
              <a:t>Provides a means to </a:t>
            </a:r>
            <a:r>
              <a:rPr lang="en-US" sz="2000" b="1"/>
              <a:t>capture changes </a:t>
            </a:r>
            <a:r>
              <a:rPr lang="en-US" sz="2000"/>
              <a:t>that occur in the system </a:t>
            </a:r>
            <a:r>
              <a:rPr lang="en-US" sz="2000" b="1"/>
              <a:t>to payment (Interchange, Instruction, Transaction) related information</a:t>
            </a:r>
          </a:p>
          <a:p>
            <a:pPr lvl="1">
              <a:buNone/>
            </a:pPr>
            <a:r>
              <a:rPr lang="en-US" sz="2000" b="1"/>
              <a:t> </a:t>
            </a:r>
          </a:p>
          <a:p>
            <a:pPr lvl="1"/>
            <a:r>
              <a:rPr lang="en-GB" sz="2000"/>
              <a:t>Via </a:t>
            </a:r>
            <a:r>
              <a:rPr lang="en-GB" sz="2000" b="1"/>
              <a:t>history records </a:t>
            </a:r>
            <a:r>
              <a:rPr lang="en-GB" sz="2000"/>
              <a:t>which are </a:t>
            </a:r>
            <a:r>
              <a:rPr lang="en-GB" sz="2000" b="1"/>
              <a:t>captured in the database</a:t>
            </a:r>
            <a:endParaRPr lang="en-US" sz="2000"/>
          </a:p>
          <a:p>
            <a:pPr lvl="1"/>
            <a:endParaRPr lang="en-US" sz="2000"/>
          </a:p>
          <a:p>
            <a:pPr lvl="1"/>
            <a:r>
              <a:rPr lang="en-GB" sz="2000" b="1"/>
              <a:t>Properties captured </a:t>
            </a:r>
            <a:r>
              <a:rPr lang="en-GB" sz="2000"/>
              <a:t>for the history records </a:t>
            </a:r>
            <a:r>
              <a:rPr lang="en-GB" sz="2000" b="1"/>
              <a:t>are</a:t>
            </a:r>
            <a:r>
              <a:rPr lang="en-GB" sz="2000"/>
              <a:t>:</a:t>
            </a:r>
            <a:endParaRPr lang="en-US" sz="2000"/>
          </a:p>
          <a:p>
            <a:pPr lvl="2"/>
            <a:r>
              <a:rPr lang="en-GB" sz="1900"/>
              <a:t>The timestamp when the action was performed (e.g. view, search, create)</a:t>
            </a:r>
            <a:endParaRPr lang="en-US" sz="1900"/>
          </a:p>
          <a:p>
            <a:pPr lvl="2"/>
            <a:r>
              <a:rPr lang="en-GB" sz="1900"/>
              <a:t>The unique identifier for the payment related entity within the system (e.g. Interchange key, Instruction key)</a:t>
            </a:r>
            <a:endParaRPr lang="en-US" sz="1900"/>
          </a:p>
          <a:p>
            <a:pPr lvl="2"/>
            <a:r>
              <a:rPr lang="en-GB" sz="1900"/>
              <a:t>Remote IP Address</a:t>
            </a:r>
            <a:endParaRPr lang="en-US" sz="1900"/>
          </a:p>
          <a:p>
            <a:pPr lvl="2"/>
            <a:r>
              <a:rPr lang="en-GB" sz="1900"/>
              <a:t>User session id (if initiated by a user)</a:t>
            </a:r>
            <a:endParaRPr lang="en-US" sz="1900"/>
          </a:p>
          <a:p>
            <a:pPr lvl="2"/>
            <a:r>
              <a:rPr lang="en-GB" sz="1900"/>
              <a:t>The user identifier (if initiated by a user)</a:t>
            </a:r>
            <a:endParaRPr lang="en-US" sz="1900"/>
          </a:p>
          <a:p>
            <a:pPr lvl="2"/>
            <a:r>
              <a:rPr lang="en-GB" sz="1900"/>
              <a:t>The person identifier (if initiated by a user)</a:t>
            </a:r>
            <a:endParaRPr lang="en-US" sz="1900"/>
          </a:p>
          <a:p>
            <a:pPr lvl="2"/>
            <a:r>
              <a:rPr lang="en-GB" sz="1900"/>
              <a:t>The values that were modified or used in a query</a:t>
            </a:r>
            <a:endParaRPr lang="en-US" sz="1900"/>
          </a:p>
          <a:p>
            <a:pPr lvl="1"/>
            <a:endParaRPr lang="en-US" sz="2000"/>
          </a:p>
          <a:p>
            <a:endParaRPr lang="en-US" sz="2000"/>
          </a:p>
        </p:txBody>
      </p:sp>
    </p:spTree>
    <p:extLst>
      <p:ext uri="{BB962C8B-B14F-4D97-AF65-F5344CB8AC3E}">
        <p14:creationId xmlns:p14="http://schemas.microsoft.com/office/powerpoint/2010/main" val="355494137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History framework</a:t>
            </a:r>
            <a:endParaRPr lang="en-US"/>
          </a:p>
        </p:txBody>
      </p:sp>
      <p:sp>
        <p:nvSpPr>
          <p:cNvPr id="3" name="Content Placeholder 2"/>
          <p:cNvSpPr>
            <a:spLocks noGrp="1"/>
          </p:cNvSpPr>
          <p:nvPr>
            <p:ph idx="1"/>
          </p:nvPr>
        </p:nvSpPr>
        <p:spPr/>
        <p:txBody>
          <a:bodyPr/>
          <a:lstStyle/>
          <a:p>
            <a:r>
              <a:rPr lang="en-US" sz="2200" b="1"/>
              <a:t>History framework</a:t>
            </a:r>
            <a:endParaRPr lang="en-GB" sz="2200" b="1"/>
          </a:p>
          <a:p>
            <a:pPr lvl="1"/>
            <a:r>
              <a:rPr lang="en-GB" sz="2000"/>
              <a:t>Possible to define </a:t>
            </a:r>
            <a:r>
              <a:rPr lang="en-GB" sz="2000" b="1"/>
              <a:t>specific messages for each action performed on a payment entity</a:t>
            </a:r>
            <a:r>
              <a:rPr lang="en-GB" sz="2000"/>
              <a:t>:</a:t>
            </a:r>
          </a:p>
          <a:p>
            <a:pPr lvl="2"/>
            <a:r>
              <a:rPr lang="en-GB" sz="1800"/>
              <a:t>Allows </a:t>
            </a:r>
            <a:r>
              <a:rPr lang="en-GB" sz="1800" b="1"/>
              <a:t>each message </a:t>
            </a:r>
            <a:r>
              <a:rPr lang="en-GB" sz="1800"/>
              <a:t>to </a:t>
            </a:r>
            <a:r>
              <a:rPr lang="en-GB" sz="1800" b="1"/>
              <a:t>accept parameters</a:t>
            </a:r>
            <a:r>
              <a:rPr lang="en-GB" sz="1800"/>
              <a:t> so that variables can be part of the history message e.g. changed values, identifiers for the entity</a:t>
            </a:r>
          </a:p>
          <a:p>
            <a:pPr lvl="2"/>
            <a:r>
              <a:rPr lang="en-GB" sz="1800"/>
              <a:t>Allows </a:t>
            </a:r>
            <a:r>
              <a:rPr lang="en-GB" sz="1800" b="1"/>
              <a:t>each message</a:t>
            </a:r>
            <a:r>
              <a:rPr lang="en-GB" sz="1800"/>
              <a:t> to be localised</a:t>
            </a:r>
          </a:p>
          <a:p>
            <a:pPr lvl="2"/>
            <a:r>
              <a:rPr lang="en-GB" sz="1800"/>
              <a:t>Allows the </a:t>
            </a:r>
            <a:r>
              <a:rPr lang="en-GB" sz="1800" b="1"/>
              <a:t>Visibility Applications </a:t>
            </a:r>
            <a:r>
              <a:rPr lang="en-GB" sz="1800"/>
              <a:t>to </a:t>
            </a:r>
            <a:r>
              <a:rPr lang="en-GB" sz="1800" b="1"/>
              <a:t>display a history message</a:t>
            </a:r>
          </a:p>
          <a:p>
            <a:pPr lvl="2"/>
            <a:r>
              <a:rPr lang="en-GB" sz="1800"/>
              <a:t>The </a:t>
            </a:r>
            <a:r>
              <a:rPr lang="en-GB" sz="1800" b="1"/>
              <a:t>message text </a:t>
            </a:r>
            <a:r>
              <a:rPr lang="en-GB" sz="1800"/>
              <a:t>for </a:t>
            </a:r>
            <a:r>
              <a:rPr lang="en-GB" sz="1800" b="1"/>
              <a:t>each history event </a:t>
            </a:r>
            <a:r>
              <a:rPr lang="en-GB" sz="1800"/>
              <a:t>is defined as </a:t>
            </a:r>
            <a:r>
              <a:rPr lang="en-GB" sz="1800" b="1"/>
              <a:t>part of configuration</a:t>
            </a:r>
          </a:p>
          <a:p>
            <a:pPr lvl="2"/>
            <a:r>
              <a:rPr lang="en-GB" sz="1800"/>
              <a:t>For updates to existing entities, delta comparisons are done to determine which attributes have been modified; The </a:t>
            </a:r>
            <a:r>
              <a:rPr lang="en-GB" sz="1800" b="1"/>
              <a:t>entities and their attributes </a:t>
            </a:r>
            <a:r>
              <a:rPr lang="en-GB" sz="1800"/>
              <a:t>to </a:t>
            </a:r>
            <a:r>
              <a:rPr lang="en-GB" sz="1800" b="1"/>
              <a:t>perform</a:t>
            </a:r>
            <a:r>
              <a:rPr lang="en-GB" sz="1800"/>
              <a:t> this </a:t>
            </a:r>
            <a:r>
              <a:rPr lang="en-GB" sz="1800" b="1"/>
              <a:t>delta comparison </a:t>
            </a:r>
            <a:r>
              <a:rPr lang="en-GB" sz="1800"/>
              <a:t>on must be </a:t>
            </a:r>
            <a:r>
              <a:rPr lang="en-GB" sz="1800" b="1"/>
              <a:t>defined as part of configuration</a:t>
            </a:r>
            <a:endParaRPr lang="en-US" sz="1800"/>
          </a:p>
          <a:p>
            <a:pPr lvl="1"/>
            <a:endParaRPr lang="en-GB" sz="2200"/>
          </a:p>
        </p:txBody>
      </p:sp>
    </p:spTree>
    <p:extLst>
      <p:ext uri="{BB962C8B-B14F-4D97-AF65-F5344CB8AC3E}">
        <p14:creationId xmlns:p14="http://schemas.microsoft.com/office/powerpoint/2010/main" val="331761759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a:t>OPF Features - Accounting Events</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332616143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Rectangle 83"/>
          <p:cNvSpPr>
            <a:spLocks noChangeArrowheads="1"/>
          </p:cNvSpPr>
          <p:nvPr/>
        </p:nvSpPr>
        <p:spPr bwMode="auto">
          <a:xfrm>
            <a:off x="1470025" y="1546225"/>
            <a:ext cx="3181350" cy="1771650"/>
          </a:xfrm>
          <a:prstGeom prst="rect">
            <a:avLst/>
          </a:prstGeom>
          <a:solidFill>
            <a:schemeClr val="bg1"/>
          </a:solidFill>
          <a:ln w="19050" algn="ctr">
            <a:solidFill>
              <a:schemeClr val="tx1"/>
            </a:solidFill>
            <a:miter lim="800000"/>
            <a:headEnd/>
            <a:tailEnd/>
          </a:ln>
        </p:spPr>
        <p:txBody>
          <a:bodyPr wrap="none" lIns="18000" tIns="54864" rIns="18000" bIns="18000"/>
          <a:lstStyle/>
          <a:p>
            <a:pPr marL="88900" indent="-88900"/>
            <a:r>
              <a:rPr lang="en-US"/>
              <a:t>OPF</a:t>
            </a:r>
          </a:p>
        </p:txBody>
      </p:sp>
      <p:sp>
        <p:nvSpPr>
          <p:cNvPr id="132101" name="Rectangle 84"/>
          <p:cNvSpPr>
            <a:spLocks noChangeArrowheads="1"/>
          </p:cNvSpPr>
          <p:nvPr/>
        </p:nvSpPr>
        <p:spPr bwMode="auto">
          <a:xfrm>
            <a:off x="1717675" y="2014538"/>
            <a:ext cx="1209675" cy="398462"/>
          </a:xfrm>
          <a:prstGeom prst="rect">
            <a:avLst/>
          </a:prstGeom>
          <a:solidFill>
            <a:srgbClr val="E5E5FF"/>
          </a:solidFill>
          <a:ln w="12700" algn="ctr">
            <a:solidFill>
              <a:schemeClr val="tx1"/>
            </a:solidFill>
            <a:miter lim="800000"/>
            <a:headEnd/>
            <a:tailEnd/>
          </a:ln>
        </p:spPr>
        <p:txBody>
          <a:bodyPr lIns="18000" tIns="18000" rIns="18000" bIns="18000" anchor="ctr"/>
          <a:lstStyle/>
          <a:p>
            <a:pPr marL="88900" indent="-88900"/>
            <a:r>
              <a:rPr lang="en-US" sz="800" b="0"/>
              <a:t>Accounting Service</a:t>
            </a:r>
          </a:p>
        </p:txBody>
      </p:sp>
      <p:sp>
        <p:nvSpPr>
          <p:cNvPr id="132102" name="Rectangle 85"/>
          <p:cNvSpPr>
            <a:spLocks noChangeArrowheads="1"/>
          </p:cNvSpPr>
          <p:nvPr/>
        </p:nvSpPr>
        <p:spPr bwMode="auto">
          <a:xfrm>
            <a:off x="1708150" y="2633663"/>
            <a:ext cx="1209675" cy="398462"/>
          </a:xfrm>
          <a:prstGeom prst="rect">
            <a:avLst/>
          </a:prstGeom>
          <a:solidFill>
            <a:srgbClr val="E5E5FF"/>
          </a:solidFill>
          <a:ln w="12700" algn="ctr">
            <a:solidFill>
              <a:schemeClr val="tx1"/>
            </a:solidFill>
            <a:miter lim="800000"/>
            <a:headEnd/>
            <a:tailEnd/>
          </a:ln>
        </p:spPr>
        <p:txBody>
          <a:bodyPr lIns="18000" tIns="18000" rIns="18000" bIns="18000" anchor="ctr"/>
          <a:lstStyle/>
          <a:p>
            <a:pPr marL="88900" indent="-88900"/>
            <a:r>
              <a:rPr lang="en-US" sz="800" b="0"/>
              <a:t>Accounting Submitter</a:t>
            </a:r>
          </a:p>
        </p:txBody>
      </p:sp>
      <p:sp>
        <p:nvSpPr>
          <p:cNvPr id="132103" name="AutoShape 86"/>
          <p:cNvSpPr>
            <a:spLocks noChangeArrowheads="1"/>
          </p:cNvSpPr>
          <p:nvPr/>
        </p:nvSpPr>
        <p:spPr bwMode="auto">
          <a:xfrm>
            <a:off x="3190875" y="1943100"/>
            <a:ext cx="485775" cy="466725"/>
          </a:xfrm>
          <a:prstGeom prst="can">
            <a:avLst>
              <a:gd name="adj" fmla="val 25000"/>
            </a:avLst>
          </a:prstGeom>
          <a:solidFill>
            <a:schemeClr val="bg1"/>
          </a:solidFill>
          <a:ln w="12700">
            <a:solidFill>
              <a:schemeClr val="tx1"/>
            </a:solidFill>
            <a:round/>
            <a:headEnd/>
            <a:tailEnd/>
          </a:ln>
        </p:spPr>
        <p:txBody>
          <a:bodyPr lIns="18000" tIns="18000" rIns="18000" bIns="18000" anchor="ctr"/>
          <a:lstStyle/>
          <a:p>
            <a:r>
              <a:rPr lang="en-US" sz="900" b="0"/>
              <a:t>Basic rules</a:t>
            </a:r>
          </a:p>
        </p:txBody>
      </p:sp>
      <p:sp>
        <p:nvSpPr>
          <p:cNvPr id="132104" name="Rectangle 87"/>
          <p:cNvSpPr>
            <a:spLocks noChangeArrowheads="1"/>
          </p:cNvSpPr>
          <p:nvPr/>
        </p:nvSpPr>
        <p:spPr bwMode="auto">
          <a:xfrm>
            <a:off x="1450975" y="4143375"/>
            <a:ext cx="3181350" cy="2044700"/>
          </a:xfrm>
          <a:prstGeom prst="rect">
            <a:avLst/>
          </a:prstGeom>
          <a:solidFill>
            <a:schemeClr val="bg1"/>
          </a:solidFill>
          <a:ln w="19050" algn="ctr">
            <a:solidFill>
              <a:schemeClr val="tx1"/>
            </a:solidFill>
            <a:miter lim="800000"/>
            <a:headEnd/>
            <a:tailEnd/>
          </a:ln>
        </p:spPr>
        <p:txBody>
          <a:bodyPr wrap="none" lIns="18000" tIns="54864" rIns="18000" bIns="18000"/>
          <a:lstStyle/>
          <a:p>
            <a:pPr marL="88900" indent="-88900"/>
            <a:endParaRPr lang="en-US"/>
          </a:p>
          <a:p>
            <a:pPr marL="88900" indent="-88900"/>
            <a:endParaRPr lang="en-US"/>
          </a:p>
          <a:p>
            <a:pPr marL="88900" indent="-88900"/>
            <a:endParaRPr lang="en-US"/>
          </a:p>
          <a:p>
            <a:pPr marL="88900" indent="-88900"/>
            <a:endParaRPr lang="en-US"/>
          </a:p>
          <a:p>
            <a:pPr marL="88900" indent="-88900"/>
            <a:endParaRPr lang="en-US"/>
          </a:p>
          <a:p>
            <a:pPr marL="88900" indent="-88900"/>
            <a:endParaRPr lang="en-US"/>
          </a:p>
          <a:p>
            <a:pPr marL="88900" indent="-88900"/>
            <a:endParaRPr lang="en-US"/>
          </a:p>
          <a:p>
            <a:pPr marL="88900" indent="-88900"/>
            <a:endParaRPr lang="en-US"/>
          </a:p>
          <a:p>
            <a:pPr marL="88900" indent="-88900"/>
            <a:endParaRPr lang="en-US"/>
          </a:p>
          <a:p>
            <a:pPr marL="88900" indent="-88900"/>
            <a:r>
              <a:rPr lang="en-US"/>
              <a:t>‘Intelligent’ Core Accounting System</a:t>
            </a:r>
          </a:p>
        </p:txBody>
      </p:sp>
      <p:sp>
        <p:nvSpPr>
          <p:cNvPr id="132105" name="Rectangle 88"/>
          <p:cNvSpPr>
            <a:spLocks noChangeArrowheads="1"/>
          </p:cNvSpPr>
          <p:nvPr/>
        </p:nvSpPr>
        <p:spPr bwMode="auto">
          <a:xfrm>
            <a:off x="1736725" y="4384675"/>
            <a:ext cx="1514475" cy="398463"/>
          </a:xfrm>
          <a:prstGeom prst="rect">
            <a:avLst/>
          </a:prstGeom>
          <a:solidFill>
            <a:srgbClr val="E5E5FF"/>
          </a:solidFill>
          <a:ln w="12700" algn="ctr">
            <a:solidFill>
              <a:schemeClr val="tx1"/>
            </a:solidFill>
            <a:miter lim="800000"/>
            <a:headEnd/>
            <a:tailEnd/>
          </a:ln>
        </p:spPr>
        <p:txBody>
          <a:bodyPr lIns="18000" tIns="18000" rIns="18000" bIns="18000" anchor="ctr"/>
          <a:lstStyle/>
          <a:p>
            <a:pPr marL="88900" indent="-88900"/>
            <a:r>
              <a:rPr lang="en-US" sz="800" b="0"/>
              <a:t>Interpretation (transforming events into entries)</a:t>
            </a:r>
          </a:p>
        </p:txBody>
      </p:sp>
      <p:sp>
        <p:nvSpPr>
          <p:cNvPr id="132106" name="Line 89"/>
          <p:cNvSpPr>
            <a:spLocks noChangeShapeType="1"/>
          </p:cNvSpPr>
          <p:nvPr/>
        </p:nvSpPr>
        <p:spPr bwMode="auto">
          <a:xfrm>
            <a:off x="2301875" y="3035300"/>
            <a:ext cx="0" cy="1317625"/>
          </a:xfrm>
          <a:prstGeom prst="line">
            <a:avLst/>
          </a:prstGeom>
          <a:noFill/>
          <a:ln w="19050">
            <a:solidFill>
              <a:schemeClr val="tx1"/>
            </a:solidFill>
            <a:round/>
            <a:headEnd/>
            <a:tailEnd type="triangle" w="lg" len="med"/>
          </a:ln>
        </p:spPr>
        <p:txBody>
          <a:bodyPr lIns="18000" tIns="18000" rIns="18000" bIns="18000"/>
          <a:lstStyle/>
          <a:p>
            <a:endParaRPr lang="en-US"/>
          </a:p>
        </p:txBody>
      </p:sp>
      <p:sp>
        <p:nvSpPr>
          <p:cNvPr id="132107" name="AutoShape 90"/>
          <p:cNvSpPr>
            <a:spLocks noChangeArrowheads="1"/>
          </p:cNvSpPr>
          <p:nvPr/>
        </p:nvSpPr>
        <p:spPr bwMode="auto">
          <a:xfrm>
            <a:off x="3686175" y="4322763"/>
            <a:ext cx="666750" cy="542925"/>
          </a:xfrm>
          <a:prstGeom prst="can">
            <a:avLst>
              <a:gd name="adj" fmla="val 25000"/>
            </a:avLst>
          </a:prstGeom>
          <a:solidFill>
            <a:schemeClr val="bg1"/>
          </a:solidFill>
          <a:ln w="12700">
            <a:solidFill>
              <a:schemeClr val="tx1"/>
            </a:solidFill>
            <a:round/>
            <a:headEnd/>
            <a:tailEnd/>
          </a:ln>
        </p:spPr>
        <p:txBody>
          <a:bodyPr lIns="18000" tIns="18000" rIns="18000" bIns="18000" anchor="ctr"/>
          <a:lstStyle/>
          <a:p>
            <a:r>
              <a:rPr lang="en-US" sz="900" b="0"/>
              <a:t>Accounting scheme</a:t>
            </a:r>
          </a:p>
        </p:txBody>
      </p:sp>
      <p:sp>
        <p:nvSpPr>
          <p:cNvPr id="132108" name="Text Box 91"/>
          <p:cNvSpPr txBox="1">
            <a:spLocks noChangeArrowheads="1"/>
          </p:cNvSpPr>
          <p:nvPr/>
        </p:nvSpPr>
        <p:spPr bwMode="auto">
          <a:xfrm>
            <a:off x="2390775" y="3581400"/>
            <a:ext cx="2390775" cy="187325"/>
          </a:xfrm>
          <a:prstGeom prst="rect">
            <a:avLst/>
          </a:prstGeom>
          <a:noFill/>
          <a:ln w="28575" algn="ctr">
            <a:noFill/>
            <a:miter lim="800000"/>
            <a:headEnd/>
            <a:tailEnd/>
          </a:ln>
        </p:spPr>
        <p:txBody>
          <a:bodyPr lIns="18000" tIns="18000" rIns="18000" bIns="18000">
            <a:spAutoFit/>
          </a:bodyPr>
          <a:lstStyle/>
          <a:p>
            <a:pPr algn="l">
              <a:spcBef>
                <a:spcPct val="50000"/>
              </a:spcBef>
            </a:pPr>
            <a:r>
              <a:rPr lang="en-US" b="0"/>
              <a:t>Accounting Event (XML) </a:t>
            </a:r>
          </a:p>
        </p:txBody>
      </p:sp>
      <p:sp>
        <p:nvSpPr>
          <p:cNvPr id="132109" name="Text Box 92"/>
          <p:cNvSpPr txBox="1">
            <a:spLocks noChangeArrowheads="1"/>
          </p:cNvSpPr>
          <p:nvPr/>
        </p:nvSpPr>
        <p:spPr bwMode="auto">
          <a:xfrm>
            <a:off x="4991100" y="1552575"/>
            <a:ext cx="3638550" cy="1512888"/>
          </a:xfrm>
          <a:prstGeom prst="rect">
            <a:avLst/>
          </a:prstGeom>
          <a:noFill/>
          <a:ln w="28575" algn="ctr">
            <a:noFill/>
            <a:miter lim="800000"/>
            <a:headEnd/>
            <a:tailEnd/>
          </a:ln>
        </p:spPr>
        <p:txBody>
          <a:bodyPr lIns="18000" tIns="18000" rIns="18000" bIns="18000">
            <a:spAutoFit/>
          </a:bodyPr>
          <a:lstStyle/>
          <a:p>
            <a:pPr marL="171450" indent="-171450" algn="l">
              <a:spcBef>
                <a:spcPct val="50000"/>
              </a:spcBef>
              <a:buFont typeface="Wingdings" pitchFamily="2" charset="2"/>
              <a:buChar char="§"/>
            </a:pPr>
            <a:r>
              <a:rPr lang="en-US" b="0"/>
              <a:t>OPF generates accounting events. </a:t>
            </a:r>
          </a:p>
          <a:p>
            <a:pPr marL="171450" indent="-171450" algn="l">
              <a:spcBef>
                <a:spcPct val="50000"/>
              </a:spcBef>
              <a:buFont typeface="Wingdings" pitchFamily="2" charset="2"/>
              <a:buChar char="§"/>
            </a:pPr>
            <a:r>
              <a:rPr lang="en-US" b="0"/>
              <a:t>E.g. in plain English: “One instruction executed on acc. nr. 01020304; amount is 12345 EUR; event code is XYZ”</a:t>
            </a:r>
          </a:p>
          <a:p>
            <a:pPr marL="171450" indent="-171450" algn="l">
              <a:spcBef>
                <a:spcPct val="50000"/>
              </a:spcBef>
              <a:buFont typeface="Wingdings" pitchFamily="2" charset="2"/>
              <a:buChar char="§"/>
            </a:pPr>
            <a:r>
              <a:rPr lang="en-US" b="0"/>
              <a:t>The static rules held by OPF allow it to determine the account number to use in the Acc. Event as well as the event code to be used.  </a:t>
            </a:r>
          </a:p>
        </p:txBody>
      </p:sp>
      <p:sp>
        <p:nvSpPr>
          <p:cNvPr id="132110" name="Line 93"/>
          <p:cNvSpPr>
            <a:spLocks noChangeShapeType="1"/>
          </p:cNvSpPr>
          <p:nvPr/>
        </p:nvSpPr>
        <p:spPr bwMode="auto">
          <a:xfrm>
            <a:off x="2301875" y="2416175"/>
            <a:ext cx="0" cy="200025"/>
          </a:xfrm>
          <a:prstGeom prst="line">
            <a:avLst/>
          </a:prstGeom>
          <a:noFill/>
          <a:ln w="19050">
            <a:solidFill>
              <a:schemeClr val="tx1"/>
            </a:solidFill>
            <a:round/>
            <a:headEnd/>
            <a:tailEnd type="triangle" w="lg" len="med"/>
          </a:ln>
        </p:spPr>
        <p:txBody>
          <a:bodyPr lIns="18000" tIns="18000" rIns="18000" bIns="18000"/>
          <a:lstStyle/>
          <a:p>
            <a:endParaRPr lang="en-US"/>
          </a:p>
        </p:txBody>
      </p:sp>
      <p:sp>
        <p:nvSpPr>
          <p:cNvPr id="132111" name="Line 94"/>
          <p:cNvSpPr>
            <a:spLocks noChangeShapeType="1"/>
          </p:cNvSpPr>
          <p:nvPr/>
        </p:nvSpPr>
        <p:spPr bwMode="auto">
          <a:xfrm>
            <a:off x="2924175" y="2195513"/>
            <a:ext cx="247650" cy="0"/>
          </a:xfrm>
          <a:prstGeom prst="line">
            <a:avLst/>
          </a:prstGeom>
          <a:noFill/>
          <a:ln w="12700">
            <a:solidFill>
              <a:schemeClr val="tx1"/>
            </a:solidFill>
            <a:round/>
            <a:headEnd/>
            <a:tailEnd/>
          </a:ln>
        </p:spPr>
        <p:txBody>
          <a:bodyPr lIns="18000" tIns="18000" rIns="18000" bIns="18000"/>
          <a:lstStyle/>
          <a:p>
            <a:endParaRPr lang="en-US"/>
          </a:p>
        </p:txBody>
      </p:sp>
      <p:sp>
        <p:nvSpPr>
          <p:cNvPr id="132112" name="Line 96"/>
          <p:cNvSpPr>
            <a:spLocks noChangeShapeType="1"/>
          </p:cNvSpPr>
          <p:nvPr/>
        </p:nvSpPr>
        <p:spPr bwMode="auto">
          <a:xfrm>
            <a:off x="1765300" y="5273675"/>
            <a:ext cx="400050" cy="0"/>
          </a:xfrm>
          <a:prstGeom prst="line">
            <a:avLst/>
          </a:prstGeom>
          <a:noFill/>
          <a:ln w="12700">
            <a:solidFill>
              <a:schemeClr val="tx1"/>
            </a:solidFill>
            <a:round/>
            <a:headEnd/>
            <a:tailEnd/>
          </a:ln>
        </p:spPr>
        <p:txBody>
          <a:bodyPr lIns="18000" tIns="18000" rIns="18000" bIns="18000"/>
          <a:lstStyle/>
          <a:p>
            <a:endParaRPr lang="en-US"/>
          </a:p>
        </p:txBody>
      </p:sp>
      <p:sp>
        <p:nvSpPr>
          <p:cNvPr id="132113" name="Line 98"/>
          <p:cNvSpPr>
            <a:spLocks noChangeShapeType="1"/>
          </p:cNvSpPr>
          <p:nvPr/>
        </p:nvSpPr>
        <p:spPr bwMode="auto">
          <a:xfrm>
            <a:off x="1965325" y="5273675"/>
            <a:ext cx="0" cy="390525"/>
          </a:xfrm>
          <a:prstGeom prst="line">
            <a:avLst/>
          </a:prstGeom>
          <a:noFill/>
          <a:ln w="12700">
            <a:solidFill>
              <a:schemeClr val="tx1"/>
            </a:solidFill>
            <a:round/>
            <a:headEnd/>
            <a:tailEnd/>
          </a:ln>
        </p:spPr>
        <p:txBody>
          <a:bodyPr lIns="18000" tIns="18000" rIns="18000" bIns="18000"/>
          <a:lstStyle/>
          <a:p>
            <a:endParaRPr lang="en-US"/>
          </a:p>
        </p:txBody>
      </p:sp>
      <p:sp>
        <p:nvSpPr>
          <p:cNvPr id="132114" name="Line 99"/>
          <p:cNvSpPr>
            <a:spLocks noChangeShapeType="1"/>
          </p:cNvSpPr>
          <p:nvPr/>
        </p:nvSpPr>
        <p:spPr bwMode="auto">
          <a:xfrm>
            <a:off x="2282825" y="5275263"/>
            <a:ext cx="400050" cy="0"/>
          </a:xfrm>
          <a:prstGeom prst="line">
            <a:avLst/>
          </a:prstGeom>
          <a:noFill/>
          <a:ln w="12700">
            <a:solidFill>
              <a:schemeClr val="tx1"/>
            </a:solidFill>
            <a:round/>
            <a:headEnd/>
            <a:tailEnd/>
          </a:ln>
        </p:spPr>
        <p:txBody>
          <a:bodyPr lIns="18000" tIns="18000" rIns="18000" bIns="18000"/>
          <a:lstStyle/>
          <a:p>
            <a:endParaRPr lang="en-US"/>
          </a:p>
        </p:txBody>
      </p:sp>
      <p:sp>
        <p:nvSpPr>
          <p:cNvPr id="132115" name="Line 100"/>
          <p:cNvSpPr>
            <a:spLocks noChangeShapeType="1"/>
          </p:cNvSpPr>
          <p:nvPr/>
        </p:nvSpPr>
        <p:spPr bwMode="auto">
          <a:xfrm>
            <a:off x="2482850" y="5275263"/>
            <a:ext cx="0" cy="390525"/>
          </a:xfrm>
          <a:prstGeom prst="line">
            <a:avLst/>
          </a:prstGeom>
          <a:noFill/>
          <a:ln w="12700">
            <a:solidFill>
              <a:schemeClr val="tx1"/>
            </a:solidFill>
            <a:round/>
            <a:headEnd/>
            <a:tailEnd/>
          </a:ln>
        </p:spPr>
        <p:txBody>
          <a:bodyPr lIns="18000" tIns="18000" rIns="18000" bIns="18000"/>
          <a:lstStyle/>
          <a:p>
            <a:endParaRPr lang="en-US"/>
          </a:p>
        </p:txBody>
      </p:sp>
      <p:sp>
        <p:nvSpPr>
          <p:cNvPr id="132116" name="Line 101"/>
          <p:cNvSpPr>
            <a:spLocks noChangeShapeType="1"/>
          </p:cNvSpPr>
          <p:nvPr/>
        </p:nvSpPr>
        <p:spPr bwMode="auto">
          <a:xfrm>
            <a:off x="2774950" y="5275263"/>
            <a:ext cx="400050" cy="0"/>
          </a:xfrm>
          <a:prstGeom prst="line">
            <a:avLst/>
          </a:prstGeom>
          <a:noFill/>
          <a:ln w="12700">
            <a:solidFill>
              <a:schemeClr val="tx1"/>
            </a:solidFill>
            <a:round/>
            <a:headEnd/>
            <a:tailEnd/>
          </a:ln>
        </p:spPr>
        <p:txBody>
          <a:bodyPr lIns="18000" tIns="18000" rIns="18000" bIns="18000"/>
          <a:lstStyle/>
          <a:p>
            <a:endParaRPr lang="en-US"/>
          </a:p>
        </p:txBody>
      </p:sp>
      <p:sp>
        <p:nvSpPr>
          <p:cNvPr id="132117" name="Line 102"/>
          <p:cNvSpPr>
            <a:spLocks noChangeShapeType="1"/>
          </p:cNvSpPr>
          <p:nvPr/>
        </p:nvSpPr>
        <p:spPr bwMode="auto">
          <a:xfrm>
            <a:off x="2974975" y="5275263"/>
            <a:ext cx="0" cy="390525"/>
          </a:xfrm>
          <a:prstGeom prst="line">
            <a:avLst/>
          </a:prstGeom>
          <a:noFill/>
          <a:ln w="12700">
            <a:solidFill>
              <a:schemeClr val="tx1"/>
            </a:solidFill>
            <a:round/>
            <a:headEnd/>
            <a:tailEnd/>
          </a:ln>
        </p:spPr>
        <p:txBody>
          <a:bodyPr lIns="18000" tIns="18000" rIns="18000" bIns="18000"/>
          <a:lstStyle/>
          <a:p>
            <a:endParaRPr lang="en-US"/>
          </a:p>
        </p:txBody>
      </p:sp>
      <p:sp>
        <p:nvSpPr>
          <p:cNvPr id="132118" name="Line 103"/>
          <p:cNvSpPr>
            <a:spLocks noChangeShapeType="1"/>
          </p:cNvSpPr>
          <p:nvPr/>
        </p:nvSpPr>
        <p:spPr bwMode="auto">
          <a:xfrm flipH="1">
            <a:off x="1800225" y="4779963"/>
            <a:ext cx="623888" cy="635000"/>
          </a:xfrm>
          <a:prstGeom prst="line">
            <a:avLst/>
          </a:prstGeom>
          <a:noFill/>
          <a:ln w="12700" cap="rnd">
            <a:solidFill>
              <a:schemeClr val="bg2"/>
            </a:solidFill>
            <a:prstDash val="sysDot"/>
            <a:round/>
            <a:headEnd/>
            <a:tailEnd type="triangle" w="med" len="med"/>
          </a:ln>
        </p:spPr>
        <p:txBody>
          <a:bodyPr lIns="18000" tIns="18000" rIns="18000" bIns="18000"/>
          <a:lstStyle/>
          <a:p>
            <a:endParaRPr lang="en-US"/>
          </a:p>
        </p:txBody>
      </p:sp>
      <p:sp>
        <p:nvSpPr>
          <p:cNvPr id="132119" name="Line 104"/>
          <p:cNvSpPr>
            <a:spLocks noChangeShapeType="1"/>
          </p:cNvSpPr>
          <p:nvPr/>
        </p:nvSpPr>
        <p:spPr bwMode="auto">
          <a:xfrm>
            <a:off x="2435225" y="4787900"/>
            <a:ext cx="157163" cy="627063"/>
          </a:xfrm>
          <a:prstGeom prst="line">
            <a:avLst/>
          </a:prstGeom>
          <a:noFill/>
          <a:ln w="12700" cap="rnd">
            <a:solidFill>
              <a:schemeClr val="bg2"/>
            </a:solidFill>
            <a:prstDash val="sysDot"/>
            <a:round/>
            <a:headEnd/>
            <a:tailEnd type="triangle" w="med" len="med"/>
          </a:ln>
        </p:spPr>
        <p:txBody>
          <a:bodyPr lIns="18000" tIns="18000" rIns="18000" bIns="18000"/>
          <a:lstStyle/>
          <a:p>
            <a:endParaRPr lang="en-US"/>
          </a:p>
        </p:txBody>
      </p:sp>
      <p:sp>
        <p:nvSpPr>
          <p:cNvPr id="132120" name="Line 105"/>
          <p:cNvSpPr>
            <a:spLocks noChangeShapeType="1"/>
          </p:cNvSpPr>
          <p:nvPr/>
        </p:nvSpPr>
        <p:spPr bwMode="auto">
          <a:xfrm>
            <a:off x="2425700" y="4781550"/>
            <a:ext cx="671513" cy="633413"/>
          </a:xfrm>
          <a:prstGeom prst="line">
            <a:avLst/>
          </a:prstGeom>
          <a:noFill/>
          <a:ln w="12700" cap="rnd">
            <a:solidFill>
              <a:schemeClr val="bg2"/>
            </a:solidFill>
            <a:prstDash val="sysDot"/>
            <a:round/>
            <a:headEnd/>
            <a:tailEnd type="triangle" w="med" len="med"/>
          </a:ln>
        </p:spPr>
        <p:txBody>
          <a:bodyPr lIns="18000" tIns="18000" rIns="18000" bIns="18000"/>
          <a:lstStyle/>
          <a:p>
            <a:endParaRPr lang="en-US"/>
          </a:p>
        </p:txBody>
      </p:sp>
      <p:sp>
        <p:nvSpPr>
          <p:cNvPr id="132121" name="Line 106"/>
          <p:cNvSpPr>
            <a:spLocks noChangeShapeType="1"/>
          </p:cNvSpPr>
          <p:nvPr/>
        </p:nvSpPr>
        <p:spPr bwMode="auto">
          <a:xfrm>
            <a:off x="3259138" y="4572000"/>
            <a:ext cx="414337" cy="0"/>
          </a:xfrm>
          <a:prstGeom prst="line">
            <a:avLst/>
          </a:prstGeom>
          <a:noFill/>
          <a:ln w="12700">
            <a:solidFill>
              <a:schemeClr val="tx1"/>
            </a:solidFill>
            <a:round/>
            <a:headEnd/>
            <a:tailEnd/>
          </a:ln>
        </p:spPr>
        <p:txBody>
          <a:bodyPr lIns="18000" tIns="18000" rIns="18000" bIns="18000"/>
          <a:lstStyle/>
          <a:p>
            <a:endParaRPr lang="en-US"/>
          </a:p>
        </p:txBody>
      </p:sp>
      <p:sp>
        <p:nvSpPr>
          <p:cNvPr id="132122" name="Text Box 107"/>
          <p:cNvSpPr txBox="1">
            <a:spLocks noChangeArrowheads="1"/>
          </p:cNvSpPr>
          <p:nvPr/>
        </p:nvSpPr>
        <p:spPr bwMode="auto">
          <a:xfrm>
            <a:off x="1893888" y="4911725"/>
            <a:ext cx="1133475" cy="171450"/>
          </a:xfrm>
          <a:prstGeom prst="rect">
            <a:avLst/>
          </a:prstGeom>
          <a:noFill/>
          <a:ln w="28575" algn="ctr">
            <a:noFill/>
            <a:miter lim="800000"/>
            <a:headEnd/>
            <a:tailEnd/>
          </a:ln>
        </p:spPr>
        <p:txBody>
          <a:bodyPr lIns="18000" tIns="18000" rIns="18000" bIns="18000">
            <a:spAutoFit/>
          </a:bodyPr>
          <a:lstStyle/>
          <a:p>
            <a:pPr algn="l">
              <a:spcBef>
                <a:spcPct val="50000"/>
              </a:spcBef>
            </a:pPr>
            <a:r>
              <a:rPr lang="en-US" sz="900" b="0" i="1"/>
              <a:t>Postings to accounts</a:t>
            </a:r>
          </a:p>
        </p:txBody>
      </p:sp>
      <p:sp>
        <p:nvSpPr>
          <p:cNvPr id="132123" name="Text Box 108"/>
          <p:cNvSpPr txBox="1">
            <a:spLocks noChangeArrowheads="1"/>
          </p:cNvSpPr>
          <p:nvPr/>
        </p:nvSpPr>
        <p:spPr bwMode="auto">
          <a:xfrm>
            <a:off x="1727200" y="5437188"/>
            <a:ext cx="233363" cy="157162"/>
          </a:xfrm>
          <a:prstGeom prst="rect">
            <a:avLst/>
          </a:prstGeom>
          <a:noFill/>
          <a:ln w="28575" algn="ctr">
            <a:noFill/>
            <a:miter lim="800000"/>
            <a:headEnd/>
            <a:tailEnd/>
          </a:ln>
        </p:spPr>
        <p:txBody>
          <a:bodyPr lIns="18000" tIns="18000" rIns="18000" bIns="18000">
            <a:spAutoFit/>
          </a:bodyPr>
          <a:lstStyle/>
          <a:p>
            <a:pPr algn="l">
              <a:spcBef>
                <a:spcPct val="50000"/>
              </a:spcBef>
            </a:pPr>
            <a:r>
              <a:rPr lang="en-US" sz="800" b="0"/>
              <a:t>100</a:t>
            </a:r>
          </a:p>
        </p:txBody>
      </p:sp>
      <p:sp>
        <p:nvSpPr>
          <p:cNvPr id="132124" name="Text Box 109"/>
          <p:cNvSpPr txBox="1">
            <a:spLocks noChangeArrowheads="1"/>
          </p:cNvSpPr>
          <p:nvPr/>
        </p:nvSpPr>
        <p:spPr bwMode="auto">
          <a:xfrm>
            <a:off x="2519363" y="5445125"/>
            <a:ext cx="233362" cy="157163"/>
          </a:xfrm>
          <a:prstGeom prst="rect">
            <a:avLst/>
          </a:prstGeom>
          <a:noFill/>
          <a:ln w="28575" algn="ctr">
            <a:noFill/>
            <a:miter lim="800000"/>
            <a:headEnd/>
            <a:tailEnd/>
          </a:ln>
        </p:spPr>
        <p:txBody>
          <a:bodyPr lIns="18000" tIns="18000" rIns="18000" bIns="18000">
            <a:spAutoFit/>
          </a:bodyPr>
          <a:lstStyle/>
          <a:p>
            <a:pPr algn="l">
              <a:spcBef>
                <a:spcPct val="50000"/>
              </a:spcBef>
            </a:pPr>
            <a:r>
              <a:rPr lang="en-US" sz="800" b="0"/>
              <a:t>80</a:t>
            </a:r>
          </a:p>
        </p:txBody>
      </p:sp>
      <p:sp>
        <p:nvSpPr>
          <p:cNvPr id="132125" name="Text Box 110"/>
          <p:cNvSpPr txBox="1">
            <a:spLocks noChangeArrowheads="1"/>
          </p:cNvSpPr>
          <p:nvPr/>
        </p:nvSpPr>
        <p:spPr bwMode="auto">
          <a:xfrm>
            <a:off x="3030538" y="5437188"/>
            <a:ext cx="233362" cy="157162"/>
          </a:xfrm>
          <a:prstGeom prst="rect">
            <a:avLst/>
          </a:prstGeom>
          <a:noFill/>
          <a:ln w="28575" algn="ctr">
            <a:noFill/>
            <a:miter lim="800000"/>
            <a:headEnd/>
            <a:tailEnd/>
          </a:ln>
        </p:spPr>
        <p:txBody>
          <a:bodyPr lIns="18000" tIns="18000" rIns="18000" bIns="18000">
            <a:spAutoFit/>
          </a:bodyPr>
          <a:lstStyle/>
          <a:p>
            <a:pPr algn="l">
              <a:spcBef>
                <a:spcPct val="50000"/>
              </a:spcBef>
            </a:pPr>
            <a:r>
              <a:rPr lang="en-US" sz="800" b="0"/>
              <a:t>20</a:t>
            </a:r>
          </a:p>
        </p:txBody>
      </p:sp>
      <p:sp>
        <p:nvSpPr>
          <p:cNvPr id="132126" name="Text Box 111"/>
          <p:cNvSpPr txBox="1">
            <a:spLocks noChangeArrowheads="1"/>
          </p:cNvSpPr>
          <p:nvPr/>
        </p:nvSpPr>
        <p:spPr bwMode="auto">
          <a:xfrm>
            <a:off x="5019675" y="4305300"/>
            <a:ext cx="3543300" cy="1420813"/>
          </a:xfrm>
          <a:prstGeom prst="rect">
            <a:avLst/>
          </a:prstGeom>
          <a:noFill/>
          <a:ln w="28575" algn="ctr">
            <a:noFill/>
            <a:miter lim="800000"/>
            <a:headEnd/>
            <a:tailEnd/>
          </a:ln>
        </p:spPr>
        <p:txBody>
          <a:bodyPr lIns="18000" tIns="18000" rIns="18000" bIns="18000">
            <a:spAutoFit/>
          </a:bodyPr>
          <a:lstStyle/>
          <a:p>
            <a:pPr marL="171450" indent="-171450" algn="l">
              <a:spcBef>
                <a:spcPct val="50000"/>
              </a:spcBef>
              <a:buFont typeface="Wingdings" pitchFamily="2" charset="2"/>
              <a:buChar char="§"/>
            </a:pPr>
            <a:r>
              <a:rPr lang="en-US" b="0"/>
              <a:t>The accounting event generated by OPF is interpreted by the Account Management System (AMS).</a:t>
            </a:r>
          </a:p>
          <a:p>
            <a:pPr marL="171450" indent="-171450" algn="l">
              <a:spcBef>
                <a:spcPct val="50000"/>
              </a:spcBef>
              <a:buFont typeface="Wingdings" pitchFamily="2" charset="2"/>
              <a:buChar char="§"/>
            </a:pPr>
            <a:r>
              <a:rPr lang="en-US" b="0"/>
              <a:t>Based on the event code provided by OPF, and on its own rules (the accounting scheme), the AMS transforms the Accounting Event into actual balanced postings   </a:t>
            </a:r>
          </a:p>
        </p:txBody>
      </p:sp>
      <p:sp>
        <p:nvSpPr>
          <p:cNvPr id="32" name="Title 1"/>
          <p:cNvSpPr>
            <a:spLocks noGrp="1"/>
          </p:cNvSpPr>
          <p:nvPr>
            <p:ph type="title"/>
          </p:nvPr>
        </p:nvSpPr>
        <p:spPr/>
        <p:txBody>
          <a:bodyPr/>
          <a:lstStyle/>
          <a:p>
            <a:r>
              <a:rPr lang="nl-BE"/>
              <a:t>Accounting</a:t>
            </a:r>
            <a:endParaRPr lang="en-US"/>
          </a:p>
        </p:txBody>
      </p:sp>
      <p:sp>
        <p:nvSpPr>
          <p:cNvPr id="31" name="Content Placeholder 2"/>
          <p:cNvSpPr>
            <a:spLocks noGrp="1"/>
          </p:cNvSpPr>
          <p:nvPr>
            <p:ph idx="1"/>
          </p:nvPr>
        </p:nvSpPr>
        <p:spPr>
          <a:xfrm>
            <a:off x="552450" y="919146"/>
            <a:ext cx="8229600" cy="5429288"/>
          </a:xfrm>
        </p:spPr>
        <p:txBody>
          <a:bodyPr/>
          <a:lstStyle/>
          <a:p>
            <a:r>
              <a:rPr lang="nl-BE" b="1"/>
              <a:t>Accounting events</a:t>
            </a:r>
          </a:p>
        </p:txBody>
      </p:sp>
    </p:spTree>
    <p:extLst>
      <p:ext uri="{BB962C8B-B14F-4D97-AF65-F5344CB8AC3E}">
        <p14:creationId xmlns:p14="http://schemas.microsoft.com/office/powerpoint/2010/main" val="973013455"/>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Accounting</a:t>
            </a:r>
            <a:endParaRPr lang="en-US"/>
          </a:p>
        </p:txBody>
      </p:sp>
      <p:sp>
        <p:nvSpPr>
          <p:cNvPr id="3" name="Content Placeholder 2"/>
          <p:cNvSpPr>
            <a:spLocks noGrp="1"/>
          </p:cNvSpPr>
          <p:nvPr>
            <p:ph idx="1"/>
          </p:nvPr>
        </p:nvSpPr>
        <p:spPr>
          <a:xfrm>
            <a:off x="467833" y="1060913"/>
            <a:ext cx="8229600" cy="5429288"/>
          </a:xfrm>
        </p:spPr>
        <p:txBody>
          <a:bodyPr/>
          <a:lstStyle/>
          <a:p>
            <a:r>
              <a:rPr lang="nl-BE" b="1"/>
              <a:t>Functional flow</a:t>
            </a:r>
            <a:endParaRPr lang="en-US" b="1"/>
          </a:p>
        </p:txBody>
      </p:sp>
      <p:sp>
        <p:nvSpPr>
          <p:cNvPr id="4" name="Rounded Rectangle 3"/>
          <p:cNvSpPr/>
          <p:nvPr/>
        </p:nvSpPr>
        <p:spPr>
          <a:xfrm>
            <a:off x="6226933" y="3043583"/>
            <a:ext cx="1514475" cy="1135011"/>
          </a:xfrm>
          <a:prstGeom prst="roundRect">
            <a:avLst/>
          </a:prstGeom>
          <a:solidFill>
            <a:schemeClr val="bg1">
              <a:lumMod val="50000"/>
            </a:schemeClr>
          </a:solidFill>
          <a:ln>
            <a:solidFill>
              <a:schemeClr val="bg1">
                <a:lumMod val="50000"/>
              </a:schemeClr>
            </a:solidFill>
          </a:ln>
        </p:spPr>
        <p:style>
          <a:lnRef idx="1">
            <a:schemeClr val="accent2"/>
          </a:lnRef>
          <a:fillRef idx="3">
            <a:schemeClr val="accent2"/>
          </a:fillRef>
          <a:effectRef idx="2">
            <a:schemeClr val="accent2"/>
          </a:effectRef>
          <a:fontRef idx="minor">
            <a:schemeClr val="lt1"/>
          </a:fontRef>
        </p:style>
        <p:txBody>
          <a:bodyPr rtlCol="0" anchor="t" anchorCtr="0"/>
          <a:lstStyle/>
          <a:p>
            <a:r>
              <a:rPr lang="nl-BE"/>
              <a:t>Incoming FI2FI CCT</a:t>
            </a:r>
            <a:endParaRPr lang="en-US"/>
          </a:p>
        </p:txBody>
      </p:sp>
      <p:sp>
        <p:nvSpPr>
          <p:cNvPr id="5" name="Rounded Rectangle 4"/>
          <p:cNvSpPr/>
          <p:nvPr/>
        </p:nvSpPr>
        <p:spPr>
          <a:xfrm>
            <a:off x="5036308" y="1427193"/>
            <a:ext cx="1514475" cy="571500"/>
          </a:xfrm>
          <a:prstGeom prst="roundRect">
            <a:avLst/>
          </a:prstGeom>
          <a:solidFill>
            <a:schemeClr val="bg1">
              <a:lumMod val="50000"/>
            </a:schemeClr>
          </a:solidFill>
          <a:ln>
            <a:solidFill>
              <a:schemeClr val="bg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r>
              <a:rPr lang="nl-BE"/>
              <a:t>Parser</a:t>
            </a:r>
            <a:endParaRPr lang="en-US"/>
          </a:p>
        </p:txBody>
      </p:sp>
      <p:sp>
        <p:nvSpPr>
          <p:cNvPr id="6" name="Rounded Rectangle 5"/>
          <p:cNvSpPr/>
          <p:nvPr/>
        </p:nvSpPr>
        <p:spPr>
          <a:xfrm>
            <a:off x="3798058" y="4434662"/>
            <a:ext cx="1514475" cy="319200"/>
          </a:xfrm>
          <a:prstGeom prst="roundRect">
            <a:avLst/>
          </a:prstGeom>
          <a:solidFill>
            <a:schemeClr val="bg1">
              <a:lumMod val="50000"/>
            </a:schemeClr>
          </a:solidFill>
          <a:ln>
            <a:solidFill>
              <a:schemeClr val="bg1">
                <a:lumMod val="50000"/>
              </a:schemeClr>
            </a:solidFill>
          </a:ln>
        </p:spPr>
        <p:style>
          <a:lnRef idx="1">
            <a:schemeClr val="accent5"/>
          </a:lnRef>
          <a:fillRef idx="3">
            <a:schemeClr val="accent5"/>
          </a:fillRef>
          <a:effectRef idx="2">
            <a:schemeClr val="accent5"/>
          </a:effectRef>
          <a:fontRef idx="minor">
            <a:schemeClr val="lt1"/>
          </a:fontRef>
        </p:style>
        <p:txBody>
          <a:bodyPr rtlCol="0" anchor="t" anchorCtr="0"/>
          <a:lstStyle/>
          <a:p>
            <a:r>
              <a:rPr lang="nl-BE"/>
              <a:t>CCT Not on-us flow</a:t>
            </a:r>
            <a:endParaRPr lang="en-US"/>
          </a:p>
        </p:txBody>
      </p:sp>
      <p:sp>
        <p:nvSpPr>
          <p:cNvPr id="7" name="Rounded Rectangle 6"/>
          <p:cNvSpPr/>
          <p:nvPr/>
        </p:nvSpPr>
        <p:spPr>
          <a:xfrm>
            <a:off x="6225825" y="4444187"/>
            <a:ext cx="1514475" cy="319200"/>
          </a:xfrm>
          <a:prstGeom prst="roundRect">
            <a:avLst/>
          </a:prstGeom>
          <a:solidFill>
            <a:schemeClr val="bg1">
              <a:lumMod val="50000"/>
            </a:schemeClr>
          </a:solidFill>
          <a:ln>
            <a:solidFill>
              <a:schemeClr val="bg1">
                <a:lumMod val="50000"/>
              </a:schemeClr>
            </a:solidFill>
          </a:ln>
        </p:spPr>
        <p:style>
          <a:lnRef idx="1">
            <a:schemeClr val="accent6"/>
          </a:lnRef>
          <a:fillRef idx="3">
            <a:schemeClr val="accent6"/>
          </a:fillRef>
          <a:effectRef idx="2">
            <a:schemeClr val="accent6"/>
          </a:effectRef>
          <a:fontRef idx="minor">
            <a:schemeClr val="lt1"/>
          </a:fontRef>
        </p:style>
        <p:txBody>
          <a:bodyPr rtlCol="0" anchor="t" anchorCtr="0"/>
          <a:lstStyle/>
          <a:p>
            <a:r>
              <a:rPr lang="nl-BE"/>
              <a:t>CCT On-us flow</a:t>
            </a:r>
            <a:endParaRPr lang="en-US"/>
          </a:p>
        </p:txBody>
      </p:sp>
      <p:cxnSp>
        <p:nvCxnSpPr>
          <p:cNvPr id="10" name="Elbow Connector 9"/>
          <p:cNvCxnSpPr>
            <a:stCxn id="14" idx="2"/>
            <a:endCxn id="6" idx="0"/>
          </p:cNvCxnSpPr>
          <p:nvPr/>
        </p:nvCxnSpPr>
        <p:spPr>
          <a:xfrm rot="5400000">
            <a:off x="4427262" y="4306628"/>
            <a:ext cx="256068" cy="15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4" idx="2"/>
            <a:endCxn id="7" idx="0"/>
          </p:cNvCxnSpPr>
          <p:nvPr/>
        </p:nvCxnSpPr>
        <p:spPr>
          <a:xfrm rot="5400000">
            <a:off x="6850821" y="4310836"/>
            <a:ext cx="265593" cy="110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798058" y="3043583"/>
            <a:ext cx="1514475" cy="1135011"/>
          </a:xfrm>
          <a:prstGeom prst="roundRect">
            <a:avLst/>
          </a:prstGeom>
          <a:solidFill>
            <a:schemeClr val="bg1">
              <a:lumMod val="50000"/>
            </a:schemeClr>
          </a:solidFill>
          <a:ln>
            <a:solidFill>
              <a:schemeClr val="bg1">
                <a:lumMod val="50000"/>
              </a:schemeClr>
            </a:solidFill>
          </a:ln>
        </p:spPr>
        <p:style>
          <a:lnRef idx="1">
            <a:schemeClr val="accent3"/>
          </a:lnRef>
          <a:fillRef idx="3">
            <a:schemeClr val="accent3"/>
          </a:fillRef>
          <a:effectRef idx="2">
            <a:schemeClr val="accent3"/>
          </a:effectRef>
          <a:fontRef idx="minor">
            <a:schemeClr val="lt1"/>
          </a:fontRef>
        </p:style>
        <p:txBody>
          <a:bodyPr rtlCol="0" anchor="t" anchorCtr="0"/>
          <a:lstStyle/>
          <a:p>
            <a:r>
              <a:rPr lang="nl-BE"/>
              <a:t>Incoming CCTI Instruction flow</a:t>
            </a:r>
            <a:endParaRPr lang="en-US"/>
          </a:p>
        </p:txBody>
      </p:sp>
      <p:sp>
        <p:nvSpPr>
          <p:cNvPr id="16" name="Rectangle 15"/>
          <p:cNvSpPr/>
          <p:nvPr/>
        </p:nvSpPr>
        <p:spPr>
          <a:xfrm>
            <a:off x="6414994" y="3551277"/>
            <a:ext cx="1127052" cy="49973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nl-BE"/>
              <a:t>Accounting event</a:t>
            </a:r>
            <a:endParaRPr lang="en-US"/>
          </a:p>
        </p:txBody>
      </p:sp>
      <p:cxnSp>
        <p:nvCxnSpPr>
          <p:cNvPr id="18" name="Elbow Connector 17"/>
          <p:cNvCxnSpPr>
            <a:stCxn id="24" idx="2"/>
            <a:endCxn id="14" idx="0"/>
          </p:cNvCxnSpPr>
          <p:nvPr/>
        </p:nvCxnSpPr>
        <p:spPr>
          <a:xfrm rot="5400000">
            <a:off x="5038294" y="2284786"/>
            <a:ext cx="275799" cy="124179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24" idx="2"/>
            <a:endCxn id="4" idx="0"/>
          </p:cNvCxnSpPr>
          <p:nvPr/>
        </p:nvCxnSpPr>
        <p:spPr>
          <a:xfrm rot="16200000" flipH="1">
            <a:off x="6252731" y="2312142"/>
            <a:ext cx="275799" cy="1187081"/>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pic>
        <p:nvPicPr>
          <p:cNvPr id="23" name="Picture 54" descr="message"/>
          <p:cNvPicPr>
            <a:picLocks noChangeAspect="1" noChangeArrowheads="1"/>
          </p:cNvPicPr>
          <p:nvPr/>
        </p:nvPicPr>
        <p:blipFill>
          <a:blip r:embed="rId3" cstate="print"/>
          <a:srcRect/>
          <a:stretch>
            <a:fillRect/>
          </a:stretch>
        </p:blipFill>
        <p:spPr bwMode="auto">
          <a:xfrm>
            <a:off x="5122434" y="1221617"/>
            <a:ext cx="453067" cy="357190"/>
          </a:xfrm>
          <a:prstGeom prst="rect">
            <a:avLst/>
          </a:prstGeom>
          <a:noFill/>
          <a:ln w="9525">
            <a:noFill/>
            <a:miter lim="800000"/>
            <a:headEnd/>
            <a:tailEnd/>
          </a:ln>
        </p:spPr>
      </p:pic>
      <p:sp>
        <p:nvSpPr>
          <p:cNvPr id="24" name="Rounded Rectangle 23"/>
          <p:cNvSpPr/>
          <p:nvPr/>
        </p:nvSpPr>
        <p:spPr>
          <a:xfrm>
            <a:off x="5039852" y="2196284"/>
            <a:ext cx="1514475" cy="571500"/>
          </a:xfrm>
          <a:prstGeom prst="roundRect">
            <a:avLst/>
          </a:prstGeom>
          <a:solidFill>
            <a:schemeClr val="bg1">
              <a:lumMod val="50000"/>
            </a:schemeClr>
          </a:solidFill>
          <a:ln>
            <a:solidFill>
              <a:schemeClr val="bg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r>
              <a:rPr lang="nl-BE"/>
              <a:t>Incoming Interchange flow</a:t>
            </a:r>
            <a:endParaRPr lang="en-US"/>
          </a:p>
        </p:txBody>
      </p:sp>
      <p:cxnSp>
        <p:nvCxnSpPr>
          <p:cNvPr id="31" name="Straight Arrow Connector 30"/>
          <p:cNvCxnSpPr>
            <a:stCxn id="5" idx="2"/>
            <a:endCxn id="24" idx="0"/>
          </p:cNvCxnSpPr>
          <p:nvPr/>
        </p:nvCxnSpPr>
        <p:spPr>
          <a:xfrm rot="16200000" flipH="1">
            <a:off x="5696523" y="2095716"/>
            <a:ext cx="197591" cy="35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4310" y="3565448"/>
            <a:ext cx="1127052" cy="49973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nl-BE"/>
              <a:t>Accounting event</a:t>
            </a:r>
            <a:endParaRPr lang="en-US"/>
          </a:p>
        </p:txBody>
      </p:sp>
      <p:cxnSp>
        <p:nvCxnSpPr>
          <p:cNvPr id="55" name="Elbow Connector 54"/>
          <p:cNvCxnSpPr>
            <a:stCxn id="14" idx="2"/>
            <a:endCxn id="7" idx="0"/>
          </p:cNvCxnSpPr>
          <p:nvPr/>
        </p:nvCxnSpPr>
        <p:spPr>
          <a:xfrm rot="16200000" flipH="1">
            <a:off x="5636383" y="3097506"/>
            <a:ext cx="265593" cy="242776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 idx="2"/>
            <a:endCxn id="6" idx="0"/>
          </p:cNvCxnSpPr>
          <p:nvPr/>
        </p:nvCxnSpPr>
        <p:spPr>
          <a:xfrm rot="5400000">
            <a:off x="5641700" y="3092191"/>
            <a:ext cx="256068" cy="242887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6225825" y="4968074"/>
            <a:ext cx="1514475" cy="1135011"/>
          </a:xfrm>
          <a:prstGeom prst="roundRect">
            <a:avLst/>
          </a:prstGeom>
          <a:solidFill>
            <a:schemeClr val="bg1">
              <a:lumMod val="50000"/>
            </a:schemeClr>
          </a:solidFill>
          <a:ln>
            <a:solidFill>
              <a:schemeClr val="bg1">
                <a:lumMod val="50000"/>
              </a:schemeClr>
            </a:solidFill>
          </a:ln>
        </p:spPr>
        <p:style>
          <a:lnRef idx="1">
            <a:schemeClr val="accent5"/>
          </a:lnRef>
          <a:fillRef idx="3">
            <a:schemeClr val="accent5"/>
          </a:fillRef>
          <a:effectRef idx="2">
            <a:schemeClr val="accent5"/>
          </a:effectRef>
          <a:fontRef idx="minor">
            <a:schemeClr val="lt1"/>
          </a:fontRef>
        </p:style>
        <p:txBody>
          <a:bodyPr rtlCol="0" anchor="t" anchorCtr="0"/>
          <a:lstStyle/>
          <a:p>
            <a:r>
              <a:rPr lang="nl-BE"/>
              <a:t>On-us submission</a:t>
            </a:r>
            <a:endParaRPr lang="en-US"/>
          </a:p>
        </p:txBody>
      </p:sp>
      <p:sp>
        <p:nvSpPr>
          <p:cNvPr id="67" name="Rounded Rectangle 66"/>
          <p:cNvSpPr/>
          <p:nvPr/>
        </p:nvSpPr>
        <p:spPr>
          <a:xfrm>
            <a:off x="3794513" y="4971616"/>
            <a:ext cx="1514475" cy="1135011"/>
          </a:xfrm>
          <a:prstGeom prst="roundRect">
            <a:avLst/>
          </a:prstGeom>
          <a:solidFill>
            <a:schemeClr val="bg1">
              <a:lumMod val="50000"/>
            </a:schemeClr>
          </a:solidFill>
          <a:ln>
            <a:solidFill>
              <a:schemeClr val="bg1">
                <a:lumMod val="50000"/>
              </a:schemeClr>
            </a:solidFill>
          </a:ln>
        </p:spPr>
        <p:style>
          <a:lnRef idx="1">
            <a:schemeClr val="accent5"/>
          </a:lnRef>
          <a:fillRef idx="3">
            <a:schemeClr val="accent5"/>
          </a:fillRef>
          <a:effectRef idx="2">
            <a:schemeClr val="accent5"/>
          </a:effectRef>
          <a:fontRef idx="minor">
            <a:schemeClr val="lt1"/>
          </a:fontRef>
        </p:style>
        <p:txBody>
          <a:bodyPr rtlCol="0" anchor="t" anchorCtr="0"/>
          <a:lstStyle/>
          <a:p>
            <a:r>
              <a:rPr lang="nl-BE"/>
              <a:t>Not on-us submission</a:t>
            </a:r>
            <a:endParaRPr lang="en-US"/>
          </a:p>
        </p:txBody>
      </p:sp>
      <p:cxnSp>
        <p:nvCxnSpPr>
          <p:cNvPr id="68" name="Straight Arrow Connector 67"/>
          <p:cNvCxnSpPr>
            <a:stCxn id="7" idx="2"/>
            <a:endCxn id="42" idx="0"/>
          </p:cNvCxnSpPr>
          <p:nvPr/>
        </p:nvCxnSpPr>
        <p:spPr>
          <a:xfrm rot="5400000">
            <a:off x="6880720" y="4865730"/>
            <a:ext cx="20468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 idx="2"/>
            <a:endCxn id="67" idx="0"/>
          </p:cNvCxnSpPr>
          <p:nvPr/>
        </p:nvCxnSpPr>
        <p:spPr>
          <a:xfrm rot="5400000">
            <a:off x="4444647" y="4860967"/>
            <a:ext cx="217754" cy="35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6418539" y="5468646"/>
            <a:ext cx="1127052" cy="49973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nl-BE"/>
              <a:t>Accounting event</a:t>
            </a:r>
            <a:endParaRPr lang="en-US"/>
          </a:p>
        </p:txBody>
      </p:sp>
      <p:sp>
        <p:nvSpPr>
          <p:cNvPr id="51" name="Rectangle 50"/>
          <p:cNvSpPr/>
          <p:nvPr/>
        </p:nvSpPr>
        <p:spPr>
          <a:xfrm>
            <a:off x="3987222" y="5482817"/>
            <a:ext cx="1127052" cy="49973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nl-BE"/>
              <a:t>Accounting event</a:t>
            </a:r>
            <a:endParaRPr lang="en-US"/>
          </a:p>
        </p:txBody>
      </p:sp>
      <p:sp>
        <p:nvSpPr>
          <p:cNvPr id="26" name="TextBox 25"/>
          <p:cNvSpPr txBox="1"/>
          <p:nvPr/>
        </p:nvSpPr>
        <p:spPr>
          <a:xfrm>
            <a:off x="759096" y="2600710"/>
            <a:ext cx="2723823" cy="800219"/>
          </a:xfrm>
          <a:prstGeom prst="rect">
            <a:avLst/>
          </a:prstGeom>
          <a:noFill/>
        </p:spPr>
        <p:txBody>
          <a:bodyPr wrap="none" rtlCol="0">
            <a:spAutoFit/>
          </a:bodyPr>
          <a:lstStyle/>
          <a:p>
            <a:pPr algn="l"/>
            <a:r>
              <a:rPr lang="nl-BE" sz="1000"/>
              <a:t>EVENT 1</a:t>
            </a:r>
          </a:p>
          <a:p>
            <a:pPr algn="l"/>
            <a:r>
              <a:rPr lang="nl-BE" sz="1000"/>
              <a:t>DR</a:t>
            </a:r>
          </a:p>
          <a:p>
            <a:pPr algn="l"/>
            <a:r>
              <a:rPr lang="nl-BE" sz="1000"/>
              <a:t>Account = Txn.originatingPartyAccount</a:t>
            </a:r>
          </a:p>
          <a:p>
            <a:pPr algn="l"/>
            <a:r>
              <a:rPr lang="nl-BE" sz="1000"/>
              <a:t>Amount = Ixn.InstructedAmount</a:t>
            </a:r>
            <a:endParaRPr lang="en-US" sz="1000"/>
          </a:p>
        </p:txBody>
      </p:sp>
      <p:sp>
        <p:nvSpPr>
          <p:cNvPr id="27" name="TextBox 26"/>
          <p:cNvSpPr txBox="1"/>
          <p:nvPr/>
        </p:nvSpPr>
        <p:spPr>
          <a:xfrm>
            <a:off x="780871" y="5175610"/>
            <a:ext cx="2951449" cy="615553"/>
          </a:xfrm>
          <a:prstGeom prst="rect">
            <a:avLst/>
          </a:prstGeom>
          <a:noFill/>
        </p:spPr>
        <p:txBody>
          <a:bodyPr wrap="square" rtlCol="0">
            <a:spAutoFit/>
          </a:bodyPr>
          <a:lstStyle/>
          <a:p>
            <a:pPr algn="l"/>
            <a:r>
              <a:rPr lang="nl-BE" sz="1000"/>
              <a:t>EVENT 2</a:t>
            </a:r>
          </a:p>
          <a:p>
            <a:pPr algn="l"/>
            <a:r>
              <a:rPr lang="nl-BE" sz="1000"/>
              <a:t>CR Account = Txn.originatingPartyAccount</a:t>
            </a:r>
          </a:p>
          <a:p>
            <a:pPr algn="l"/>
            <a:r>
              <a:rPr lang="nl-BE" sz="1000"/>
              <a:t>Amount = Ixn.InstructedAmount</a:t>
            </a:r>
            <a:endParaRPr lang="en-US" sz="1000"/>
          </a:p>
        </p:txBody>
      </p:sp>
    </p:spTree>
    <p:extLst>
      <p:ext uri="{BB962C8B-B14F-4D97-AF65-F5344CB8AC3E}">
        <p14:creationId xmlns:p14="http://schemas.microsoft.com/office/powerpoint/2010/main" val="38469895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a:t>OPF Features - </a:t>
            </a:r>
            <a:r>
              <a:rPr lang="en-GB"/>
              <a:t>Work List Items &amp; work queues</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2343213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Settlement?</a:t>
            </a:r>
          </a:p>
        </p:txBody>
      </p:sp>
      <p:sp>
        <p:nvSpPr>
          <p:cNvPr id="3" name="Content Placeholder 2"/>
          <p:cNvSpPr>
            <a:spLocks noGrp="1"/>
          </p:cNvSpPr>
          <p:nvPr>
            <p:ph idx="1"/>
          </p:nvPr>
        </p:nvSpPr>
        <p:spPr/>
        <p:txBody>
          <a:bodyPr/>
          <a:lstStyle/>
          <a:p>
            <a:r>
              <a:rPr lang="nl-BE"/>
              <a:t>Payment of the interbank obligations arising from the respective debit and credit positions resulting from the clearing.</a:t>
            </a:r>
          </a:p>
          <a:p>
            <a:endParaRPr lang="en-US"/>
          </a:p>
          <a:p>
            <a:r>
              <a:rPr lang="en-US"/>
              <a:t>The completion of a transaction or of processing with the aim of discharging participants’ obligations through the transfer of funds</a:t>
            </a:r>
            <a:endParaRPr lang="nl-BE"/>
          </a:p>
          <a:p>
            <a:endParaRPr lang="en-IN"/>
          </a:p>
          <a:p>
            <a:r>
              <a:rPr lang="en-IN"/>
              <a:t>Movement of actual funds</a:t>
            </a:r>
          </a:p>
          <a:p>
            <a:endParaRPr lang="en-IN"/>
          </a:p>
          <a:p>
            <a:endParaRPr lang="en-US"/>
          </a:p>
        </p:txBody>
      </p:sp>
    </p:spTree>
    <p:extLst>
      <p:ext uri="{BB962C8B-B14F-4D97-AF65-F5344CB8AC3E}">
        <p14:creationId xmlns:p14="http://schemas.microsoft.com/office/powerpoint/2010/main" val="232277475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Work List Items &amp; work queues</a:t>
            </a:r>
          </a:p>
        </p:txBody>
      </p:sp>
      <p:sp>
        <p:nvSpPr>
          <p:cNvPr id="3" name="Content Placeholder 2"/>
          <p:cNvSpPr>
            <a:spLocks noGrp="1"/>
          </p:cNvSpPr>
          <p:nvPr>
            <p:ph idx="1"/>
          </p:nvPr>
        </p:nvSpPr>
        <p:spPr/>
        <p:txBody>
          <a:bodyPr>
            <a:normAutofit lnSpcReduction="10000"/>
          </a:bodyPr>
          <a:lstStyle/>
          <a:p>
            <a:r>
              <a:rPr lang="en-US" b="1"/>
              <a:t>Work list items</a:t>
            </a:r>
          </a:p>
          <a:p>
            <a:pPr lvl="1"/>
            <a:r>
              <a:rPr lang="nl-BE"/>
              <a:t>Represent a task which needs to be performed by a user</a:t>
            </a:r>
            <a:endParaRPr lang="en-US"/>
          </a:p>
          <a:p>
            <a:pPr lvl="1"/>
            <a:r>
              <a:rPr lang="en-US"/>
              <a:t>To minimize the risk of two users working on the same item at the same time</a:t>
            </a:r>
          </a:p>
          <a:p>
            <a:pPr lvl="1"/>
            <a:r>
              <a:rPr lang="en-US"/>
              <a:t>Two types of Work list items:</a:t>
            </a:r>
          </a:p>
          <a:p>
            <a:pPr lvl="2"/>
            <a:r>
              <a:rPr lang="nl-BE"/>
              <a:t>Informational work list item: no “action” (e.g. Manual repair of a routing failure) relates to it. Required to inform the user (e.g. Time-out after which an announcement has not been reconciled reached)</a:t>
            </a:r>
          </a:p>
          <a:p>
            <a:pPr lvl="2"/>
            <a:r>
              <a:rPr lang="nl-BE"/>
              <a:t>Non-informational work list item: an “action” is related to it.</a:t>
            </a:r>
            <a:endParaRPr lang="en-US"/>
          </a:p>
          <a:p>
            <a:endParaRPr lang="nl-BE"/>
          </a:p>
          <a:p>
            <a:r>
              <a:rPr lang="nl-BE" b="1"/>
              <a:t>Work queues</a:t>
            </a:r>
          </a:p>
          <a:p>
            <a:pPr lvl="1"/>
            <a:r>
              <a:rPr lang="nl-BE"/>
              <a:t>Group Work list items in “buckets”</a:t>
            </a:r>
          </a:p>
          <a:p>
            <a:pPr lvl="1"/>
            <a:r>
              <a:rPr lang="nl-BE"/>
              <a:t>Users assigned to Work Queues</a:t>
            </a:r>
          </a:p>
          <a:p>
            <a:pPr lvl="1"/>
            <a:endParaRPr lang="nl-BE"/>
          </a:p>
          <a:p>
            <a:r>
              <a:rPr lang="nl-BE" b="1"/>
              <a:t>Candidates </a:t>
            </a:r>
            <a:r>
              <a:rPr lang="nl-BE"/>
              <a:t>for </a:t>
            </a:r>
            <a:r>
              <a:rPr lang="nl-BE" b="1"/>
              <a:t>future enhancements</a:t>
            </a:r>
          </a:p>
          <a:p>
            <a:pPr lvl="1"/>
            <a:r>
              <a:rPr lang="en-US"/>
              <a:t>Auto-assign Work List Items to Work Queues</a:t>
            </a:r>
          </a:p>
          <a:p>
            <a:pPr lvl="1"/>
            <a:endParaRPr lang="nl-BE"/>
          </a:p>
        </p:txBody>
      </p:sp>
    </p:spTree>
    <p:extLst>
      <p:ext uri="{BB962C8B-B14F-4D97-AF65-F5344CB8AC3E}">
        <p14:creationId xmlns:p14="http://schemas.microsoft.com/office/powerpoint/2010/main" val="410670647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Work list items </a:t>
            </a:r>
            <a:endParaRPr lang="en-US"/>
          </a:p>
        </p:txBody>
      </p:sp>
      <p:sp>
        <p:nvSpPr>
          <p:cNvPr id="3" name="Content Placeholder 2"/>
          <p:cNvSpPr>
            <a:spLocks noGrp="1"/>
          </p:cNvSpPr>
          <p:nvPr>
            <p:ph idx="1"/>
          </p:nvPr>
        </p:nvSpPr>
        <p:spPr/>
        <p:txBody>
          <a:bodyPr/>
          <a:lstStyle/>
          <a:p>
            <a:r>
              <a:rPr lang="nl-BE"/>
              <a:t>Actions that can be taken on a Work list item, depending on their status, are:</a:t>
            </a:r>
          </a:p>
          <a:p>
            <a:pPr lvl="1"/>
            <a:r>
              <a:rPr lang="nl-BE" b="1"/>
              <a:t>Claim</a:t>
            </a:r>
          </a:p>
          <a:p>
            <a:pPr lvl="2"/>
            <a:r>
              <a:rPr lang="nl-BE" sz="1800"/>
              <a:t>Action taken if a user wants to work on the (task related to the) Work list item</a:t>
            </a:r>
          </a:p>
          <a:p>
            <a:pPr lvl="2"/>
            <a:r>
              <a:rPr lang="nl-BE" sz="1800"/>
              <a:t>Assigned to the user who claimed it</a:t>
            </a:r>
          </a:p>
          <a:p>
            <a:pPr lvl="2"/>
            <a:r>
              <a:rPr lang="nl-BE" sz="1800"/>
              <a:t>For non-informational work list items, the user is redirected to the screen where the action has to be taken (e.g. to the instruction’s action tab for approval of a possible duplicate instruction failure) </a:t>
            </a:r>
          </a:p>
          <a:p>
            <a:pPr lvl="1"/>
            <a:r>
              <a:rPr lang="nl-BE" b="1"/>
              <a:t>Re-claim</a:t>
            </a:r>
          </a:p>
          <a:p>
            <a:pPr lvl="2"/>
            <a:r>
              <a:rPr lang="nl-BE" sz="1800"/>
              <a:t>Similar to the claim action</a:t>
            </a:r>
          </a:p>
          <a:p>
            <a:pPr lvl="2"/>
            <a:r>
              <a:rPr lang="nl-BE" sz="1800"/>
              <a:t>Used in case a user was assigned to the item and a user wants to claim it</a:t>
            </a:r>
          </a:p>
        </p:txBody>
      </p:sp>
    </p:spTree>
    <p:extLst>
      <p:ext uri="{BB962C8B-B14F-4D97-AF65-F5344CB8AC3E}">
        <p14:creationId xmlns:p14="http://schemas.microsoft.com/office/powerpoint/2010/main" val="31724179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Work list items </a:t>
            </a:r>
            <a:endParaRPr lang="en-US"/>
          </a:p>
        </p:txBody>
      </p:sp>
      <p:sp>
        <p:nvSpPr>
          <p:cNvPr id="3" name="Content Placeholder 2"/>
          <p:cNvSpPr>
            <a:spLocks noGrp="1"/>
          </p:cNvSpPr>
          <p:nvPr>
            <p:ph idx="1"/>
          </p:nvPr>
        </p:nvSpPr>
        <p:spPr/>
        <p:txBody>
          <a:bodyPr/>
          <a:lstStyle/>
          <a:p>
            <a:pPr lvl="1"/>
            <a:r>
              <a:rPr lang="nl-BE" b="1"/>
              <a:t>Release</a:t>
            </a:r>
          </a:p>
          <a:p>
            <a:pPr lvl="2"/>
            <a:r>
              <a:rPr lang="nl-BE"/>
              <a:t>Action taken if a user decides not to work further on a Work List Item.</a:t>
            </a:r>
          </a:p>
          <a:p>
            <a:pPr lvl="2"/>
            <a:r>
              <a:rPr lang="nl-BE"/>
              <a:t>The Work list item is no longer assigned to the user</a:t>
            </a:r>
          </a:p>
          <a:p>
            <a:pPr lvl="1"/>
            <a:r>
              <a:rPr lang="nl-BE" b="1"/>
              <a:t>Complete</a:t>
            </a:r>
          </a:p>
          <a:p>
            <a:pPr lvl="2"/>
            <a:r>
              <a:rPr lang="nl-BE"/>
              <a:t>Action taken if a user finished the task related to the Work List Item:</a:t>
            </a:r>
          </a:p>
          <a:p>
            <a:pPr lvl="3"/>
            <a:r>
              <a:rPr lang="nl-BE"/>
              <a:t>Automatically completed by the system</a:t>
            </a:r>
          </a:p>
          <a:p>
            <a:pPr lvl="3"/>
            <a:r>
              <a:rPr lang="nl-BE"/>
              <a:t>Manually completed by a user</a:t>
            </a:r>
          </a:p>
          <a:p>
            <a:endParaRPr lang="en-US"/>
          </a:p>
        </p:txBody>
      </p:sp>
    </p:spTree>
    <p:extLst>
      <p:ext uri="{BB962C8B-B14F-4D97-AF65-F5344CB8AC3E}">
        <p14:creationId xmlns:p14="http://schemas.microsoft.com/office/powerpoint/2010/main" val="184481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Interchange Loader</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370265879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Interchange loader</a:t>
            </a:r>
            <a:endParaRPr lang="en-US"/>
          </a:p>
        </p:txBody>
      </p:sp>
      <p:sp>
        <p:nvSpPr>
          <p:cNvPr id="3" name="Content Placeholder 2"/>
          <p:cNvSpPr>
            <a:spLocks noGrp="1"/>
          </p:cNvSpPr>
          <p:nvPr>
            <p:ph idx="1"/>
          </p:nvPr>
        </p:nvSpPr>
        <p:spPr/>
        <p:txBody>
          <a:bodyPr>
            <a:normAutofit/>
          </a:bodyPr>
          <a:lstStyle/>
          <a:p>
            <a:r>
              <a:rPr lang="en-US" b="1"/>
              <a:t>Interchange Loader</a:t>
            </a:r>
          </a:p>
          <a:p>
            <a:pPr lvl="1"/>
            <a:r>
              <a:rPr lang="en-US"/>
              <a:t>Purpose is to provide a means to </a:t>
            </a:r>
            <a:r>
              <a:rPr lang="en-US" b="1"/>
              <a:t>load raw payment related data</a:t>
            </a:r>
            <a:r>
              <a:rPr lang="en-US"/>
              <a:t> from a channel:</a:t>
            </a:r>
          </a:p>
          <a:p>
            <a:pPr lvl="2"/>
            <a:r>
              <a:rPr lang="nl-BE"/>
              <a:t>Creates an Interchange</a:t>
            </a:r>
          </a:p>
          <a:p>
            <a:pPr lvl="2"/>
            <a:r>
              <a:rPr lang="nl-BE"/>
              <a:t>Stores “transport data”</a:t>
            </a:r>
          </a:p>
          <a:p>
            <a:pPr lvl="2"/>
            <a:r>
              <a:rPr lang="nl-BE"/>
              <a:t>Determines the: Bank Group, Bank and incoming Clearing Condition</a:t>
            </a:r>
            <a:endParaRPr lang="en-US"/>
          </a:p>
          <a:p>
            <a:pPr lvl="1"/>
            <a:r>
              <a:rPr lang="en-US" b="1"/>
              <a:t>Once </a:t>
            </a:r>
            <a:r>
              <a:rPr lang="en-US"/>
              <a:t>raw </a:t>
            </a:r>
            <a:r>
              <a:rPr lang="en-US" b="1"/>
              <a:t>data</a:t>
            </a:r>
            <a:r>
              <a:rPr lang="en-US"/>
              <a:t> has been </a:t>
            </a:r>
            <a:r>
              <a:rPr lang="en-US" b="1"/>
              <a:t>captured </a:t>
            </a:r>
            <a:r>
              <a:rPr lang="en-US"/>
              <a:t>completely the Interchange Loader can </a:t>
            </a:r>
            <a:r>
              <a:rPr lang="en-US" b="1"/>
              <a:t>notify</a:t>
            </a:r>
            <a:r>
              <a:rPr lang="en-US"/>
              <a:t>, asynchronously, an implementation of the </a:t>
            </a:r>
            <a:r>
              <a:rPr lang="en-US" b="1"/>
              <a:t>Parsing Service</a:t>
            </a:r>
          </a:p>
          <a:p>
            <a:pPr lvl="1"/>
            <a:r>
              <a:rPr lang="en-US" b="1"/>
              <a:t>If</a:t>
            </a:r>
            <a:r>
              <a:rPr lang="en-US"/>
              <a:t> during Interchange loader process </a:t>
            </a:r>
            <a:r>
              <a:rPr lang="en-US" b="1"/>
              <a:t>anything goes wrong</a:t>
            </a:r>
            <a:r>
              <a:rPr lang="en-US"/>
              <a:t>:</a:t>
            </a:r>
          </a:p>
          <a:p>
            <a:pPr lvl="2"/>
            <a:r>
              <a:rPr lang="en-US"/>
              <a:t>The system cannot send a NAK message, since the content of the message is not even read</a:t>
            </a:r>
          </a:p>
          <a:p>
            <a:pPr lvl="2"/>
            <a:r>
              <a:rPr lang="en-US"/>
              <a:t>A </a:t>
            </a:r>
            <a:r>
              <a:rPr lang="en-US" b="1"/>
              <a:t>‘technical alert/error’ </a:t>
            </a:r>
            <a:r>
              <a:rPr lang="en-US"/>
              <a:t>can be </a:t>
            </a:r>
            <a:r>
              <a:rPr lang="en-US" b="1"/>
              <a:t>logged</a:t>
            </a:r>
            <a:r>
              <a:rPr lang="en-US"/>
              <a:t>, which can be captured by alert systems like Tivoli.</a:t>
            </a:r>
          </a:p>
        </p:txBody>
      </p:sp>
    </p:spTree>
    <p:extLst>
      <p:ext uri="{BB962C8B-B14F-4D97-AF65-F5344CB8AC3E}">
        <p14:creationId xmlns:p14="http://schemas.microsoft.com/office/powerpoint/2010/main" val="10460673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Interchange loader</a:t>
            </a:r>
            <a:endParaRPr lang="en-US"/>
          </a:p>
        </p:txBody>
      </p:sp>
      <p:sp>
        <p:nvSpPr>
          <p:cNvPr id="3" name="Content Placeholder 2"/>
          <p:cNvSpPr>
            <a:spLocks noGrp="1"/>
          </p:cNvSpPr>
          <p:nvPr>
            <p:ph idx="1"/>
          </p:nvPr>
        </p:nvSpPr>
        <p:spPr/>
        <p:txBody>
          <a:bodyPr>
            <a:normAutofit/>
          </a:bodyPr>
          <a:lstStyle/>
          <a:p>
            <a:r>
              <a:rPr lang="en-US" b="1"/>
              <a:t>Interchange Loader</a:t>
            </a:r>
          </a:p>
          <a:p>
            <a:pPr lvl="1"/>
            <a:r>
              <a:rPr lang="nl-BE"/>
              <a:t>Two “flavours”:</a:t>
            </a:r>
          </a:p>
          <a:p>
            <a:pPr lvl="2"/>
            <a:r>
              <a:rPr lang="nl-BE" b="1"/>
              <a:t>Meta data </a:t>
            </a:r>
            <a:r>
              <a:rPr lang="nl-BE"/>
              <a:t>(Bank group, Bank, Exchange condition) </a:t>
            </a:r>
            <a:r>
              <a:rPr lang="nl-BE" b="1"/>
              <a:t>provided</a:t>
            </a:r>
            <a:r>
              <a:rPr lang="nl-BE"/>
              <a:t> along with the message or file (i.e. Interchange loader used to load SWIFT MX messages in xCT)</a:t>
            </a:r>
          </a:p>
          <a:p>
            <a:pPr lvl="2"/>
            <a:r>
              <a:rPr lang="nl-BE" b="1"/>
              <a:t>Meta data derived</a:t>
            </a:r>
            <a:r>
              <a:rPr lang="nl-BE"/>
              <a:t> from the message or file (i.e. Interchange loader used to load SWIFT MT messages in xCT)</a:t>
            </a:r>
            <a:endParaRPr lang="en-US"/>
          </a:p>
        </p:txBody>
      </p:sp>
    </p:spTree>
    <p:extLst>
      <p:ext uri="{BB962C8B-B14F-4D97-AF65-F5344CB8AC3E}">
        <p14:creationId xmlns:p14="http://schemas.microsoft.com/office/powerpoint/2010/main" val="155931344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Interchange loader  - demo</a:t>
            </a:r>
            <a:endParaRPr lang="en-US"/>
          </a:p>
        </p:txBody>
      </p:sp>
      <p:sp>
        <p:nvSpPr>
          <p:cNvPr id="3" name="Content Placeholder 2"/>
          <p:cNvSpPr>
            <a:spLocks noGrp="1"/>
          </p:cNvSpPr>
          <p:nvPr>
            <p:ph idx="1"/>
          </p:nvPr>
        </p:nvSpPr>
        <p:spPr/>
        <p:txBody>
          <a:bodyPr/>
          <a:lstStyle/>
          <a:p>
            <a:r>
              <a:rPr lang="en-US" b="1"/>
              <a:t>Interchange Loader</a:t>
            </a:r>
            <a:r>
              <a:rPr lang="en-US"/>
              <a:t> – </a:t>
            </a:r>
            <a:r>
              <a:rPr lang="en-US" i="1"/>
              <a:t>meta data provided</a:t>
            </a:r>
          </a:p>
          <a:p>
            <a:pPr lvl="1"/>
            <a:r>
              <a:rPr lang="en-US" sz="1600"/>
              <a:t>Bank Name</a:t>
            </a:r>
          </a:p>
          <a:p>
            <a:pPr lvl="1"/>
            <a:r>
              <a:rPr lang="en-US" sz="1600"/>
              <a:t>Bank Group Id</a:t>
            </a:r>
          </a:p>
          <a:p>
            <a:pPr lvl="1"/>
            <a:r>
              <a:rPr lang="en-US" sz="1600"/>
              <a:t>Exchange Id</a:t>
            </a:r>
            <a:endParaRPr lang="en-US" sz="1600" b="1"/>
          </a:p>
        </p:txBody>
      </p:sp>
      <p:pic>
        <p:nvPicPr>
          <p:cNvPr id="623618" name="Picture 2"/>
          <p:cNvPicPr>
            <a:picLocks noChangeAspect="1" noChangeArrowheads="1"/>
          </p:cNvPicPr>
          <p:nvPr/>
        </p:nvPicPr>
        <p:blipFill>
          <a:blip r:embed="rId3" cstate="print"/>
          <a:srcRect/>
          <a:stretch>
            <a:fillRect/>
          </a:stretch>
        </p:blipFill>
        <p:spPr bwMode="auto">
          <a:xfrm>
            <a:off x="819397" y="2506528"/>
            <a:ext cx="7457704" cy="3664929"/>
          </a:xfrm>
          <a:prstGeom prst="rect">
            <a:avLst/>
          </a:prstGeom>
          <a:noFill/>
          <a:ln w="9525">
            <a:noFill/>
            <a:miter lim="800000"/>
            <a:headEnd/>
            <a:tailEnd/>
          </a:ln>
        </p:spPr>
      </p:pic>
    </p:spTree>
    <p:extLst>
      <p:ext uri="{BB962C8B-B14F-4D97-AF65-F5344CB8AC3E}">
        <p14:creationId xmlns:p14="http://schemas.microsoft.com/office/powerpoint/2010/main" val="271664123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Interchange loader</a:t>
            </a:r>
            <a:endParaRPr lang="en-US"/>
          </a:p>
        </p:txBody>
      </p:sp>
      <p:sp>
        <p:nvSpPr>
          <p:cNvPr id="3" name="Content Placeholder 2"/>
          <p:cNvSpPr>
            <a:spLocks noGrp="1"/>
          </p:cNvSpPr>
          <p:nvPr>
            <p:ph idx="1"/>
          </p:nvPr>
        </p:nvSpPr>
        <p:spPr/>
        <p:txBody>
          <a:bodyPr/>
          <a:lstStyle/>
          <a:p>
            <a:r>
              <a:rPr lang="en-US" b="1"/>
              <a:t>Interchange Loader</a:t>
            </a:r>
            <a:r>
              <a:rPr lang="en-US"/>
              <a:t> – </a:t>
            </a:r>
            <a:r>
              <a:rPr lang="en-US" i="1"/>
              <a:t>meta data derived (i.e. SWIFT messages)</a:t>
            </a:r>
          </a:p>
          <a:p>
            <a:pPr lvl="1"/>
            <a:r>
              <a:rPr lang="nl-BE" b="1"/>
              <a:t>Bank group </a:t>
            </a:r>
            <a:r>
              <a:rPr lang="nl-BE"/>
              <a:t>derived from the Bank, assuming the Bank is uniquely identified within the system</a:t>
            </a:r>
          </a:p>
          <a:p>
            <a:pPr lvl="1"/>
            <a:r>
              <a:rPr lang="nl-BE" b="1"/>
              <a:t>Bank</a:t>
            </a:r>
            <a:r>
              <a:rPr lang="nl-BE"/>
              <a:t> determined by comparing:</a:t>
            </a:r>
          </a:p>
          <a:p>
            <a:pPr lvl="2"/>
            <a:r>
              <a:rPr lang="nl-BE"/>
              <a:t>Receiving party in block 1 or 2 of the SWIFT message (BIC11 or BIC8)</a:t>
            </a:r>
          </a:p>
          <a:p>
            <a:pPr lvl="2">
              <a:buFont typeface="Tahoma" pitchFamily="34" charset="0"/>
              <a:buChar char="&gt;"/>
            </a:pPr>
            <a:r>
              <a:rPr lang="nl-BE"/>
              <a:t>Bank’s external id</a:t>
            </a:r>
          </a:p>
          <a:p>
            <a:endParaRPr lang="en-US"/>
          </a:p>
        </p:txBody>
      </p:sp>
    </p:spTree>
    <p:extLst>
      <p:ext uri="{BB962C8B-B14F-4D97-AF65-F5344CB8AC3E}">
        <p14:creationId xmlns:p14="http://schemas.microsoft.com/office/powerpoint/2010/main" val="29498931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Interchange loader</a:t>
            </a:r>
            <a:endParaRPr lang="en-US"/>
          </a:p>
        </p:txBody>
      </p:sp>
      <p:sp>
        <p:nvSpPr>
          <p:cNvPr id="3" name="Content Placeholder 2"/>
          <p:cNvSpPr>
            <a:spLocks noGrp="1"/>
          </p:cNvSpPr>
          <p:nvPr>
            <p:ph idx="1"/>
          </p:nvPr>
        </p:nvSpPr>
        <p:spPr/>
        <p:txBody>
          <a:bodyPr/>
          <a:lstStyle/>
          <a:p>
            <a:pPr lvl="1"/>
            <a:r>
              <a:rPr lang="nl-BE" b="1"/>
              <a:t>Exchange Condition </a:t>
            </a:r>
            <a:r>
              <a:rPr lang="nl-BE"/>
              <a:t>of the Bank by comparing:</a:t>
            </a:r>
          </a:p>
          <a:p>
            <a:pPr lvl="2"/>
            <a:r>
              <a:rPr lang="nl-BE"/>
              <a:t>If present, the Copy Service Code (tag 103) in block 3 of the SWIFT Message (BIC11 or BIC8)</a:t>
            </a:r>
          </a:p>
          <a:p>
            <a:pPr lvl="2">
              <a:buFont typeface="Tahoma" pitchFamily="34" charset="0"/>
              <a:buChar char="&gt;"/>
            </a:pPr>
            <a:r>
              <a:rPr lang="nl-BE"/>
              <a:t>Exchange Condition’s copy service code</a:t>
            </a:r>
          </a:p>
          <a:p>
            <a:pPr lvl="2"/>
            <a:r>
              <a:rPr lang="nl-BE"/>
              <a:t>Else, Sending party in block 1 or 2 of the SWIFT message</a:t>
            </a:r>
          </a:p>
          <a:p>
            <a:pPr lvl="2">
              <a:buFont typeface="Tahoma" pitchFamily="34" charset="0"/>
              <a:buChar char="&gt;"/>
            </a:pPr>
            <a:r>
              <a:rPr lang="nl-BE"/>
              <a:t>Exchange Condition’s external id</a:t>
            </a:r>
            <a:endParaRPr lang="en-US"/>
          </a:p>
          <a:p>
            <a:pPr lvl="2"/>
            <a:r>
              <a:rPr lang="nl-BE"/>
              <a:t>If still not found, Exchange Condition with external id “SWIFTGATEWAY” (e.g. for announcement messages)</a:t>
            </a:r>
            <a:endParaRPr lang="en-US"/>
          </a:p>
        </p:txBody>
      </p:sp>
    </p:spTree>
    <p:extLst>
      <p:ext uri="{BB962C8B-B14F-4D97-AF65-F5344CB8AC3E}">
        <p14:creationId xmlns:p14="http://schemas.microsoft.com/office/powerpoint/2010/main" val="72772335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Parser and Formatter</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3227741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Settlement…</a:t>
            </a:r>
          </a:p>
        </p:txBody>
      </p:sp>
      <p:sp>
        <p:nvSpPr>
          <p:cNvPr id="5" name="Rectangle 4"/>
          <p:cNvSpPr/>
          <p:nvPr/>
        </p:nvSpPr>
        <p:spPr>
          <a:xfrm>
            <a:off x="3715691" y="764704"/>
            <a:ext cx="1804063" cy="461665"/>
          </a:xfrm>
          <a:prstGeom prst="rect">
            <a:avLst/>
          </a:prstGeom>
        </p:spPr>
        <p:txBody>
          <a:bodyPr wrap="square">
            <a:spAutoFit/>
          </a:bodyPr>
          <a:lstStyle/>
          <a:p>
            <a:r>
              <a:rPr lang="nl-BE" sz="2400" b="1"/>
              <a:t>Clearing</a:t>
            </a:r>
            <a:endParaRPr lang="en-IN" sz="2400"/>
          </a:p>
        </p:txBody>
      </p:sp>
      <p:sp>
        <p:nvSpPr>
          <p:cNvPr id="7" name="Rectangle 6"/>
          <p:cNvSpPr/>
          <p:nvPr/>
        </p:nvSpPr>
        <p:spPr>
          <a:xfrm>
            <a:off x="3479818" y="4263479"/>
            <a:ext cx="2039936" cy="461665"/>
          </a:xfrm>
          <a:prstGeom prst="rect">
            <a:avLst/>
          </a:prstGeom>
        </p:spPr>
        <p:txBody>
          <a:bodyPr wrap="square">
            <a:spAutoFit/>
          </a:bodyPr>
          <a:lstStyle/>
          <a:p>
            <a:r>
              <a:rPr lang="nl-BE" sz="2400" b="1"/>
              <a:t>Settlement</a:t>
            </a:r>
            <a:endParaRPr lang="en-IN" sz="2400"/>
          </a:p>
        </p:txBody>
      </p:sp>
      <p:grpSp>
        <p:nvGrpSpPr>
          <p:cNvPr id="16" name="Group 15"/>
          <p:cNvGrpSpPr/>
          <p:nvPr/>
        </p:nvGrpSpPr>
        <p:grpSpPr>
          <a:xfrm>
            <a:off x="1169988" y="4592638"/>
            <a:ext cx="6799262" cy="2076450"/>
            <a:chOff x="1169988" y="4592638"/>
            <a:chExt cx="6799262" cy="2076450"/>
          </a:xfrm>
        </p:grpSpPr>
        <p:sp>
          <p:nvSpPr>
            <p:cNvPr id="9" name="AutoShape 3"/>
            <p:cNvSpPr>
              <a:spLocks noChangeAspect="1" noChangeArrowheads="1" noTextEdit="1"/>
            </p:cNvSpPr>
            <p:nvPr/>
          </p:nvSpPr>
          <p:spPr bwMode="auto">
            <a:xfrm>
              <a:off x="1169988" y="4592638"/>
              <a:ext cx="6799262"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025" y="5189538"/>
              <a:ext cx="1287462"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00" y="5189538"/>
              <a:ext cx="1306512"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6875" y="5157788"/>
              <a:ext cx="3649662"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9"/>
            <p:cNvSpPr>
              <a:spLocks noEditPoints="1"/>
            </p:cNvSpPr>
            <p:nvPr/>
          </p:nvSpPr>
          <p:spPr bwMode="auto">
            <a:xfrm>
              <a:off x="3052763" y="5540376"/>
              <a:ext cx="3168650" cy="265113"/>
            </a:xfrm>
            <a:custGeom>
              <a:avLst/>
              <a:gdLst>
                <a:gd name="T0" fmla="*/ 0 w 1996"/>
                <a:gd name="T1" fmla="*/ 41 h 167"/>
                <a:gd name="T2" fmla="*/ 1875 w 1996"/>
                <a:gd name="T3" fmla="*/ 55 h 167"/>
                <a:gd name="T4" fmla="*/ 1875 w 1996"/>
                <a:gd name="T5" fmla="*/ 111 h 167"/>
                <a:gd name="T6" fmla="*/ 0 w 1996"/>
                <a:gd name="T7" fmla="*/ 97 h 167"/>
                <a:gd name="T8" fmla="*/ 0 w 1996"/>
                <a:gd name="T9" fmla="*/ 41 h 167"/>
                <a:gd name="T10" fmla="*/ 1851 w 1996"/>
                <a:gd name="T11" fmla="*/ 0 h 167"/>
                <a:gd name="T12" fmla="*/ 1996 w 1996"/>
                <a:gd name="T13" fmla="*/ 83 h 167"/>
                <a:gd name="T14" fmla="*/ 1851 w 1996"/>
                <a:gd name="T15" fmla="*/ 167 h 167"/>
                <a:gd name="T16" fmla="*/ 1851 w 1996"/>
                <a:gd name="T1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6" h="167">
                  <a:moveTo>
                    <a:pt x="0" y="41"/>
                  </a:moveTo>
                  <a:lnTo>
                    <a:pt x="1875" y="55"/>
                  </a:lnTo>
                  <a:lnTo>
                    <a:pt x="1875" y="111"/>
                  </a:lnTo>
                  <a:lnTo>
                    <a:pt x="0" y="97"/>
                  </a:lnTo>
                  <a:lnTo>
                    <a:pt x="0" y="41"/>
                  </a:lnTo>
                  <a:close/>
                  <a:moveTo>
                    <a:pt x="1851" y="0"/>
                  </a:moveTo>
                  <a:lnTo>
                    <a:pt x="1996" y="83"/>
                  </a:lnTo>
                  <a:lnTo>
                    <a:pt x="1851" y="167"/>
                  </a:lnTo>
                  <a:lnTo>
                    <a:pt x="1851" y="0"/>
                  </a:lnTo>
                  <a:close/>
                </a:path>
              </a:pathLst>
            </a:custGeom>
            <a:solidFill>
              <a:srgbClr val="4BACC6"/>
            </a:solidFill>
            <a:ln w="0">
              <a:solidFill>
                <a:srgbClr val="4BACC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Rectangle 10"/>
            <p:cNvSpPr>
              <a:spLocks noChangeArrowheads="1"/>
            </p:cNvSpPr>
            <p:nvPr/>
          </p:nvSpPr>
          <p:spPr bwMode="auto">
            <a:xfrm>
              <a:off x="1670050" y="6205538"/>
              <a:ext cx="863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Tahoma" pitchFamily="34" charset="0"/>
                  <a:cs typeface="Arial" pitchFamily="34" charset="0"/>
                </a:rPr>
                <a:t>Bank 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Rectangle 11"/>
            <p:cNvSpPr>
              <a:spLocks noChangeArrowheads="1"/>
            </p:cNvSpPr>
            <p:nvPr/>
          </p:nvSpPr>
          <p:spPr bwMode="auto">
            <a:xfrm>
              <a:off x="6700838" y="6205538"/>
              <a:ext cx="8445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Tahoma" pitchFamily="34" charset="0"/>
                  <a:cs typeface="Arial" pitchFamily="34" charset="0"/>
                </a:rPr>
                <a:t>Bank B</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 name="Rectangle 12"/>
            <p:cNvSpPr>
              <a:spLocks noChangeArrowheads="1"/>
            </p:cNvSpPr>
            <p:nvPr/>
          </p:nvSpPr>
          <p:spPr bwMode="auto">
            <a:xfrm>
              <a:off x="3455988" y="4941888"/>
              <a:ext cx="21066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1" u="none" strike="noStrike" cap="none" normalizeH="0" baseline="0">
                  <a:ln>
                    <a:noFill/>
                  </a:ln>
                  <a:solidFill>
                    <a:srgbClr val="000000"/>
                  </a:solidFill>
                  <a:effectLst/>
                  <a:latin typeface="Tahoma" pitchFamily="34" charset="0"/>
                  <a:cs typeface="Arial" pitchFamily="34" charset="0"/>
                </a:rPr>
                <a:t>Bank A pays Bank B </a:t>
              </a:r>
              <a:endParaRPr kumimoji="0" lang="en-US" b="0" i="0" u="none" strike="noStrike" cap="none" normalizeH="0" baseline="0">
                <a:ln>
                  <a:noFill/>
                </a:ln>
                <a:solidFill>
                  <a:schemeClr val="tx1"/>
                </a:solidFill>
                <a:effectLst/>
                <a:latin typeface="Arial" pitchFamily="34" charset="0"/>
                <a:cs typeface="Arial" pitchFamily="34" charset="0"/>
              </a:endParaRPr>
            </a:p>
          </p:txBody>
        </p:sp>
        <p:sp>
          <p:nvSpPr>
            <p:cNvPr id="14" name="Rectangle 13"/>
            <p:cNvSpPr>
              <a:spLocks noChangeArrowheads="1"/>
            </p:cNvSpPr>
            <p:nvPr/>
          </p:nvSpPr>
          <p:spPr bwMode="auto">
            <a:xfrm>
              <a:off x="3954463" y="5295901"/>
              <a:ext cx="127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1" u="none" strike="noStrike" cap="none" normalizeH="0" baseline="0">
                  <a:ln>
                    <a:noFill/>
                  </a:ln>
                  <a:solidFill>
                    <a:srgbClr val="000000"/>
                  </a:solidFill>
                  <a:effectLst/>
                  <a:latin typeface="Tahoma" pitchFamily="34" charset="0"/>
                  <a:cs typeface="Arial" pitchFamily="34" charset="0"/>
                </a:rPr>
                <a:t>€</a:t>
              </a:r>
              <a:endParaRPr kumimoji="0" lang="en-US" b="0" i="0" u="none" strike="noStrike" cap="none" normalizeH="0" baseline="0">
                <a:ln>
                  <a:noFill/>
                </a:ln>
                <a:solidFill>
                  <a:schemeClr val="tx1"/>
                </a:solidFill>
                <a:effectLst/>
                <a:latin typeface="Arial" pitchFamily="34" charset="0"/>
                <a:cs typeface="Arial" pitchFamily="34" charset="0"/>
              </a:endParaRPr>
            </a:p>
          </p:txBody>
        </p:sp>
        <p:sp>
          <p:nvSpPr>
            <p:cNvPr id="15" name="Rectangle 14"/>
            <p:cNvSpPr>
              <a:spLocks noChangeArrowheads="1"/>
            </p:cNvSpPr>
            <p:nvPr/>
          </p:nvSpPr>
          <p:spPr bwMode="auto">
            <a:xfrm>
              <a:off x="4089400" y="5295901"/>
              <a:ext cx="10112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1" u="none" strike="noStrike" cap="none" normalizeH="0" baseline="0">
                  <a:ln>
                    <a:noFill/>
                  </a:ln>
                  <a:solidFill>
                    <a:srgbClr val="000000"/>
                  </a:solidFill>
                  <a:effectLst/>
                  <a:latin typeface="Tahoma" pitchFamily="34" charset="0"/>
                  <a:cs typeface="Arial" pitchFamily="34" charset="0"/>
                </a:rPr>
                <a:t>7.000.000</a:t>
              </a:r>
              <a:endParaRPr kumimoji="0" lang="en-US" b="0" i="0" u="none" strike="noStrike" cap="none" normalizeH="0" baseline="0">
                <a:ln>
                  <a:noFill/>
                </a:ln>
                <a:solidFill>
                  <a:schemeClr val="tx1"/>
                </a:solidFill>
                <a:effectLst/>
                <a:latin typeface="Arial" pitchFamily="34" charset="0"/>
                <a:cs typeface="Arial" pitchFamily="34" charset="0"/>
              </a:endParaRPr>
            </a:p>
          </p:txBody>
        </p:sp>
      </p:grpSp>
      <p:grpSp>
        <p:nvGrpSpPr>
          <p:cNvPr id="36" name="Group 35"/>
          <p:cNvGrpSpPr/>
          <p:nvPr/>
        </p:nvGrpSpPr>
        <p:grpSpPr>
          <a:xfrm>
            <a:off x="1169988" y="1165225"/>
            <a:ext cx="6559550" cy="2871788"/>
            <a:chOff x="1169988" y="1165225"/>
            <a:chExt cx="6559550" cy="2871788"/>
          </a:xfrm>
        </p:grpSpPr>
        <p:sp>
          <p:nvSpPr>
            <p:cNvPr id="18" name="AutoShape 16"/>
            <p:cNvSpPr>
              <a:spLocks noChangeAspect="1" noChangeArrowheads="1" noTextEdit="1"/>
            </p:cNvSpPr>
            <p:nvPr/>
          </p:nvSpPr>
          <p:spPr bwMode="auto">
            <a:xfrm>
              <a:off x="1169988" y="1165225"/>
              <a:ext cx="6559550" cy="2852738"/>
            </a:xfrm>
            <a:prstGeom prst="rect">
              <a:avLst/>
            </a:prstGeom>
            <a:noFill/>
            <a:ln w="9525" cap="flat" cmpd="sng"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90"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676" y="1831975"/>
              <a:ext cx="1241425"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1"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1" y="1831975"/>
              <a:ext cx="1260475"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2"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4963" y="1684338"/>
              <a:ext cx="35210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reeform 22"/>
            <p:cNvSpPr>
              <a:spLocks noEditPoints="1"/>
            </p:cNvSpPr>
            <p:nvPr/>
          </p:nvSpPr>
          <p:spPr bwMode="auto">
            <a:xfrm>
              <a:off x="2986088" y="1851025"/>
              <a:ext cx="3057525" cy="222250"/>
            </a:xfrm>
            <a:custGeom>
              <a:avLst/>
              <a:gdLst>
                <a:gd name="T0" fmla="*/ 0 w 1926"/>
                <a:gd name="T1" fmla="*/ 35 h 140"/>
                <a:gd name="T2" fmla="*/ 1809 w 1926"/>
                <a:gd name="T3" fmla="*/ 46 h 140"/>
                <a:gd name="T4" fmla="*/ 1809 w 1926"/>
                <a:gd name="T5" fmla="*/ 93 h 140"/>
                <a:gd name="T6" fmla="*/ 0 w 1926"/>
                <a:gd name="T7" fmla="*/ 81 h 140"/>
                <a:gd name="T8" fmla="*/ 0 w 1926"/>
                <a:gd name="T9" fmla="*/ 35 h 140"/>
                <a:gd name="T10" fmla="*/ 1786 w 1926"/>
                <a:gd name="T11" fmla="*/ 0 h 140"/>
                <a:gd name="T12" fmla="*/ 1926 w 1926"/>
                <a:gd name="T13" fmla="*/ 70 h 140"/>
                <a:gd name="T14" fmla="*/ 1786 w 1926"/>
                <a:gd name="T15" fmla="*/ 140 h 140"/>
                <a:gd name="T16" fmla="*/ 1786 w 1926"/>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6" h="140">
                  <a:moveTo>
                    <a:pt x="0" y="35"/>
                  </a:moveTo>
                  <a:lnTo>
                    <a:pt x="1809" y="46"/>
                  </a:lnTo>
                  <a:lnTo>
                    <a:pt x="1809" y="93"/>
                  </a:lnTo>
                  <a:lnTo>
                    <a:pt x="0" y="81"/>
                  </a:lnTo>
                  <a:lnTo>
                    <a:pt x="0" y="35"/>
                  </a:lnTo>
                  <a:close/>
                  <a:moveTo>
                    <a:pt x="1786" y="0"/>
                  </a:moveTo>
                  <a:lnTo>
                    <a:pt x="1926" y="70"/>
                  </a:lnTo>
                  <a:lnTo>
                    <a:pt x="1786" y="140"/>
                  </a:lnTo>
                  <a:lnTo>
                    <a:pt x="1786" y="0"/>
                  </a:lnTo>
                  <a:close/>
                </a:path>
              </a:pathLst>
            </a:custGeom>
            <a:solidFill>
              <a:srgbClr val="4BACC6"/>
            </a:solidFill>
            <a:ln w="0">
              <a:solidFill>
                <a:srgbClr val="4BACC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3095"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0176" y="2090738"/>
              <a:ext cx="33543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Freeform 25"/>
            <p:cNvSpPr>
              <a:spLocks noEditPoints="1"/>
            </p:cNvSpPr>
            <p:nvPr/>
          </p:nvSpPr>
          <p:spPr bwMode="auto">
            <a:xfrm>
              <a:off x="2986088" y="2276475"/>
              <a:ext cx="2927350" cy="222250"/>
            </a:xfrm>
            <a:custGeom>
              <a:avLst/>
              <a:gdLst>
                <a:gd name="T0" fmla="*/ 1844 w 1844"/>
                <a:gd name="T1" fmla="*/ 93 h 140"/>
                <a:gd name="T2" fmla="*/ 117 w 1844"/>
                <a:gd name="T3" fmla="*/ 93 h 140"/>
                <a:gd name="T4" fmla="*/ 117 w 1844"/>
                <a:gd name="T5" fmla="*/ 47 h 140"/>
                <a:gd name="T6" fmla="*/ 1844 w 1844"/>
                <a:gd name="T7" fmla="*/ 47 h 140"/>
                <a:gd name="T8" fmla="*/ 1844 w 1844"/>
                <a:gd name="T9" fmla="*/ 93 h 140"/>
                <a:gd name="T10" fmla="*/ 140 w 1844"/>
                <a:gd name="T11" fmla="*/ 140 h 140"/>
                <a:gd name="T12" fmla="*/ 0 w 1844"/>
                <a:gd name="T13" fmla="*/ 70 h 140"/>
                <a:gd name="T14" fmla="*/ 140 w 1844"/>
                <a:gd name="T15" fmla="*/ 0 h 140"/>
                <a:gd name="T16" fmla="*/ 140 w 1844"/>
                <a:gd name="T17"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4" h="140">
                  <a:moveTo>
                    <a:pt x="1844" y="93"/>
                  </a:moveTo>
                  <a:lnTo>
                    <a:pt x="117" y="93"/>
                  </a:lnTo>
                  <a:lnTo>
                    <a:pt x="117" y="47"/>
                  </a:lnTo>
                  <a:lnTo>
                    <a:pt x="1844" y="47"/>
                  </a:lnTo>
                  <a:lnTo>
                    <a:pt x="1844" y="93"/>
                  </a:lnTo>
                  <a:close/>
                  <a:moveTo>
                    <a:pt x="140" y="140"/>
                  </a:moveTo>
                  <a:lnTo>
                    <a:pt x="0" y="70"/>
                  </a:lnTo>
                  <a:lnTo>
                    <a:pt x="140" y="0"/>
                  </a:lnTo>
                  <a:lnTo>
                    <a:pt x="140" y="140"/>
                  </a:lnTo>
                  <a:close/>
                </a:path>
              </a:pathLst>
            </a:custGeom>
            <a:solidFill>
              <a:srgbClr val="4BACC6"/>
            </a:solidFill>
            <a:ln w="0">
              <a:solidFill>
                <a:srgbClr val="4BACC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26"/>
            <p:cNvSpPr>
              <a:spLocks noChangeArrowheads="1"/>
            </p:cNvSpPr>
            <p:nvPr/>
          </p:nvSpPr>
          <p:spPr bwMode="auto">
            <a:xfrm>
              <a:off x="1651001" y="2684463"/>
              <a:ext cx="8334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Tahoma" pitchFamily="34" charset="0"/>
                  <a:cs typeface="Arial" pitchFamily="34" charset="0"/>
                </a:rPr>
                <a:t>Bank 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2" name="Rectangle 27"/>
            <p:cNvSpPr>
              <a:spLocks noChangeArrowheads="1"/>
            </p:cNvSpPr>
            <p:nvPr/>
          </p:nvSpPr>
          <p:spPr bwMode="auto">
            <a:xfrm>
              <a:off x="6507163" y="2684463"/>
              <a:ext cx="8159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Tahoma" pitchFamily="34" charset="0"/>
                  <a:cs typeface="Arial" pitchFamily="34" charset="0"/>
                </a:rPr>
                <a:t>Bank B</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3" name="Rectangle 28"/>
            <p:cNvSpPr>
              <a:spLocks noChangeArrowheads="1"/>
            </p:cNvSpPr>
            <p:nvPr/>
          </p:nvSpPr>
          <p:spPr bwMode="auto">
            <a:xfrm>
              <a:off x="3375026" y="1276350"/>
              <a:ext cx="23161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1" u="none" strike="noStrike" cap="none" normalizeH="0" baseline="0">
                  <a:ln>
                    <a:noFill/>
                  </a:ln>
                  <a:solidFill>
                    <a:srgbClr val="000000"/>
                  </a:solidFill>
                  <a:effectLst/>
                  <a:latin typeface="Tahoma" pitchFamily="34" charset="0"/>
                  <a:cs typeface="Arial" pitchFamily="34" charset="0"/>
                </a:rPr>
                <a:t>Payments for a total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4" name="Rectangle 29"/>
            <p:cNvSpPr>
              <a:spLocks noChangeArrowheads="1"/>
            </p:cNvSpPr>
            <p:nvPr/>
          </p:nvSpPr>
          <p:spPr bwMode="auto">
            <a:xfrm>
              <a:off x="3394076" y="1571625"/>
              <a:ext cx="10191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1" u="none" strike="noStrike" cap="none" normalizeH="0" baseline="0">
                  <a:ln>
                    <a:noFill/>
                  </a:ln>
                  <a:solidFill>
                    <a:srgbClr val="000000"/>
                  </a:solidFill>
                  <a:effectLst/>
                  <a:latin typeface="Tahoma" pitchFamily="34" charset="0"/>
                  <a:cs typeface="Arial" pitchFamily="34" charset="0"/>
                </a:rPr>
                <a:t>value of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5" name="Rectangle 30"/>
            <p:cNvSpPr>
              <a:spLocks noChangeArrowheads="1"/>
            </p:cNvSpPr>
            <p:nvPr/>
          </p:nvSpPr>
          <p:spPr bwMode="auto">
            <a:xfrm>
              <a:off x="4319588" y="1571625"/>
              <a:ext cx="241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1" u="none" strike="noStrike" cap="none" normalizeH="0" baseline="0">
                  <a:ln>
                    <a:noFill/>
                  </a:ln>
                  <a:solidFill>
                    <a:srgbClr val="000000"/>
                  </a:solidFill>
                  <a:effectLst/>
                  <a:latin typeface="Tahoma"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6" name="Rectangle 31"/>
            <p:cNvSpPr>
              <a:spLocks noChangeArrowheads="1"/>
            </p:cNvSpPr>
            <p:nvPr/>
          </p:nvSpPr>
          <p:spPr bwMode="auto">
            <a:xfrm>
              <a:off x="4449763" y="1571625"/>
              <a:ext cx="11668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1" u="none" strike="noStrike" cap="none" normalizeH="0" baseline="0">
                  <a:ln>
                    <a:noFill/>
                  </a:ln>
                  <a:solidFill>
                    <a:srgbClr val="000000"/>
                  </a:solidFill>
                  <a:effectLst/>
                  <a:latin typeface="Tahoma" pitchFamily="34" charset="0"/>
                  <a:cs typeface="Arial" pitchFamily="34" charset="0"/>
                </a:rPr>
                <a:t>1.000.000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7" name="Rectangle 32"/>
            <p:cNvSpPr>
              <a:spLocks noChangeArrowheads="1"/>
            </p:cNvSpPr>
            <p:nvPr/>
          </p:nvSpPr>
          <p:spPr bwMode="auto">
            <a:xfrm>
              <a:off x="3375026" y="2479675"/>
              <a:ext cx="23161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1" u="none" strike="noStrike" cap="none" normalizeH="0" baseline="0">
                  <a:ln>
                    <a:noFill/>
                  </a:ln>
                  <a:solidFill>
                    <a:srgbClr val="000000"/>
                  </a:solidFill>
                  <a:effectLst/>
                  <a:latin typeface="Tahoma" pitchFamily="34" charset="0"/>
                  <a:cs typeface="Arial" pitchFamily="34" charset="0"/>
                </a:rPr>
                <a:t>Payments for a total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8" name="Rectangle 33"/>
            <p:cNvSpPr>
              <a:spLocks noChangeArrowheads="1"/>
            </p:cNvSpPr>
            <p:nvPr/>
          </p:nvSpPr>
          <p:spPr bwMode="auto">
            <a:xfrm>
              <a:off x="3394076" y="2776538"/>
              <a:ext cx="10191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1" u="none" strike="noStrike" cap="none" normalizeH="0" baseline="0">
                  <a:ln>
                    <a:noFill/>
                  </a:ln>
                  <a:solidFill>
                    <a:srgbClr val="000000"/>
                  </a:solidFill>
                  <a:effectLst/>
                  <a:latin typeface="Tahoma" pitchFamily="34" charset="0"/>
                  <a:cs typeface="Arial" pitchFamily="34" charset="0"/>
                </a:rPr>
                <a:t>value of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9" name="Rectangle 34"/>
            <p:cNvSpPr>
              <a:spLocks noChangeArrowheads="1"/>
            </p:cNvSpPr>
            <p:nvPr/>
          </p:nvSpPr>
          <p:spPr bwMode="auto">
            <a:xfrm>
              <a:off x="4319588" y="2776538"/>
              <a:ext cx="241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1" u="none" strike="noStrike" cap="none" normalizeH="0" baseline="0">
                  <a:ln>
                    <a:noFill/>
                  </a:ln>
                  <a:solidFill>
                    <a:srgbClr val="000000"/>
                  </a:solidFill>
                  <a:effectLst/>
                  <a:latin typeface="Tahoma"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0" name="Rectangle 35"/>
            <p:cNvSpPr>
              <a:spLocks noChangeArrowheads="1"/>
            </p:cNvSpPr>
            <p:nvPr/>
          </p:nvSpPr>
          <p:spPr bwMode="auto">
            <a:xfrm>
              <a:off x="4449763" y="2776538"/>
              <a:ext cx="11668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1" u="none" strike="noStrike" cap="none" normalizeH="0" baseline="0">
                  <a:ln>
                    <a:noFill/>
                  </a:ln>
                  <a:solidFill>
                    <a:srgbClr val="000000"/>
                  </a:solidFill>
                  <a:effectLst/>
                  <a:latin typeface="Tahoma" pitchFamily="34" charset="0"/>
                  <a:cs typeface="Arial" pitchFamily="34" charset="0"/>
                </a:rPr>
                <a:t>8.000.000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3108" name="Picture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5551" y="3314700"/>
              <a:ext cx="6484938"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10" name="Picture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2476" y="3314700"/>
              <a:ext cx="48355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11" name="Picture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2476" y="3314700"/>
              <a:ext cx="48355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12" name="Picture 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6676" y="3387725"/>
              <a:ext cx="62452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Freeform 41"/>
            <p:cNvSpPr>
              <a:spLocks noEditPoints="1"/>
            </p:cNvSpPr>
            <p:nvPr/>
          </p:nvSpPr>
          <p:spPr bwMode="auto">
            <a:xfrm>
              <a:off x="1336676" y="3387725"/>
              <a:ext cx="6262688" cy="500063"/>
            </a:xfrm>
            <a:custGeom>
              <a:avLst/>
              <a:gdLst>
                <a:gd name="T0" fmla="*/ 0 w 3945"/>
                <a:gd name="T1" fmla="*/ 0 h 315"/>
                <a:gd name="T2" fmla="*/ 0 w 3945"/>
                <a:gd name="T3" fmla="*/ 0 h 315"/>
                <a:gd name="T4" fmla="*/ 3934 w 3945"/>
                <a:gd name="T5" fmla="*/ 0 h 315"/>
                <a:gd name="T6" fmla="*/ 3945 w 3945"/>
                <a:gd name="T7" fmla="*/ 0 h 315"/>
                <a:gd name="T8" fmla="*/ 3945 w 3945"/>
                <a:gd name="T9" fmla="*/ 304 h 315"/>
                <a:gd name="T10" fmla="*/ 3934 w 3945"/>
                <a:gd name="T11" fmla="*/ 315 h 315"/>
                <a:gd name="T12" fmla="*/ 0 w 3945"/>
                <a:gd name="T13" fmla="*/ 315 h 315"/>
                <a:gd name="T14" fmla="*/ 0 w 3945"/>
                <a:gd name="T15" fmla="*/ 304 h 315"/>
                <a:gd name="T16" fmla="*/ 0 w 3945"/>
                <a:gd name="T17" fmla="*/ 0 h 315"/>
                <a:gd name="T18" fmla="*/ 12 w 3945"/>
                <a:gd name="T19" fmla="*/ 304 h 315"/>
                <a:gd name="T20" fmla="*/ 0 w 3945"/>
                <a:gd name="T21" fmla="*/ 304 h 315"/>
                <a:gd name="T22" fmla="*/ 3934 w 3945"/>
                <a:gd name="T23" fmla="*/ 304 h 315"/>
                <a:gd name="T24" fmla="*/ 3934 w 3945"/>
                <a:gd name="T25" fmla="*/ 304 h 315"/>
                <a:gd name="T26" fmla="*/ 3934 w 3945"/>
                <a:gd name="T27" fmla="*/ 0 h 315"/>
                <a:gd name="T28" fmla="*/ 3934 w 3945"/>
                <a:gd name="T29" fmla="*/ 12 h 315"/>
                <a:gd name="T30" fmla="*/ 0 w 3945"/>
                <a:gd name="T31" fmla="*/ 12 h 315"/>
                <a:gd name="T32" fmla="*/ 12 w 3945"/>
                <a:gd name="T33" fmla="*/ 0 h 315"/>
                <a:gd name="T34" fmla="*/ 12 w 3945"/>
                <a:gd name="T35" fmla="*/ 30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5" h="315">
                  <a:moveTo>
                    <a:pt x="0" y="0"/>
                  </a:moveTo>
                  <a:lnTo>
                    <a:pt x="0" y="0"/>
                  </a:lnTo>
                  <a:lnTo>
                    <a:pt x="3934" y="0"/>
                  </a:lnTo>
                  <a:lnTo>
                    <a:pt x="3945" y="0"/>
                  </a:lnTo>
                  <a:lnTo>
                    <a:pt x="3945" y="304"/>
                  </a:lnTo>
                  <a:lnTo>
                    <a:pt x="3934" y="315"/>
                  </a:lnTo>
                  <a:lnTo>
                    <a:pt x="0" y="315"/>
                  </a:lnTo>
                  <a:lnTo>
                    <a:pt x="0" y="304"/>
                  </a:lnTo>
                  <a:lnTo>
                    <a:pt x="0" y="0"/>
                  </a:lnTo>
                  <a:close/>
                  <a:moveTo>
                    <a:pt x="12" y="304"/>
                  </a:moveTo>
                  <a:lnTo>
                    <a:pt x="0" y="304"/>
                  </a:lnTo>
                  <a:lnTo>
                    <a:pt x="3934" y="304"/>
                  </a:lnTo>
                  <a:lnTo>
                    <a:pt x="3934" y="304"/>
                  </a:lnTo>
                  <a:lnTo>
                    <a:pt x="3934" y="0"/>
                  </a:lnTo>
                  <a:lnTo>
                    <a:pt x="3934" y="12"/>
                  </a:lnTo>
                  <a:lnTo>
                    <a:pt x="0" y="12"/>
                  </a:lnTo>
                  <a:lnTo>
                    <a:pt x="12" y="0"/>
                  </a:lnTo>
                  <a:lnTo>
                    <a:pt x="12" y="304"/>
                  </a:lnTo>
                  <a:close/>
                </a:path>
              </a:pathLst>
            </a:custGeom>
            <a:solidFill>
              <a:srgbClr val="46AAC5"/>
            </a:solidFill>
            <a:ln w="0">
              <a:solidFill>
                <a:srgbClr val="46AAC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Rectangle 42"/>
            <p:cNvSpPr>
              <a:spLocks noChangeArrowheads="1"/>
            </p:cNvSpPr>
            <p:nvPr/>
          </p:nvSpPr>
          <p:spPr bwMode="auto">
            <a:xfrm>
              <a:off x="2281238" y="3462338"/>
              <a:ext cx="309403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rgbClr val="F5F4ED"/>
                  </a:solidFill>
                  <a:effectLst/>
                  <a:latin typeface="Calibri" pitchFamily="34" charset="0"/>
                  <a:cs typeface="Arial" pitchFamily="34" charset="0"/>
                </a:rPr>
                <a:t>Netting: Bank A owes Bank B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3" name="Rectangle 43"/>
            <p:cNvSpPr>
              <a:spLocks noChangeArrowheads="1"/>
            </p:cNvSpPr>
            <p:nvPr/>
          </p:nvSpPr>
          <p:spPr bwMode="auto">
            <a:xfrm>
              <a:off x="5283201" y="3462338"/>
              <a:ext cx="2587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rgbClr val="F5F4ED"/>
                  </a:solidFill>
                  <a:effectLst/>
                  <a:latin typeface="Calibri"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4" name="Rectangle 44"/>
            <p:cNvSpPr>
              <a:spLocks noChangeArrowheads="1"/>
            </p:cNvSpPr>
            <p:nvPr/>
          </p:nvSpPr>
          <p:spPr bwMode="auto">
            <a:xfrm>
              <a:off x="5413376" y="3462338"/>
              <a:ext cx="127793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rgbClr val="F5F4ED"/>
                  </a:solidFill>
                  <a:effectLst/>
                  <a:latin typeface="Calibri" pitchFamily="34" charset="0"/>
                  <a:cs typeface="Arial" pitchFamily="34" charset="0"/>
                </a:rPr>
                <a:t>7.000.0000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sp>
        <p:nvSpPr>
          <p:cNvPr id="79" name="AutoShape 16"/>
          <p:cNvSpPr>
            <a:spLocks noChangeAspect="1" noChangeArrowheads="1" noTextEdit="1"/>
          </p:cNvSpPr>
          <p:nvPr/>
        </p:nvSpPr>
        <p:spPr bwMode="auto">
          <a:xfrm>
            <a:off x="1169988" y="4720410"/>
            <a:ext cx="6540501" cy="1904228"/>
          </a:xfrm>
          <a:prstGeom prst="rect">
            <a:avLst/>
          </a:prstGeom>
          <a:noFill/>
          <a:ln w="9525" cap="flat" cmpd="sng"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6442881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Parser/formatter</a:t>
            </a:r>
            <a:endParaRPr lang="en-US"/>
          </a:p>
        </p:txBody>
      </p:sp>
      <p:sp>
        <p:nvSpPr>
          <p:cNvPr id="3" name="Content Placeholder 2"/>
          <p:cNvSpPr>
            <a:spLocks noGrp="1"/>
          </p:cNvSpPr>
          <p:nvPr>
            <p:ph idx="1"/>
          </p:nvPr>
        </p:nvSpPr>
        <p:spPr/>
        <p:txBody>
          <a:bodyPr>
            <a:normAutofit fontScale="92500" lnSpcReduction="10000"/>
          </a:bodyPr>
          <a:lstStyle/>
          <a:p>
            <a:r>
              <a:rPr lang="nl-BE" b="1"/>
              <a:t>Parser</a:t>
            </a:r>
          </a:p>
          <a:p>
            <a:pPr lvl="1"/>
            <a:r>
              <a:rPr lang="nl-BE" sz="2000"/>
              <a:t>Component which reads a message’s raw data, transforms it and retains it in the OPF internal data model</a:t>
            </a:r>
          </a:p>
          <a:p>
            <a:pPr lvl="1"/>
            <a:r>
              <a:rPr lang="en-GB" sz="2000"/>
              <a:t>Upon failure of the parser, the complete interchange will be rejected:</a:t>
            </a:r>
          </a:p>
          <a:p>
            <a:pPr lvl="2"/>
            <a:r>
              <a:rPr lang="en-GB" sz="1600"/>
              <a:t>Since the interpretation of the message failed, the already read data is not trustworthy. </a:t>
            </a:r>
          </a:p>
          <a:p>
            <a:pPr lvl="2"/>
            <a:r>
              <a:rPr lang="en-GB" sz="1600"/>
              <a:t>Makes it difficult to reply in an automated way. </a:t>
            </a:r>
          </a:p>
          <a:p>
            <a:pPr lvl="2"/>
            <a:r>
              <a:rPr lang="en-US" sz="1600"/>
              <a:t>A ‘technical alert/error’ can be logged, which can be captured by alert systems like Tivoli. </a:t>
            </a:r>
            <a:br>
              <a:rPr lang="nl-BE" sz="1600"/>
            </a:br>
            <a:endParaRPr lang="nl-BE" sz="1600"/>
          </a:p>
          <a:p>
            <a:r>
              <a:rPr lang="nl-BE" b="1"/>
              <a:t>Formatter</a:t>
            </a:r>
            <a:endParaRPr lang="nl-BE" sz="2000" b="1"/>
          </a:p>
          <a:p>
            <a:pPr lvl="1"/>
            <a:r>
              <a:rPr lang="nl-BE" sz="2000"/>
              <a:t>Component which reads the relevant data from the OPF internal data model, transforms it and creates a message</a:t>
            </a:r>
          </a:p>
          <a:p>
            <a:pPr lvl="1"/>
            <a:r>
              <a:rPr lang="nl-BE" sz="2000"/>
              <a:t>Part of the submission framework:</a:t>
            </a:r>
          </a:p>
          <a:p>
            <a:pPr lvl="2"/>
            <a:r>
              <a:rPr lang="nl-BE" sz="1600"/>
              <a:t>The submission service will create an outgoing Instruction (optionally) and Interchange</a:t>
            </a:r>
            <a:r>
              <a:rPr lang="en-US" sz="1600"/>
              <a:t> and will enrich these entities</a:t>
            </a:r>
          </a:p>
          <a:p>
            <a:pPr lvl="2"/>
            <a:r>
              <a:rPr lang="nl-BE" sz="1600"/>
              <a:t>The formatter creates an outgoing message based on the Transaction, outgoing Instruction and outgoing Interchange</a:t>
            </a:r>
            <a:br>
              <a:rPr lang="nl-BE" sz="1600"/>
            </a:br>
            <a:endParaRPr lang="nl-BE" sz="1600"/>
          </a:p>
        </p:txBody>
      </p:sp>
    </p:spTree>
    <p:extLst>
      <p:ext uri="{BB962C8B-B14F-4D97-AF65-F5344CB8AC3E}">
        <p14:creationId xmlns:p14="http://schemas.microsoft.com/office/powerpoint/2010/main" val="5609792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Exchange Events – exchange reconciliation</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38211555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l-BE"/>
              <a:t>Exchange Events &amp; Exchange Reconciliation</a:t>
            </a:r>
            <a:endParaRPr lang="en-US"/>
          </a:p>
        </p:txBody>
      </p:sp>
      <p:sp>
        <p:nvSpPr>
          <p:cNvPr id="3" name="Content Placeholder 2"/>
          <p:cNvSpPr>
            <a:spLocks noGrp="1"/>
          </p:cNvSpPr>
          <p:nvPr>
            <p:ph idx="1"/>
          </p:nvPr>
        </p:nvSpPr>
        <p:spPr/>
        <p:txBody>
          <a:bodyPr>
            <a:normAutofit/>
          </a:bodyPr>
          <a:lstStyle/>
          <a:p>
            <a:r>
              <a:rPr lang="nl-BE" b="1"/>
              <a:t>Exchange Events &amp; Exchange Reconciliation</a:t>
            </a:r>
            <a:endParaRPr lang="nl-BE" b="1">
              <a:hlinkClick r:id="" action="ppaction://noaction"/>
            </a:endParaRPr>
          </a:p>
          <a:p>
            <a:pPr lvl="1"/>
            <a:r>
              <a:rPr lang="nl-BE" sz="2000">
                <a:hlinkClick r:id="" action="ppaction://noaction"/>
              </a:rPr>
              <a:t>Exchange Events &amp; Exchange Reconciliation, data model recap</a:t>
            </a:r>
            <a:endParaRPr lang="nl-BE" sz="2000"/>
          </a:p>
          <a:p>
            <a:pPr lvl="1"/>
            <a:r>
              <a:rPr lang="nl-BE" sz="2000"/>
              <a:t>Exchange Event information retained:</a:t>
            </a:r>
          </a:p>
          <a:p>
            <a:pPr lvl="2"/>
            <a:r>
              <a:rPr lang="nl-BE" sz="1600" b="1"/>
              <a:t>Direction</a:t>
            </a:r>
            <a:r>
              <a:rPr lang="nl-BE" sz="1600"/>
              <a:t>: indicates whether an Interchange/Instruction/Transaction is received or sent out by the system</a:t>
            </a:r>
          </a:p>
          <a:p>
            <a:pPr lvl="2"/>
            <a:r>
              <a:rPr lang="nl-BE" sz="1600" b="1"/>
              <a:t>Clearing participant:</a:t>
            </a:r>
            <a:r>
              <a:rPr lang="nl-BE" sz="1600"/>
              <a:t> clearing participant related to the event</a:t>
            </a:r>
            <a:endParaRPr lang="nl-BE" sz="1600" b="1"/>
          </a:p>
          <a:p>
            <a:pPr lvl="2"/>
            <a:r>
              <a:rPr lang="nl-BE" sz="1600" b="1"/>
              <a:t>Settlement day</a:t>
            </a:r>
            <a:r>
              <a:rPr lang="nl-BE" sz="1600"/>
              <a:t>: indicates the settlement day applicable for the exchange event</a:t>
            </a:r>
          </a:p>
          <a:p>
            <a:pPr lvl="2"/>
            <a:r>
              <a:rPr lang="nl-BE" sz="1600" b="1"/>
              <a:t>Transport date</a:t>
            </a:r>
            <a:r>
              <a:rPr lang="nl-BE" sz="1600"/>
              <a:t>: indicates the day and time at which the Interchange for which the exchange event was created has been received or sent</a:t>
            </a:r>
          </a:p>
          <a:p>
            <a:pPr lvl="2"/>
            <a:r>
              <a:rPr lang="nl-BE" sz="1600" b="1"/>
              <a:t>Amount</a:t>
            </a:r>
            <a:r>
              <a:rPr lang="nl-BE" sz="1600"/>
              <a:t>: indicates the amount the exchange event represents</a:t>
            </a:r>
          </a:p>
          <a:p>
            <a:pPr lvl="2"/>
            <a:r>
              <a:rPr lang="nl-BE" sz="1600" b="1"/>
              <a:t>Number of Credit/Debit Transactions</a:t>
            </a:r>
            <a:r>
              <a:rPr lang="nl-BE" sz="1600"/>
              <a:t>: indicates the number of Credit/Debit Transactions related to the event</a:t>
            </a:r>
          </a:p>
          <a:p>
            <a:pPr lvl="2"/>
            <a:r>
              <a:rPr lang="nl-BE" sz="1600" b="1"/>
              <a:t>Sum of amounts of Credit/Debit Transactions</a:t>
            </a:r>
            <a:r>
              <a:rPr lang="nl-BE" sz="1600"/>
              <a:t>: indicates the sum of the amounts of all Credit/Debit Transactions related to the event</a:t>
            </a:r>
          </a:p>
          <a:p>
            <a:pPr lvl="2"/>
            <a:r>
              <a:rPr lang="nl-BE" sz="1600" b="1"/>
              <a:t>Currency of Credit/Debit Transactions</a:t>
            </a:r>
            <a:r>
              <a:rPr lang="nl-BE" sz="1600"/>
              <a:t>: indicates the currency of all Credit/Debit Transactions related to the event </a:t>
            </a:r>
          </a:p>
          <a:p>
            <a:pPr lvl="1"/>
            <a:r>
              <a:rPr lang="nl-BE" sz="2000"/>
              <a:t>Exchange Event information to be retained can be extended</a:t>
            </a:r>
          </a:p>
          <a:p>
            <a:pPr lvl="2"/>
            <a:endParaRPr lang="nl-BE" sz="1600"/>
          </a:p>
          <a:p>
            <a:pPr lvl="2"/>
            <a:endParaRPr lang="nl-BE" sz="1600"/>
          </a:p>
          <a:p>
            <a:pPr lvl="2"/>
            <a:endParaRPr lang="nl-BE" sz="1600"/>
          </a:p>
          <a:p>
            <a:pPr lvl="2"/>
            <a:endParaRPr lang="en-US" sz="1600"/>
          </a:p>
        </p:txBody>
      </p:sp>
    </p:spTree>
    <p:extLst>
      <p:ext uri="{BB962C8B-B14F-4D97-AF65-F5344CB8AC3E}">
        <p14:creationId xmlns:p14="http://schemas.microsoft.com/office/powerpoint/2010/main" val="316706806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l-BE"/>
              <a:t>Exchange Events &amp; Exchange Reconciliation</a:t>
            </a:r>
            <a:endParaRPr lang="en-US"/>
          </a:p>
        </p:txBody>
      </p:sp>
      <p:sp>
        <p:nvSpPr>
          <p:cNvPr id="3" name="Content Placeholder 2"/>
          <p:cNvSpPr>
            <a:spLocks noGrp="1"/>
          </p:cNvSpPr>
          <p:nvPr>
            <p:ph idx="1"/>
          </p:nvPr>
        </p:nvSpPr>
        <p:spPr/>
        <p:txBody>
          <a:bodyPr/>
          <a:lstStyle/>
          <a:p>
            <a:r>
              <a:rPr lang="nl-BE" b="1"/>
              <a:t>Exchange Events &amp; Exchange Reconciliation</a:t>
            </a:r>
            <a:endParaRPr lang="nl-BE" b="1">
              <a:hlinkClick r:id="" action="ppaction://noaction"/>
            </a:endParaRPr>
          </a:p>
          <a:p>
            <a:pPr lvl="1"/>
            <a:r>
              <a:rPr lang="nl-BE" sz="2000"/>
              <a:t>A summary of the Exchange Events can be consulted from the BVA via the Exchange Reconiliation screen:</a:t>
            </a:r>
          </a:p>
          <a:p>
            <a:pPr lvl="2"/>
            <a:r>
              <a:rPr lang="nl-BE" sz="1600"/>
              <a:t>All Transactions in the system are taken into account by default</a:t>
            </a:r>
          </a:p>
          <a:p>
            <a:pPr lvl="2"/>
            <a:r>
              <a:rPr lang="nl-BE" sz="1600"/>
              <a:t>Possible to restrict the exchange recinciliation on:</a:t>
            </a:r>
          </a:p>
          <a:p>
            <a:pPr lvl="3"/>
            <a:r>
              <a:rPr lang="nl-BE" sz="1600"/>
              <a:t>Bank</a:t>
            </a:r>
          </a:p>
          <a:p>
            <a:pPr lvl="3"/>
            <a:r>
              <a:rPr lang="nl-BE" sz="1600"/>
              <a:t>Currency</a:t>
            </a:r>
          </a:p>
          <a:p>
            <a:pPr lvl="3"/>
            <a:r>
              <a:rPr lang="nl-BE" sz="1600"/>
              <a:t>Settlement day (to – from)</a:t>
            </a:r>
          </a:p>
          <a:p>
            <a:pPr lvl="3"/>
            <a:r>
              <a:rPr lang="nl-BE" sz="1600"/>
              <a:t>Transport date (to –from)</a:t>
            </a:r>
          </a:p>
          <a:p>
            <a:pPr lvl="1"/>
            <a:r>
              <a:rPr lang="nl-BE" sz="2000"/>
              <a:t>Exchange reconciliation shows:</a:t>
            </a:r>
          </a:p>
          <a:p>
            <a:pPr lvl="2"/>
            <a:r>
              <a:rPr lang="nl-BE"/>
              <a:t>Per Participant and currency the number of incoming/outgoing debit/credit transactions and total amounts</a:t>
            </a:r>
          </a:p>
          <a:p>
            <a:pPr lvl="2"/>
            <a:r>
              <a:rPr lang="nl-BE"/>
              <a:t>An aggregated total per currency of the number of incoming/outgoing debit/credit transactions and total amounts</a:t>
            </a:r>
          </a:p>
          <a:p>
            <a:pPr lvl="2"/>
            <a:endParaRPr lang="nl-BE"/>
          </a:p>
          <a:p>
            <a:pPr lvl="3"/>
            <a:endParaRPr lang="en-US" sz="1600"/>
          </a:p>
        </p:txBody>
      </p:sp>
    </p:spTree>
    <p:extLst>
      <p:ext uri="{BB962C8B-B14F-4D97-AF65-F5344CB8AC3E}">
        <p14:creationId xmlns:p14="http://schemas.microsoft.com/office/powerpoint/2010/main" val="31622140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Determine Processing Context</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15019103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Determine processing context</a:t>
            </a:r>
          </a:p>
        </p:txBody>
      </p:sp>
      <p:sp>
        <p:nvSpPr>
          <p:cNvPr id="3" name="Content Placeholder 2"/>
          <p:cNvSpPr>
            <a:spLocks noGrp="1"/>
          </p:cNvSpPr>
          <p:nvPr>
            <p:ph idx="1"/>
          </p:nvPr>
        </p:nvSpPr>
        <p:spPr/>
        <p:txBody>
          <a:bodyPr>
            <a:normAutofit/>
          </a:bodyPr>
          <a:lstStyle/>
          <a:p>
            <a:r>
              <a:rPr lang="nl-BE">
                <a:hlinkClick r:id="rId2" action="ppaction://hlinkpres?slideindex=85&amp;slidetitle=Important OPF-xCT data model entities"/>
              </a:rPr>
              <a:t>Recap Services – Products – Agreements</a:t>
            </a:r>
            <a:endParaRPr lang="nl-BE"/>
          </a:p>
          <a:p>
            <a:r>
              <a:rPr lang="nl-BE" b="1"/>
              <a:t>Determination processing context (OPF)</a:t>
            </a:r>
          </a:p>
          <a:p>
            <a:pPr lvl="1"/>
            <a:r>
              <a:rPr lang="nl-BE"/>
              <a:t>The processing context determination determines </a:t>
            </a:r>
            <a:r>
              <a:rPr lang="en-US"/>
              <a:t>the Processing Attributes (e.g. charges configuration, pre-paid charges required,…) that will impact the system’s behavior in processing a payment</a:t>
            </a:r>
          </a:p>
          <a:p>
            <a:pPr lvl="1"/>
            <a:r>
              <a:rPr lang="en-US"/>
              <a:t>The determined set of attributes can be passed on to the respective services that are called throughout the BPEL flow, as a ‘context’ of processing</a:t>
            </a:r>
          </a:p>
          <a:p>
            <a:pPr lvl="1"/>
            <a:r>
              <a:rPr lang="en-GB"/>
              <a:t>The processing attribute context could be determined:</a:t>
            </a:r>
          </a:p>
          <a:p>
            <a:pPr lvl="2"/>
            <a:r>
              <a:rPr lang="en-GB"/>
              <a:t>At very initial steps of the flow and passed on from one flow to another</a:t>
            </a:r>
          </a:p>
          <a:p>
            <a:pPr lvl="2"/>
            <a:r>
              <a:rPr lang="en-GB"/>
              <a:t>Alternatively, at different points in the payment flow, the system may have to re-determine processing attributes, depending on the ‘phase’ the process is in</a:t>
            </a:r>
            <a:endParaRPr lang="en-US"/>
          </a:p>
          <a:p>
            <a:pPr lvl="1"/>
            <a:endParaRPr lang="en-US"/>
          </a:p>
          <a:p>
            <a:pPr>
              <a:buNone/>
            </a:pPr>
            <a:endParaRPr lang="en-US"/>
          </a:p>
        </p:txBody>
      </p:sp>
    </p:spTree>
    <p:extLst>
      <p:ext uri="{BB962C8B-B14F-4D97-AF65-F5344CB8AC3E}">
        <p14:creationId xmlns:p14="http://schemas.microsoft.com/office/powerpoint/2010/main" val="25617251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Determine processing context</a:t>
            </a:r>
          </a:p>
        </p:txBody>
      </p:sp>
      <p:sp>
        <p:nvSpPr>
          <p:cNvPr id="3" name="Content Placeholder 2"/>
          <p:cNvSpPr>
            <a:spLocks noGrp="1"/>
          </p:cNvSpPr>
          <p:nvPr>
            <p:ph idx="1"/>
          </p:nvPr>
        </p:nvSpPr>
        <p:spPr/>
        <p:txBody>
          <a:bodyPr>
            <a:normAutofit/>
          </a:bodyPr>
          <a:lstStyle/>
          <a:p>
            <a:r>
              <a:rPr lang="nl-BE" b="1"/>
              <a:t>Determination processing context (OPF)</a:t>
            </a:r>
          </a:p>
          <a:p>
            <a:pPr lvl="1"/>
            <a:r>
              <a:rPr lang="nl-BE"/>
              <a:t>The way the processing context is determined:</a:t>
            </a:r>
          </a:p>
          <a:p>
            <a:pPr lvl="2"/>
            <a:r>
              <a:rPr lang="nl-BE"/>
              <a:t>Can be varied based on the ‘phase’ the payment is in (by providing a context type to the determination of the processing context) </a:t>
            </a:r>
            <a:br>
              <a:rPr lang="nl-BE"/>
            </a:br>
            <a:r>
              <a:rPr lang="nl-BE"/>
              <a:t>E.g. Determine the “settlement processing context” by looking at the settlement Participant’s Agreement etc.</a:t>
            </a:r>
          </a:p>
          <a:p>
            <a:pPr lvl="2"/>
            <a:r>
              <a:rPr lang="nl-BE"/>
              <a:t>Is ‘implementation’ specific and can vary per Product (SEPA, ICT/DCT,...) and per specific implementation of the Product (project-level)</a:t>
            </a:r>
          </a:p>
          <a:p>
            <a:pPr lvl="2"/>
            <a:r>
              <a:rPr lang="nl-BE"/>
              <a:t>Will “typically” take the attributes defined on Service, Product or Agreement into account to determine the Processing Attributes</a:t>
            </a:r>
          </a:p>
        </p:txBody>
      </p:sp>
    </p:spTree>
    <p:extLst>
      <p:ext uri="{BB962C8B-B14F-4D97-AF65-F5344CB8AC3E}">
        <p14:creationId xmlns:p14="http://schemas.microsoft.com/office/powerpoint/2010/main" val="362739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Isosceles Triangle 47"/>
          <p:cNvSpPr/>
          <p:nvPr/>
        </p:nvSpPr>
        <p:spPr>
          <a:xfrm rot="10740000" flipV="1">
            <a:off x="4674758" y="3276669"/>
            <a:ext cx="132729" cy="1354524"/>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3554" name="Title 1"/>
          <p:cNvSpPr>
            <a:spLocks noGrp="1"/>
          </p:cNvSpPr>
          <p:nvPr>
            <p:ph type="title"/>
          </p:nvPr>
        </p:nvSpPr>
        <p:spPr/>
        <p:txBody>
          <a:bodyPr/>
          <a:lstStyle/>
          <a:p>
            <a:r>
              <a:rPr lang="en-US"/>
              <a:t>Determine processing context</a:t>
            </a:r>
          </a:p>
        </p:txBody>
      </p:sp>
      <p:sp>
        <p:nvSpPr>
          <p:cNvPr id="23567" name="Content Placeholder 2"/>
          <p:cNvSpPr>
            <a:spLocks noGrp="1"/>
          </p:cNvSpPr>
          <p:nvPr>
            <p:ph idx="1"/>
          </p:nvPr>
        </p:nvSpPr>
        <p:spPr>
          <a:xfrm>
            <a:off x="457200" y="929046"/>
            <a:ext cx="8229600" cy="5429288"/>
          </a:xfrm>
        </p:spPr>
        <p:txBody>
          <a:bodyPr>
            <a:normAutofit/>
          </a:bodyPr>
          <a:lstStyle/>
          <a:p>
            <a:r>
              <a:rPr lang="nl-BE" sz="2000" b="1"/>
              <a:t>Determination processing context (xCT) – example charges</a:t>
            </a:r>
          </a:p>
        </p:txBody>
      </p:sp>
      <p:sp>
        <p:nvSpPr>
          <p:cNvPr id="9" name="Right Arrow 8"/>
          <p:cNvSpPr>
            <a:spLocks noChangeArrowheads="1"/>
          </p:cNvSpPr>
          <p:nvPr/>
        </p:nvSpPr>
        <p:spPr bwMode="auto">
          <a:xfrm>
            <a:off x="3021245" y="2541310"/>
            <a:ext cx="1487488" cy="855940"/>
          </a:xfrm>
          <a:prstGeom prst="rightArrow">
            <a:avLst>
              <a:gd name="adj1" fmla="val 50000"/>
              <a:gd name="adj2" fmla="val 50053"/>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marL="342900" indent="-342900" algn="l"/>
            <a:r>
              <a:rPr lang="en-AU" sz="1000">
                <a:solidFill>
                  <a:schemeClr val="lt1"/>
                </a:solidFill>
                <a:latin typeface="+mn-lt"/>
              </a:rPr>
              <a:t>Instruction </a:t>
            </a:r>
          </a:p>
          <a:p>
            <a:pPr marL="342900" indent="-342900" algn="l"/>
            <a:r>
              <a:rPr lang="en-AU" sz="1000">
                <a:solidFill>
                  <a:schemeClr val="lt1"/>
                </a:solidFill>
                <a:latin typeface="+mn-lt"/>
              </a:rPr>
              <a:t>flow</a:t>
            </a:r>
            <a:endParaRPr lang="en-US" sz="1000">
              <a:solidFill>
                <a:schemeClr val="lt1"/>
              </a:solidFill>
              <a:latin typeface="+mn-lt"/>
            </a:endParaRPr>
          </a:p>
        </p:txBody>
      </p:sp>
      <p:sp>
        <p:nvSpPr>
          <p:cNvPr id="10" name="Right Arrow 9"/>
          <p:cNvSpPr>
            <a:spLocks noChangeArrowheads="1"/>
          </p:cNvSpPr>
          <p:nvPr/>
        </p:nvSpPr>
        <p:spPr bwMode="auto">
          <a:xfrm>
            <a:off x="4523020" y="2517559"/>
            <a:ext cx="1426523" cy="855940"/>
          </a:xfrm>
          <a:prstGeom prst="rightArrow">
            <a:avLst>
              <a:gd name="adj1" fmla="val 50000"/>
              <a:gd name="adj2" fmla="val 50053"/>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marL="342900" indent="-342900" algn="l"/>
            <a:r>
              <a:rPr lang="en-AU" sz="1000">
                <a:solidFill>
                  <a:schemeClr val="lt1"/>
                </a:solidFill>
                <a:latin typeface="+mn-lt"/>
              </a:rPr>
              <a:t>Not on-us </a:t>
            </a:r>
          </a:p>
          <a:p>
            <a:pPr marL="342900" indent="-342900" algn="l"/>
            <a:r>
              <a:rPr lang="en-AU" sz="1000">
                <a:solidFill>
                  <a:schemeClr val="lt1"/>
                </a:solidFill>
                <a:latin typeface="+mn-lt"/>
              </a:rPr>
              <a:t>Transaction flow</a:t>
            </a:r>
            <a:endParaRPr lang="en-US" sz="1000">
              <a:solidFill>
                <a:schemeClr val="lt1"/>
              </a:solidFill>
              <a:latin typeface="+mn-lt"/>
            </a:endParaRPr>
          </a:p>
        </p:txBody>
      </p:sp>
      <p:pic>
        <p:nvPicPr>
          <p:cNvPr id="21" name="Picture 20" descr="Bank-shadow.png"/>
          <p:cNvPicPr>
            <a:picLocks noChangeAspect="1"/>
          </p:cNvPicPr>
          <p:nvPr/>
        </p:nvPicPr>
        <p:blipFill>
          <a:blip r:embed="rId2" cstate="print"/>
          <a:srcRect/>
          <a:stretch>
            <a:fillRect/>
          </a:stretch>
        </p:blipFill>
        <p:spPr bwMode="auto">
          <a:xfrm>
            <a:off x="6528787" y="1672000"/>
            <a:ext cx="822040" cy="608918"/>
          </a:xfrm>
          <a:prstGeom prst="rect">
            <a:avLst/>
          </a:prstGeom>
          <a:noFill/>
          <a:ln w="9525">
            <a:noFill/>
            <a:miter lim="800000"/>
            <a:headEnd/>
            <a:tailEnd/>
          </a:ln>
        </p:spPr>
      </p:pic>
      <p:pic>
        <p:nvPicPr>
          <p:cNvPr id="22" name="Picture 21" descr="Company1.png"/>
          <p:cNvPicPr>
            <a:picLocks noChangeAspect="1"/>
          </p:cNvPicPr>
          <p:nvPr/>
        </p:nvPicPr>
        <p:blipFill>
          <a:blip r:embed="rId3" cstate="print"/>
          <a:srcRect/>
          <a:stretch>
            <a:fillRect/>
          </a:stretch>
        </p:blipFill>
        <p:spPr bwMode="auto">
          <a:xfrm>
            <a:off x="1429401" y="1600623"/>
            <a:ext cx="921913" cy="658509"/>
          </a:xfrm>
          <a:prstGeom prst="rect">
            <a:avLst/>
          </a:prstGeom>
          <a:noFill/>
          <a:ln w="9525">
            <a:noFill/>
            <a:miter lim="800000"/>
            <a:headEnd/>
            <a:tailEnd/>
          </a:ln>
        </p:spPr>
      </p:pic>
      <p:cxnSp>
        <p:nvCxnSpPr>
          <p:cNvPr id="31" name="Straight Connector 30"/>
          <p:cNvCxnSpPr>
            <a:cxnSpLocks noChangeShapeType="1"/>
          </p:cNvCxnSpPr>
          <p:nvPr/>
        </p:nvCxnSpPr>
        <p:spPr bwMode="auto">
          <a:xfrm rot="16200000" flipH="1">
            <a:off x="2263646" y="3011787"/>
            <a:ext cx="1475759" cy="5876"/>
          </a:xfrm>
          <a:prstGeom prst="line">
            <a:avLst/>
          </a:prstGeom>
          <a:noFill/>
          <a:ln w="12700" algn="ctr">
            <a:solidFill>
              <a:srgbClr val="889FBE"/>
            </a:solidFill>
            <a:round/>
            <a:headEnd/>
            <a:tailEnd/>
          </a:ln>
        </p:spPr>
      </p:cxnSp>
      <p:pic>
        <p:nvPicPr>
          <p:cNvPr id="33" name="Picture 54" descr="message"/>
          <p:cNvPicPr>
            <a:picLocks noChangeAspect="1" noChangeArrowheads="1"/>
          </p:cNvPicPr>
          <p:nvPr/>
        </p:nvPicPr>
        <p:blipFill>
          <a:blip r:embed="rId4" cstate="print"/>
          <a:srcRect/>
          <a:stretch>
            <a:fillRect/>
          </a:stretch>
        </p:blipFill>
        <p:spPr bwMode="auto">
          <a:xfrm>
            <a:off x="1716026" y="1809981"/>
            <a:ext cx="486806" cy="383789"/>
          </a:xfrm>
          <a:prstGeom prst="rect">
            <a:avLst/>
          </a:prstGeom>
          <a:noFill/>
          <a:ln w="9525">
            <a:noFill/>
            <a:miter lim="800000"/>
            <a:headEnd/>
            <a:tailEnd/>
          </a:ln>
        </p:spPr>
      </p:pic>
      <p:sp>
        <p:nvSpPr>
          <p:cNvPr id="35" name="Isosceles Triangle 34"/>
          <p:cNvSpPr/>
          <p:nvPr/>
        </p:nvSpPr>
        <p:spPr>
          <a:xfrm rot="10740000" flipV="1">
            <a:off x="3097319" y="3278648"/>
            <a:ext cx="132729" cy="1354524"/>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41" name="Straight Connector 40"/>
          <p:cNvCxnSpPr>
            <a:cxnSpLocks noChangeShapeType="1"/>
          </p:cNvCxnSpPr>
          <p:nvPr/>
        </p:nvCxnSpPr>
        <p:spPr bwMode="auto">
          <a:xfrm rot="16200000" flipH="1">
            <a:off x="3781668" y="3009808"/>
            <a:ext cx="1475759" cy="5876"/>
          </a:xfrm>
          <a:prstGeom prst="line">
            <a:avLst/>
          </a:prstGeom>
          <a:noFill/>
          <a:ln w="12700" algn="ctr">
            <a:solidFill>
              <a:srgbClr val="889FBE"/>
            </a:solidFill>
            <a:round/>
            <a:headEnd/>
            <a:tailEnd/>
          </a:ln>
        </p:spPr>
      </p:cxnSp>
      <p:cxnSp>
        <p:nvCxnSpPr>
          <p:cNvPr id="42" name="Straight Connector 41"/>
          <p:cNvCxnSpPr>
            <a:cxnSpLocks noChangeShapeType="1"/>
          </p:cNvCxnSpPr>
          <p:nvPr/>
        </p:nvCxnSpPr>
        <p:spPr bwMode="auto">
          <a:xfrm rot="16200000" flipH="1">
            <a:off x="5216565" y="3019705"/>
            <a:ext cx="1475759" cy="5876"/>
          </a:xfrm>
          <a:prstGeom prst="line">
            <a:avLst/>
          </a:prstGeom>
          <a:noFill/>
          <a:ln w="12700" algn="ctr">
            <a:solidFill>
              <a:srgbClr val="889FBE"/>
            </a:solidFill>
            <a:round/>
            <a:headEnd/>
            <a:tailEnd/>
          </a:ln>
        </p:spPr>
      </p:cxnSp>
      <p:sp>
        <p:nvSpPr>
          <p:cNvPr id="43" name="TextBox 42"/>
          <p:cNvSpPr txBox="1"/>
          <p:nvPr/>
        </p:nvSpPr>
        <p:spPr>
          <a:xfrm>
            <a:off x="1015917" y="2256320"/>
            <a:ext cx="1715534" cy="276999"/>
          </a:xfrm>
          <a:prstGeom prst="rect">
            <a:avLst/>
          </a:prstGeom>
          <a:noFill/>
        </p:spPr>
        <p:txBody>
          <a:bodyPr wrap="none" rtlCol="0">
            <a:spAutoFit/>
          </a:bodyPr>
          <a:lstStyle/>
          <a:p>
            <a:r>
              <a:rPr lang="nl-BE"/>
              <a:t>Customer OPF Bank</a:t>
            </a:r>
            <a:endParaRPr lang="en-US"/>
          </a:p>
        </p:txBody>
      </p:sp>
      <p:sp>
        <p:nvSpPr>
          <p:cNvPr id="45" name="Rectangle 44"/>
          <p:cNvSpPr/>
          <p:nvPr/>
        </p:nvSpPr>
        <p:spPr>
          <a:xfrm>
            <a:off x="261263" y="3823877"/>
            <a:ext cx="4251366" cy="1294411"/>
          </a:xfrm>
          <a:prstGeom prst="rect">
            <a:avLst/>
          </a:prstGeom>
        </p:spPr>
        <p:style>
          <a:lnRef idx="1">
            <a:schemeClr val="accent5"/>
          </a:lnRef>
          <a:fillRef idx="3">
            <a:schemeClr val="accent5"/>
          </a:fillRef>
          <a:effectRef idx="2">
            <a:schemeClr val="accent5"/>
          </a:effectRef>
          <a:fontRef idx="minor">
            <a:schemeClr val="lt1"/>
          </a:fontRef>
        </p:style>
        <p:txBody>
          <a:bodyPr rtlCol="0" anchor="t"/>
          <a:lstStyle/>
          <a:p>
            <a:pPr algn="l"/>
            <a:r>
              <a:rPr lang="nl-BE"/>
              <a:t>Instruction flow - detail</a:t>
            </a:r>
            <a:endParaRPr lang="en-US"/>
          </a:p>
        </p:txBody>
      </p:sp>
      <p:sp>
        <p:nvSpPr>
          <p:cNvPr id="46" name="Rectangle 45"/>
          <p:cNvSpPr/>
          <p:nvPr/>
        </p:nvSpPr>
        <p:spPr>
          <a:xfrm>
            <a:off x="4593776" y="3833773"/>
            <a:ext cx="4324595" cy="1294411"/>
          </a:xfrm>
          <a:prstGeom prst="rect">
            <a:avLst/>
          </a:prstGeom>
        </p:spPr>
        <p:style>
          <a:lnRef idx="1">
            <a:schemeClr val="accent5"/>
          </a:lnRef>
          <a:fillRef idx="3">
            <a:schemeClr val="accent5"/>
          </a:fillRef>
          <a:effectRef idx="2">
            <a:schemeClr val="accent5"/>
          </a:effectRef>
          <a:fontRef idx="minor">
            <a:schemeClr val="lt1"/>
          </a:fontRef>
        </p:style>
        <p:txBody>
          <a:bodyPr rtlCol="0" anchor="t"/>
          <a:lstStyle/>
          <a:p>
            <a:pPr algn="l"/>
            <a:r>
              <a:rPr lang="nl-BE"/>
              <a:t>Not on-us Transaction flow - detail</a:t>
            </a:r>
            <a:endParaRPr lang="en-US"/>
          </a:p>
        </p:txBody>
      </p:sp>
      <p:sp>
        <p:nvSpPr>
          <p:cNvPr id="49" name="TextBox 48"/>
          <p:cNvSpPr txBox="1"/>
          <p:nvPr/>
        </p:nvSpPr>
        <p:spPr>
          <a:xfrm>
            <a:off x="6152754" y="2266220"/>
            <a:ext cx="1697902" cy="276999"/>
          </a:xfrm>
          <a:prstGeom prst="rect">
            <a:avLst/>
          </a:prstGeom>
          <a:noFill/>
        </p:spPr>
        <p:txBody>
          <a:bodyPr wrap="none" rtlCol="0">
            <a:spAutoFit/>
          </a:bodyPr>
          <a:lstStyle/>
          <a:p>
            <a:r>
              <a:rPr lang="nl-BE"/>
              <a:t>USD Correspondent</a:t>
            </a:r>
            <a:endParaRPr lang="en-US"/>
          </a:p>
        </p:txBody>
      </p:sp>
      <p:sp>
        <p:nvSpPr>
          <p:cNvPr id="50" name="Rectangle 49"/>
          <p:cNvSpPr/>
          <p:nvPr/>
        </p:nvSpPr>
        <p:spPr>
          <a:xfrm>
            <a:off x="403793" y="4227630"/>
            <a:ext cx="1009402" cy="58189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nl-BE">
                <a:solidFill>
                  <a:schemeClr val="tx1"/>
                </a:solidFill>
              </a:rPr>
              <a:t>Determine processing context</a:t>
            </a:r>
            <a:endParaRPr lang="en-US">
              <a:solidFill>
                <a:schemeClr val="tx1"/>
              </a:solidFill>
            </a:endParaRPr>
          </a:p>
        </p:txBody>
      </p:sp>
      <p:sp>
        <p:nvSpPr>
          <p:cNvPr id="51" name="Rectangle 50"/>
          <p:cNvSpPr/>
          <p:nvPr/>
        </p:nvSpPr>
        <p:spPr>
          <a:xfrm>
            <a:off x="1945593" y="4225650"/>
            <a:ext cx="1009402" cy="58189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nl-BE">
                <a:solidFill>
                  <a:schemeClr val="tx1"/>
                </a:solidFill>
              </a:rPr>
              <a:t>Charges</a:t>
            </a:r>
            <a:endParaRPr lang="en-US">
              <a:solidFill>
                <a:schemeClr val="tx1"/>
              </a:solidFill>
            </a:endParaRPr>
          </a:p>
        </p:txBody>
      </p:sp>
      <p:sp>
        <p:nvSpPr>
          <p:cNvPr id="52" name="Rectangle 51"/>
          <p:cNvSpPr/>
          <p:nvPr/>
        </p:nvSpPr>
        <p:spPr>
          <a:xfrm>
            <a:off x="3428018" y="4223670"/>
            <a:ext cx="1009402" cy="58189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nl-BE">
                <a:solidFill>
                  <a:schemeClr val="tx1"/>
                </a:solidFill>
              </a:rPr>
              <a:t>Routing</a:t>
            </a:r>
            <a:endParaRPr lang="en-US">
              <a:solidFill>
                <a:schemeClr val="tx1"/>
              </a:solidFill>
            </a:endParaRPr>
          </a:p>
        </p:txBody>
      </p:sp>
      <p:cxnSp>
        <p:nvCxnSpPr>
          <p:cNvPr id="54" name="Straight Arrow Connector 53"/>
          <p:cNvCxnSpPr>
            <a:stCxn id="50" idx="3"/>
            <a:endCxn id="51" idx="1"/>
          </p:cNvCxnSpPr>
          <p:nvPr/>
        </p:nvCxnSpPr>
        <p:spPr>
          <a:xfrm flipV="1">
            <a:off x="1413195" y="4516595"/>
            <a:ext cx="532398" cy="198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1" idx="3"/>
            <a:endCxn id="52" idx="1"/>
          </p:cNvCxnSpPr>
          <p:nvPr/>
        </p:nvCxnSpPr>
        <p:spPr>
          <a:xfrm flipV="1">
            <a:off x="2954995" y="4514615"/>
            <a:ext cx="473023" cy="198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4736306" y="4213776"/>
            <a:ext cx="1009402" cy="58189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nl-BE">
                <a:solidFill>
                  <a:schemeClr val="tx1"/>
                </a:solidFill>
              </a:rPr>
              <a:t>Determine processing context</a:t>
            </a:r>
            <a:endParaRPr lang="en-US">
              <a:solidFill>
                <a:schemeClr val="tx1"/>
              </a:solidFill>
            </a:endParaRPr>
          </a:p>
        </p:txBody>
      </p:sp>
      <p:sp>
        <p:nvSpPr>
          <p:cNvPr id="65" name="Rectangle 64"/>
          <p:cNvSpPr/>
          <p:nvPr/>
        </p:nvSpPr>
        <p:spPr>
          <a:xfrm>
            <a:off x="6278106" y="4211796"/>
            <a:ext cx="1009402" cy="58189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nl-BE">
                <a:solidFill>
                  <a:schemeClr val="tx1"/>
                </a:solidFill>
              </a:rPr>
              <a:t>Charges</a:t>
            </a:r>
            <a:endParaRPr lang="en-US">
              <a:solidFill>
                <a:schemeClr val="tx1"/>
              </a:solidFill>
            </a:endParaRPr>
          </a:p>
        </p:txBody>
      </p:sp>
      <p:sp>
        <p:nvSpPr>
          <p:cNvPr id="66" name="Rectangle 65"/>
          <p:cNvSpPr/>
          <p:nvPr/>
        </p:nvSpPr>
        <p:spPr>
          <a:xfrm>
            <a:off x="7760531" y="4209816"/>
            <a:ext cx="1009402" cy="58189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nl-BE">
                <a:solidFill>
                  <a:schemeClr val="tx1"/>
                </a:solidFill>
              </a:rPr>
              <a:t>...</a:t>
            </a:r>
            <a:endParaRPr lang="en-US">
              <a:solidFill>
                <a:schemeClr val="tx1"/>
              </a:solidFill>
            </a:endParaRPr>
          </a:p>
        </p:txBody>
      </p:sp>
      <p:cxnSp>
        <p:nvCxnSpPr>
          <p:cNvPr id="67" name="Straight Arrow Connector 66"/>
          <p:cNvCxnSpPr>
            <a:stCxn id="64" idx="3"/>
            <a:endCxn id="65" idx="1"/>
          </p:cNvCxnSpPr>
          <p:nvPr/>
        </p:nvCxnSpPr>
        <p:spPr>
          <a:xfrm flipV="1">
            <a:off x="5745708" y="4502741"/>
            <a:ext cx="532398" cy="198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5" idx="3"/>
            <a:endCxn id="66" idx="1"/>
          </p:cNvCxnSpPr>
          <p:nvPr/>
        </p:nvCxnSpPr>
        <p:spPr>
          <a:xfrm flipV="1">
            <a:off x="7287508" y="4500761"/>
            <a:ext cx="473023" cy="198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70" name="Table 69"/>
          <p:cNvGraphicFramePr>
            <a:graphicFrameLocks noGrp="1"/>
          </p:cNvGraphicFramePr>
          <p:nvPr/>
        </p:nvGraphicFramePr>
        <p:xfrm>
          <a:off x="407717" y="4880758"/>
          <a:ext cx="2608616" cy="1742440"/>
        </p:xfrm>
        <a:graphic>
          <a:graphicData uri="http://schemas.openxmlformats.org/drawingml/2006/table">
            <a:tbl>
              <a:tblPr firstRow="1" bandRow="1">
                <a:effectLst>
                  <a:outerShdw blurRad="50800" dist="38100" dir="5400000" algn="t" rotWithShape="0">
                    <a:prstClr val="black">
                      <a:alpha val="40000"/>
                    </a:prstClr>
                  </a:outerShdw>
                </a:effectLst>
                <a:tableStyleId>{7DF18680-E054-41AD-8BC1-D1AEF772440D}</a:tableStyleId>
              </a:tblPr>
              <a:tblGrid>
                <a:gridCol w="868896">
                  <a:extLst>
                    <a:ext uri="{9D8B030D-6E8A-4147-A177-3AD203B41FA5}">
                      <a16:colId xmlns:a16="http://schemas.microsoft.com/office/drawing/2014/main" val="20000"/>
                    </a:ext>
                  </a:extLst>
                </a:gridCol>
                <a:gridCol w="1739720">
                  <a:extLst>
                    <a:ext uri="{9D8B030D-6E8A-4147-A177-3AD203B41FA5}">
                      <a16:colId xmlns:a16="http://schemas.microsoft.com/office/drawing/2014/main" val="20001"/>
                    </a:ext>
                  </a:extLst>
                </a:gridCol>
              </a:tblGrid>
              <a:tr h="370840">
                <a:tc>
                  <a:txBody>
                    <a:bodyPr/>
                    <a:lstStyle/>
                    <a:p>
                      <a:r>
                        <a:rPr lang="nl-BE" sz="1200" dirty="0"/>
                        <a:t>Processing attribute</a:t>
                      </a:r>
                      <a:endParaRPr lang="en-US" sz="1200" dirty="0"/>
                    </a:p>
                  </a:txBody>
                  <a:tcPr/>
                </a:tc>
                <a:tc>
                  <a:txBody>
                    <a:bodyPr/>
                    <a:lstStyle/>
                    <a:p>
                      <a:r>
                        <a:rPr lang="nl-BE" sz="1200" dirty="0"/>
                        <a:t>Value</a:t>
                      </a:r>
                      <a:endParaRPr lang="en-US" sz="1200" dirty="0"/>
                    </a:p>
                  </a:txBody>
                  <a:tcPr/>
                </a:tc>
                <a:extLst>
                  <a:ext uri="{0D108BD9-81ED-4DB2-BD59-A6C34878D82A}">
                    <a16:rowId xmlns:a16="http://schemas.microsoft.com/office/drawing/2014/main" val="10000"/>
                  </a:ext>
                </a:extLst>
              </a:tr>
              <a:tr h="370840">
                <a:tc>
                  <a:txBody>
                    <a:bodyPr/>
                    <a:lstStyle/>
                    <a:p>
                      <a:r>
                        <a:rPr lang="nl-BE" sz="1200" dirty="0"/>
                        <a:t>Charge</a:t>
                      </a:r>
                      <a:r>
                        <a:rPr lang="nl-BE" sz="1200" baseline="0" dirty="0"/>
                        <a:t> type config</a:t>
                      </a:r>
                      <a:endParaRPr lang="en-US" sz="1200" dirty="0"/>
                    </a:p>
                  </a:txBody>
                  <a:tcPr/>
                </a:tc>
                <a:tc>
                  <a:txBody>
                    <a:bodyPr/>
                    <a:lstStyle/>
                    <a:p>
                      <a:r>
                        <a:rPr lang="nl-BE" sz="1200" dirty="0"/>
                        <a:t>“OPF Bank Retail standard”</a:t>
                      </a:r>
                      <a:endParaRPr lang="en-US" sz="1200" dirty="0"/>
                    </a:p>
                  </a:txBody>
                  <a:tcPr/>
                </a:tc>
                <a:extLst>
                  <a:ext uri="{0D108BD9-81ED-4DB2-BD59-A6C34878D82A}">
                    <a16:rowId xmlns:a16="http://schemas.microsoft.com/office/drawing/2014/main" val="10001"/>
                  </a:ext>
                </a:extLst>
              </a:tr>
              <a:tr h="370840">
                <a:tc>
                  <a:txBody>
                    <a:bodyPr/>
                    <a:lstStyle/>
                    <a:p>
                      <a:r>
                        <a:rPr lang="nl-BE" sz="1200" dirty="0"/>
                        <a:t>Charge config</a:t>
                      </a:r>
                      <a:endParaRPr lang="en-US" sz="1200" dirty="0"/>
                    </a:p>
                  </a:txBody>
                  <a:tcPr/>
                </a:tc>
                <a:tc>
                  <a:txBody>
                    <a:bodyPr/>
                    <a:lstStyle/>
                    <a:p>
                      <a:r>
                        <a:rPr lang="nl-BE" sz="1200" dirty="0"/>
                        <a:t>“OPF Bank</a:t>
                      </a:r>
                      <a:r>
                        <a:rPr lang="nl-BE" sz="1200" baseline="0" dirty="0"/>
                        <a:t> Retail standard”</a:t>
                      </a:r>
                      <a:endParaRPr lang="en-US" sz="1200" dirty="0"/>
                    </a:p>
                  </a:txBody>
                  <a:tcPr/>
                </a:tc>
                <a:extLst>
                  <a:ext uri="{0D108BD9-81ED-4DB2-BD59-A6C34878D82A}">
                    <a16:rowId xmlns:a16="http://schemas.microsoft.com/office/drawing/2014/main" val="10002"/>
                  </a:ext>
                </a:extLst>
              </a:tr>
              <a:tr h="370840">
                <a:tc>
                  <a:txBody>
                    <a:bodyPr/>
                    <a:lstStyle/>
                    <a:p>
                      <a:r>
                        <a:rPr lang="nl-BE" sz="1200" dirty="0"/>
                        <a:t>...</a:t>
                      </a:r>
                      <a:endParaRPr lang="en-US" sz="1200" dirty="0"/>
                    </a:p>
                  </a:txBody>
                  <a:tcPr/>
                </a:tc>
                <a:tc>
                  <a:txBody>
                    <a:bodyPr/>
                    <a:lstStyle/>
                    <a:p>
                      <a:r>
                        <a:rPr lang="nl-BE" sz="1200" dirty="0"/>
                        <a:t>....</a:t>
                      </a:r>
                      <a:endParaRPr lang="en-US" sz="1200" dirty="0"/>
                    </a:p>
                  </a:txBody>
                  <a:tcPr/>
                </a:tc>
                <a:extLst>
                  <a:ext uri="{0D108BD9-81ED-4DB2-BD59-A6C34878D82A}">
                    <a16:rowId xmlns:a16="http://schemas.microsoft.com/office/drawing/2014/main" val="10003"/>
                  </a:ext>
                </a:extLst>
              </a:tr>
            </a:tbl>
          </a:graphicData>
        </a:graphic>
      </p:graphicFrame>
      <p:graphicFrame>
        <p:nvGraphicFramePr>
          <p:cNvPr id="71" name="Table 70"/>
          <p:cNvGraphicFramePr>
            <a:graphicFrameLocks noGrp="1"/>
          </p:cNvGraphicFramePr>
          <p:nvPr/>
        </p:nvGraphicFramePr>
        <p:xfrm>
          <a:off x="4752105" y="4866904"/>
          <a:ext cx="3453743" cy="1656080"/>
        </p:xfrm>
        <a:graphic>
          <a:graphicData uri="http://schemas.openxmlformats.org/drawingml/2006/table">
            <a:tbl>
              <a:tblPr firstRow="1" bandRow="1">
                <a:effectLst>
                  <a:outerShdw blurRad="50800" dist="38100" dir="5400000" algn="t" rotWithShape="0">
                    <a:prstClr val="black">
                      <a:alpha val="40000"/>
                    </a:prstClr>
                  </a:outerShdw>
                </a:effectLst>
                <a:tableStyleId>{7DF18680-E054-41AD-8BC1-D1AEF772440D}</a:tableStyleId>
              </a:tblPr>
              <a:tblGrid>
                <a:gridCol w="1150397">
                  <a:extLst>
                    <a:ext uri="{9D8B030D-6E8A-4147-A177-3AD203B41FA5}">
                      <a16:colId xmlns:a16="http://schemas.microsoft.com/office/drawing/2014/main" val="20000"/>
                    </a:ext>
                  </a:extLst>
                </a:gridCol>
                <a:gridCol w="2303346">
                  <a:extLst>
                    <a:ext uri="{9D8B030D-6E8A-4147-A177-3AD203B41FA5}">
                      <a16:colId xmlns:a16="http://schemas.microsoft.com/office/drawing/2014/main" val="20001"/>
                    </a:ext>
                  </a:extLst>
                </a:gridCol>
              </a:tblGrid>
              <a:tr h="370840">
                <a:tc>
                  <a:txBody>
                    <a:bodyPr/>
                    <a:lstStyle/>
                    <a:p>
                      <a:r>
                        <a:rPr lang="nl-BE" sz="1200" dirty="0"/>
                        <a:t>Processing attribute</a:t>
                      </a:r>
                      <a:endParaRPr lang="en-US" sz="1200" dirty="0"/>
                    </a:p>
                  </a:txBody>
                  <a:tcPr/>
                </a:tc>
                <a:tc>
                  <a:txBody>
                    <a:bodyPr/>
                    <a:lstStyle/>
                    <a:p>
                      <a:r>
                        <a:rPr lang="nl-BE" sz="1200" dirty="0"/>
                        <a:t>Value</a:t>
                      </a:r>
                      <a:endParaRPr lang="en-US" sz="1200" dirty="0"/>
                    </a:p>
                  </a:txBody>
                  <a:tcPr/>
                </a:tc>
                <a:extLst>
                  <a:ext uri="{0D108BD9-81ED-4DB2-BD59-A6C34878D82A}">
                    <a16:rowId xmlns:a16="http://schemas.microsoft.com/office/drawing/2014/main" val="10000"/>
                  </a:ext>
                </a:extLst>
              </a:tr>
              <a:tr h="370840">
                <a:tc>
                  <a:txBody>
                    <a:bodyPr/>
                    <a:lstStyle/>
                    <a:p>
                      <a:r>
                        <a:rPr lang="nl-BE" sz="1200" dirty="0"/>
                        <a:t>Charge</a:t>
                      </a:r>
                      <a:r>
                        <a:rPr lang="nl-BE" sz="1200" baseline="0" dirty="0"/>
                        <a:t> type config</a:t>
                      </a:r>
                      <a:endParaRPr lang="en-US" sz="1200" dirty="0"/>
                    </a:p>
                  </a:txBody>
                  <a:tcPr/>
                </a:tc>
                <a:tc>
                  <a:txBody>
                    <a:bodyPr/>
                    <a:lstStyle/>
                    <a:p>
                      <a:r>
                        <a:rPr lang="nl-BE" sz="1200" dirty="0"/>
                        <a:t>“OPF Bank Wholesale</a:t>
                      </a:r>
                      <a:r>
                        <a:rPr lang="nl-BE" sz="1200" baseline="0" dirty="0"/>
                        <a:t> </a:t>
                      </a:r>
                      <a:r>
                        <a:rPr lang="nl-BE" sz="1200" dirty="0"/>
                        <a:t>standard”</a:t>
                      </a:r>
                      <a:endParaRPr lang="en-US" sz="1200" dirty="0"/>
                    </a:p>
                  </a:txBody>
                  <a:tcPr/>
                </a:tc>
                <a:extLst>
                  <a:ext uri="{0D108BD9-81ED-4DB2-BD59-A6C34878D82A}">
                    <a16:rowId xmlns:a16="http://schemas.microsoft.com/office/drawing/2014/main" val="10001"/>
                  </a:ext>
                </a:extLst>
              </a:tr>
              <a:tr h="370840">
                <a:tc>
                  <a:txBody>
                    <a:bodyPr/>
                    <a:lstStyle/>
                    <a:p>
                      <a:r>
                        <a:rPr lang="nl-BE" sz="1200" dirty="0"/>
                        <a:t>Charge config</a:t>
                      </a:r>
                      <a:endParaRPr lang="en-US" sz="1200" dirty="0"/>
                    </a:p>
                  </a:txBody>
                  <a:tcPr/>
                </a:tc>
                <a:tc>
                  <a:txBody>
                    <a:bodyPr/>
                    <a:lstStyle/>
                    <a:p>
                      <a:r>
                        <a:rPr lang="nl-BE" sz="1200" dirty="0"/>
                        <a:t>“USD Correspondent</a:t>
                      </a:r>
                      <a:r>
                        <a:rPr lang="nl-BE" sz="1200" baseline="0" dirty="0"/>
                        <a:t>”</a:t>
                      </a:r>
                      <a:endParaRPr lang="en-US" sz="1200" dirty="0"/>
                    </a:p>
                  </a:txBody>
                  <a:tcPr/>
                </a:tc>
                <a:extLst>
                  <a:ext uri="{0D108BD9-81ED-4DB2-BD59-A6C34878D82A}">
                    <a16:rowId xmlns:a16="http://schemas.microsoft.com/office/drawing/2014/main" val="10002"/>
                  </a:ext>
                </a:extLst>
              </a:tr>
              <a:tr h="370840">
                <a:tc>
                  <a:txBody>
                    <a:bodyPr/>
                    <a:lstStyle/>
                    <a:p>
                      <a:r>
                        <a:rPr lang="nl-BE" sz="1200" dirty="0"/>
                        <a:t>Pre-paid</a:t>
                      </a:r>
                      <a:endParaRPr lang="en-US" sz="1200" dirty="0"/>
                    </a:p>
                  </a:txBody>
                  <a:tcPr/>
                </a:tc>
                <a:tc>
                  <a:txBody>
                    <a:bodyPr/>
                    <a:lstStyle/>
                    <a:p>
                      <a:r>
                        <a:rPr lang="nl-BE" sz="1200" dirty="0"/>
                        <a:t>True</a:t>
                      </a:r>
                      <a:endParaRPr lang="en-US" sz="1200" dirty="0"/>
                    </a:p>
                  </a:txBody>
                  <a:tcPr/>
                </a:tc>
                <a:extLst>
                  <a:ext uri="{0D108BD9-81ED-4DB2-BD59-A6C34878D82A}">
                    <a16:rowId xmlns:a16="http://schemas.microsoft.com/office/drawing/2014/main" val="10003"/>
                  </a:ext>
                </a:extLst>
              </a:tr>
            </a:tbl>
          </a:graphicData>
        </a:graphic>
      </p:graphicFrame>
      <p:grpSp>
        <p:nvGrpSpPr>
          <p:cNvPr id="2" name="Group 76"/>
          <p:cNvGrpSpPr/>
          <p:nvPr/>
        </p:nvGrpSpPr>
        <p:grpSpPr>
          <a:xfrm>
            <a:off x="2624951" y="1656682"/>
            <a:ext cx="753731" cy="613196"/>
            <a:chOff x="2648701" y="1656682"/>
            <a:chExt cx="753731" cy="613196"/>
          </a:xfrm>
        </p:grpSpPr>
        <p:pic>
          <p:nvPicPr>
            <p:cNvPr id="39" name="Picture 38" descr="document.png"/>
            <p:cNvPicPr>
              <a:picLocks noChangeAspect="1"/>
            </p:cNvPicPr>
            <p:nvPr/>
          </p:nvPicPr>
          <p:blipFill>
            <a:blip r:embed="rId5" cstate="print"/>
            <a:srcRect/>
            <a:stretch>
              <a:fillRect/>
            </a:stretch>
          </p:blipFill>
          <p:spPr bwMode="auto">
            <a:xfrm>
              <a:off x="2795283" y="1656682"/>
              <a:ext cx="428625" cy="517525"/>
            </a:xfrm>
            <a:prstGeom prst="rect">
              <a:avLst/>
            </a:prstGeom>
            <a:noFill/>
            <a:ln w="9525">
              <a:noFill/>
              <a:miter lim="800000"/>
              <a:headEnd/>
              <a:tailEnd/>
            </a:ln>
          </p:spPr>
        </p:pic>
        <p:sp>
          <p:nvSpPr>
            <p:cNvPr id="74" name="TextBox 73"/>
            <p:cNvSpPr txBox="1"/>
            <p:nvPr/>
          </p:nvSpPr>
          <p:spPr>
            <a:xfrm>
              <a:off x="2648701" y="2054434"/>
              <a:ext cx="753731" cy="215444"/>
            </a:xfrm>
            <a:prstGeom prst="rect">
              <a:avLst/>
            </a:prstGeom>
            <a:noFill/>
          </p:spPr>
          <p:txBody>
            <a:bodyPr wrap="none" rtlCol="0">
              <a:spAutoFit/>
            </a:bodyPr>
            <a:lstStyle/>
            <a:p>
              <a:r>
                <a:rPr lang="nl-BE" sz="800">
                  <a:effectLst>
                    <a:outerShdw blurRad="38100" dist="38100" dir="2700000" algn="tl">
                      <a:srgbClr val="000000">
                        <a:alpha val="43137"/>
                      </a:srgbClr>
                    </a:outerShdw>
                  </a:effectLst>
                </a:rPr>
                <a:t>Agreement</a:t>
              </a:r>
              <a:endParaRPr lang="en-US" sz="800">
                <a:effectLst>
                  <a:outerShdw blurRad="38100" dist="38100" dir="2700000" algn="tl">
                    <a:srgbClr val="000000">
                      <a:alpha val="43137"/>
                    </a:srgbClr>
                  </a:outerShdw>
                </a:effectLst>
              </a:endParaRPr>
            </a:p>
          </p:txBody>
        </p:sp>
      </p:grpSp>
      <p:grpSp>
        <p:nvGrpSpPr>
          <p:cNvPr id="3" name="Group 77"/>
          <p:cNvGrpSpPr/>
          <p:nvPr/>
        </p:nvGrpSpPr>
        <p:grpSpPr>
          <a:xfrm>
            <a:off x="5591802" y="1666577"/>
            <a:ext cx="753731" cy="613196"/>
            <a:chOff x="5591802" y="1666577"/>
            <a:chExt cx="753731" cy="613196"/>
          </a:xfrm>
        </p:grpSpPr>
        <p:pic>
          <p:nvPicPr>
            <p:cNvPr id="75" name="Picture 74" descr="document.png"/>
            <p:cNvPicPr>
              <a:picLocks noChangeAspect="1"/>
            </p:cNvPicPr>
            <p:nvPr/>
          </p:nvPicPr>
          <p:blipFill>
            <a:blip r:embed="rId5" cstate="print"/>
            <a:srcRect/>
            <a:stretch>
              <a:fillRect/>
            </a:stretch>
          </p:blipFill>
          <p:spPr bwMode="auto">
            <a:xfrm>
              <a:off x="5738384" y="1666577"/>
              <a:ext cx="428625" cy="517525"/>
            </a:xfrm>
            <a:prstGeom prst="rect">
              <a:avLst/>
            </a:prstGeom>
            <a:noFill/>
            <a:ln w="9525">
              <a:noFill/>
              <a:miter lim="800000"/>
              <a:headEnd/>
              <a:tailEnd/>
            </a:ln>
          </p:spPr>
        </p:pic>
        <p:sp>
          <p:nvSpPr>
            <p:cNvPr id="76" name="TextBox 75"/>
            <p:cNvSpPr txBox="1"/>
            <p:nvPr/>
          </p:nvSpPr>
          <p:spPr>
            <a:xfrm>
              <a:off x="5591802" y="2064329"/>
              <a:ext cx="753731" cy="215444"/>
            </a:xfrm>
            <a:prstGeom prst="rect">
              <a:avLst/>
            </a:prstGeom>
            <a:noFill/>
          </p:spPr>
          <p:txBody>
            <a:bodyPr wrap="none" rtlCol="0">
              <a:spAutoFit/>
            </a:bodyPr>
            <a:lstStyle/>
            <a:p>
              <a:r>
                <a:rPr lang="nl-BE" sz="800">
                  <a:effectLst>
                    <a:outerShdw blurRad="38100" dist="38100" dir="2700000" algn="tl">
                      <a:srgbClr val="000000">
                        <a:alpha val="43137"/>
                      </a:srgbClr>
                    </a:outerShdw>
                  </a:effectLst>
                </a:rPr>
                <a:t>Agreement</a:t>
              </a:r>
              <a:endParaRPr lang="en-US" sz="800">
                <a:effectLst>
                  <a:outerShdw blurRad="38100" dist="38100" dir="2700000" algn="tl">
                    <a:srgbClr val="000000">
                      <a:alpha val="43137"/>
                    </a:srgbClr>
                  </a:outerShdw>
                </a:effectLst>
              </a:endParaRPr>
            </a:p>
          </p:txBody>
        </p:sp>
      </p:grpSp>
      <p:pic>
        <p:nvPicPr>
          <p:cNvPr id="79" name="Picture 78" descr="Bank-shadow.png"/>
          <p:cNvPicPr>
            <a:picLocks noChangeAspect="1"/>
          </p:cNvPicPr>
          <p:nvPr/>
        </p:nvPicPr>
        <p:blipFill>
          <a:blip r:embed="rId2" cstate="print"/>
          <a:srcRect/>
          <a:stretch>
            <a:fillRect/>
          </a:stretch>
        </p:blipFill>
        <p:spPr bwMode="auto">
          <a:xfrm>
            <a:off x="4080490" y="1622515"/>
            <a:ext cx="855626" cy="633797"/>
          </a:xfrm>
          <a:prstGeom prst="rect">
            <a:avLst/>
          </a:prstGeom>
          <a:noFill/>
          <a:ln w="9525">
            <a:noFill/>
            <a:miter lim="800000"/>
            <a:headEnd/>
            <a:tailEnd/>
          </a:ln>
        </p:spPr>
      </p:pic>
      <p:sp>
        <p:nvSpPr>
          <p:cNvPr id="80" name="TextBox 79"/>
          <p:cNvSpPr txBox="1"/>
          <p:nvPr/>
        </p:nvSpPr>
        <p:spPr>
          <a:xfrm>
            <a:off x="4101856" y="2264237"/>
            <a:ext cx="926857" cy="276999"/>
          </a:xfrm>
          <a:prstGeom prst="rect">
            <a:avLst/>
          </a:prstGeom>
          <a:noFill/>
        </p:spPr>
        <p:txBody>
          <a:bodyPr wrap="none" rtlCol="0">
            <a:spAutoFit/>
          </a:bodyPr>
          <a:lstStyle/>
          <a:p>
            <a:r>
              <a:rPr lang="nl-BE"/>
              <a:t>OPF Bank</a:t>
            </a:r>
            <a:endParaRPr lang="en-US"/>
          </a:p>
        </p:txBody>
      </p:sp>
      <p:sp>
        <p:nvSpPr>
          <p:cNvPr id="81" name="TextBox 80"/>
          <p:cNvSpPr txBox="1"/>
          <p:nvPr/>
        </p:nvSpPr>
        <p:spPr>
          <a:xfrm>
            <a:off x="1576807" y="4809503"/>
            <a:ext cx="1781258" cy="276999"/>
          </a:xfrm>
          <a:prstGeom prst="rect">
            <a:avLst/>
          </a:prstGeom>
          <a:noFill/>
        </p:spPr>
        <p:txBody>
          <a:bodyPr wrap="none" rtlCol="0">
            <a:spAutoFit/>
          </a:bodyPr>
          <a:lstStyle/>
          <a:p>
            <a:r>
              <a:rPr lang="nl-BE"/>
              <a:t>Charge amount = €5</a:t>
            </a:r>
            <a:endParaRPr lang="en-US"/>
          </a:p>
        </p:txBody>
      </p:sp>
      <p:sp>
        <p:nvSpPr>
          <p:cNvPr id="82" name="TextBox 81"/>
          <p:cNvSpPr txBox="1"/>
          <p:nvPr/>
        </p:nvSpPr>
        <p:spPr>
          <a:xfrm>
            <a:off x="5777962" y="4819399"/>
            <a:ext cx="1901483" cy="276999"/>
          </a:xfrm>
          <a:prstGeom prst="rect">
            <a:avLst/>
          </a:prstGeom>
          <a:noFill/>
        </p:spPr>
        <p:txBody>
          <a:bodyPr wrap="none" rtlCol="0">
            <a:spAutoFit/>
          </a:bodyPr>
          <a:lstStyle/>
          <a:p>
            <a:r>
              <a:rPr lang="nl-BE"/>
              <a:t>Pre-paid charges = $7</a:t>
            </a:r>
            <a:endParaRPr lang="en-US"/>
          </a:p>
        </p:txBody>
      </p:sp>
      <p:grpSp>
        <p:nvGrpSpPr>
          <p:cNvPr id="4" name="Group 83"/>
          <p:cNvGrpSpPr/>
          <p:nvPr/>
        </p:nvGrpSpPr>
        <p:grpSpPr>
          <a:xfrm>
            <a:off x="5643481" y="2758026"/>
            <a:ext cx="654346" cy="668113"/>
            <a:chOff x="5643481" y="2758026"/>
            <a:chExt cx="654346" cy="668113"/>
          </a:xfrm>
        </p:grpSpPr>
        <p:pic>
          <p:nvPicPr>
            <p:cNvPr id="63" name="Picture 54" descr="message"/>
            <p:cNvPicPr>
              <a:picLocks noChangeAspect="1" noChangeArrowheads="1"/>
            </p:cNvPicPr>
            <p:nvPr/>
          </p:nvPicPr>
          <p:blipFill>
            <a:blip r:embed="rId4" cstate="print"/>
            <a:srcRect/>
            <a:stretch>
              <a:fillRect/>
            </a:stretch>
          </p:blipFill>
          <p:spPr bwMode="auto">
            <a:xfrm>
              <a:off x="5733890" y="2758026"/>
              <a:ext cx="486806" cy="383789"/>
            </a:xfrm>
            <a:prstGeom prst="rect">
              <a:avLst/>
            </a:prstGeom>
            <a:noFill/>
            <a:ln w="9525">
              <a:noFill/>
              <a:miter lim="800000"/>
              <a:headEnd/>
              <a:tailEnd/>
            </a:ln>
          </p:spPr>
        </p:pic>
        <p:sp>
          <p:nvSpPr>
            <p:cNvPr id="83" name="TextBox 82"/>
            <p:cNvSpPr txBox="1"/>
            <p:nvPr/>
          </p:nvSpPr>
          <p:spPr>
            <a:xfrm>
              <a:off x="5643481" y="3087585"/>
              <a:ext cx="654346" cy="338554"/>
            </a:xfrm>
            <a:prstGeom prst="rect">
              <a:avLst/>
            </a:prstGeom>
            <a:noFill/>
          </p:spPr>
          <p:txBody>
            <a:bodyPr wrap="none" rtlCol="0">
              <a:spAutoFit/>
            </a:bodyPr>
            <a:lstStyle/>
            <a:p>
              <a:r>
                <a:rPr lang="nl-BE" sz="800"/>
                <a:t>MT103</a:t>
              </a:r>
              <a:br>
                <a:rPr lang="nl-BE" sz="800"/>
              </a:br>
              <a:r>
                <a:rPr lang="nl-BE" sz="800"/>
                <a:t>(71G:$7)</a:t>
              </a:r>
              <a:endParaRPr lang="en-US" sz="800"/>
            </a:p>
          </p:txBody>
        </p:sp>
      </p:grpSp>
    </p:spTree>
    <p:extLst>
      <p:ext uri="{BB962C8B-B14F-4D97-AF65-F5344CB8AC3E}">
        <p14:creationId xmlns:p14="http://schemas.microsoft.com/office/powerpoint/2010/main" val="344841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2.77556E-17 1.87789E-6 C -0.01198 0.04995 -0.02361 0.10106 -0.00486 0.12419 C 0.01389 0.14824 0.09358 0.13876 0.11372 0.14107 " pathEditMode="relative" rAng="0" ptsTypes="aaA">
                                      <p:cBhvr>
                                        <p:cTn id="8" dur="2000" fill="hold"/>
                                        <p:tgtEl>
                                          <p:spTgt spid="33"/>
                                        </p:tgtEl>
                                        <p:attrNameLst>
                                          <p:attrName>ppt_x</p:attrName>
                                          <p:attrName>ppt_y</p:attrName>
                                        </p:attrNameLst>
                                      </p:cBhvr>
                                      <p:rCtr x="4500" y="7400"/>
                                    </p:animMotion>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1000"/>
                                        <p:tgtEl>
                                          <p:spTgt spid="33"/>
                                        </p:tgtEl>
                                      </p:cBhvr>
                                    </p:animEffect>
                                    <p:set>
                                      <p:cBhvr>
                                        <p:cTn id="13" dur="1" fill="hold">
                                          <p:stCondLst>
                                            <p:cond delay="999"/>
                                          </p:stCondLst>
                                        </p:cTn>
                                        <p:tgtEl>
                                          <p:spTgt spid="33"/>
                                        </p:tgtEl>
                                        <p:attrNameLst>
                                          <p:attrName>style.visibility</p:attrName>
                                        </p:attrNameLst>
                                      </p:cBhvr>
                                      <p:to>
                                        <p:strVal val="hidden"/>
                                      </p:to>
                                    </p:se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dissolve">
                                      <p:cBhvr>
                                        <p:cTn id="17" dur="500"/>
                                        <p:tgtEl>
                                          <p:spTgt spid="5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dissolve">
                                      <p:cBhvr>
                                        <p:cTn id="20" dur="500"/>
                                        <p:tgtEl>
                                          <p:spTgt spid="45"/>
                                        </p:tgtEl>
                                      </p:cBhvr>
                                    </p:animEffect>
                                  </p:childTnLst>
                                </p:cTn>
                              </p:par>
                              <p:par>
                                <p:cTn id="21" presetID="9"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dissolve">
                                      <p:cBhvr>
                                        <p:cTn id="23" dur="500"/>
                                        <p:tgtEl>
                                          <p:spTgt spid="5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par>
                                <p:cTn id="27" presetID="9"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dissolve">
                                      <p:cBhvr>
                                        <p:cTn id="29" dur="500"/>
                                        <p:tgtEl>
                                          <p:spTgt spid="56"/>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dissolve">
                                      <p:cBhvr>
                                        <p:cTn id="32" dur="500"/>
                                        <p:tgtEl>
                                          <p:spTgt spid="5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dissolve">
                                      <p:cBhvr>
                                        <p:cTn id="35" dur="500"/>
                                        <p:tgtEl>
                                          <p:spTgt spid="35"/>
                                        </p:tgtEl>
                                      </p:cBhvr>
                                    </p:animEffect>
                                  </p:childTnLst>
                                </p:cTn>
                              </p:par>
                              <p:par>
                                <p:cTn id="36" presetID="1" presetClass="emph" presetSubtype="2" fill="hold" nodeType="withEffect">
                                  <p:stCondLst>
                                    <p:cond delay="0"/>
                                  </p:stCondLst>
                                  <p:childTnLst>
                                    <p:animClr clrSpc="rgb" dir="cw">
                                      <p:cBhvr>
                                        <p:cTn id="37" dur="2000" fill="hold"/>
                                        <p:tgtEl>
                                          <p:spTgt spid="50"/>
                                        </p:tgtEl>
                                        <p:attrNameLst>
                                          <p:attrName>fillcolor</p:attrName>
                                        </p:attrNameLst>
                                      </p:cBhvr>
                                      <p:to>
                                        <a:srgbClr val="CC3300"/>
                                      </p:to>
                                    </p:animClr>
                                    <p:set>
                                      <p:cBhvr>
                                        <p:cTn id="38" dur="2000" fill="hold"/>
                                        <p:tgtEl>
                                          <p:spTgt spid="50"/>
                                        </p:tgtEl>
                                        <p:attrNameLst>
                                          <p:attrName>fill.type</p:attrName>
                                        </p:attrNameLst>
                                      </p:cBhvr>
                                      <p:to>
                                        <p:strVal val="solid"/>
                                      </p:to>
                                    </p:set>
                                    <p:set>
                                      <p:cBhvr>
                                        <p:cTn id="39" dur="2000" fill="hold"/>
                                        <p:tgtEl>
                                          <p:spTgt spid="50"/>
                                        </p:tgtEl>
                                        <p:attrNameLst>
                                          <p:attrName>fill.on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nodeType="clickEffect">
                                  <p:stCondLst>
                                    <p:cond delay="0"/>
                                  </p:stCondLst>
                                  <p:childTnLst>
                                    <p:animMotion origin="layout" path="M -8.33333E-7 -6.33673E-6 C -0.07847 0.08695 -0.15694 0.17414 -0.19618 0.23519 C -0.23542 0.29625 -0.23524 0.3314 -0.23507 0.36678 " pathEditMode="relative" ptsTypes="aaA">
                                      <p:cBhvr>
                                        <p:cTn id="43" dur="2000" fill="hold"/>
                                        <p:tgtEl>
                                          <p:spTgt spid="2"/>
                                        </p:tgtEl>
                                        <p:attrNameLst>
                                          <p:attrName>ppt_x</p:attrName>
                                          <p:attrName>ppt_y</p:attrName>
                                        </p:attrNameLst>
                                      </p:cBhvr>
                                    </p:animMotion>
                                  </p:childTnLst>
                                </p:cTn>
                              </p:par>
                            </p:childTnLst>
                          </p:cTn>
                        </p:par>
                      </p:childTnLst>
                    </p:cTn>
                  </p:par>
                  <p:par>
                    <p:cTn id="44" fill="hold">
                      <p:stCondLst>
                        <p:cond delay="indefinite"/>
                      </p:stCondLst>
                      <p:childTnLst>
                        <p:par>
                          <p:cTn id="45" fill="hold">
                            <p:stCondLst>
                              <p:cond delay="0"/>
                            </p:stCondLst>
                            <p:childTnLst>
                              <p:par>
                                <p:cTn id="46" presetID="9" presetClass="exit" presetSubtype="0" fill="hold" nodeType="clickEffect">
                                  <p:stCondLst>
                                    <p:cond delay="0"/>
                                  </p:stCondLst>
                                  <p:childTnLst>
                                    <p:animEffect transition="out" filter="dissolve">
                                      <p:cBhvr>
                                        <p:cTn id="47" dur="500"/>
                                        <p:tgtEl>
                                          <p:spTgt spid="2"/>
                                        </p:tgtEl>
                                      </p:cBhvr>
                                    </p:animEffect>
                                    <p:set>
                                      <p:cBhvr>
                                        <p:cTn id="48" dur="1" fill="hold">
                                          <p:stCondLst>
                                            <p:cond delay="499"/>
                                          </p:stCondLst>
                                        </p:cTn>
                                        <p:tgtEl>
                                          <p:spTgt spid="2"/>
                                        </p:tgtEl>
                                        <p:attrNameLst>
                                          <p:attrName>style.visibility</p:attrName>
                                        </p:attrNameLst>
                                      </p:cBhvr>
                                      <p:to>
                                        <p:strVal val="hidden"/>
                                      </p:to>
                                    </p:set>
                                  </p:childTnLst>
                                </p:cTn>
                              </p:par>
                            </p:childTnLst>
                          </p:cTn>
                        </p:par>
                        <p:par>
                          <p:cTn id="49" fill="hold">
                            <p:stCondLst>
                              <p:cond delay="500"/>
                            </p:stCondLst>
                            <p:childTnLst>
                              <p:par>
                                <p:cTn id="50" presetID="1" presetClass="entr" presetSubtype="0" fill="hold" nodeType="afterEffect">
                                  <p:stCondLst>
                                    <p:cond delay="0"/>
                                  </p:stCondLst>
                                  <p:childTnLst>
                                    <p:set>
                                      <p:cBhvr>
                                        <p:cTn id="51" dur="1" fill="hold">
                                          <p:stCondLst>
                                            <p:cond delay="0"/>
                                          </p:stCondLst>
                                        </p:cTn>
                                        <p:tgtEl>
                                          <p:spTgt spid="70"/>
                                        </p:tgtEl>
                                        <p:attrNameLst>
                                          <p:attrName>style.visibility</p:attrName>
                                        </p:attrNameLst>
                                      </p:cBhvr>
                                      <p:to>
                                        <p:strVal val="visible"/>
                                      </p:to>
                                    </p:set>
                                  </p:childTnLst>
                                </p:cTn>
                              </p:par>
                              <p:par>
                                <p:cTn id="52" presetID="49" presetClass="path" presetSubtype="0" accel="50000" decel="50000" fill="hold" nodeType="withEffect">
                                  <p:stCondLst>
                                    <p:cond delay="0"/>
                                  </p:stCondLst>
                                  <p:childTnLst>
                                    <p:animMotion origin="layout" path="M -0.03577 -0.15032 L 1.38889E-6 -4.99537E-7 " pathEditMode="relative" rAng="0" ptsTypes="AA">
                                      <p:cBhvr>
                                        <p:cTn id="53" dur="2000" fill="hold"/>
                                        <p:tgtEl>
                                          <p:spTgt spid="70"/>
                                        </p:tgtEl>
                                        <p:attrNameLst>
                                          <p:attrName>ppt_x</p:attrName>
                                          <p:attrName>ppt_y</p:attrName>
                                        </p:attrNameLst>
                                      </p:cBhvr>
                                      <p:rCtr x="1800" y="7500"/>
                                    </p:animMotion>
                                  </p:childTnLst>
                                </p:cTn>
                              </p:par>
                              <p:par>
                                <p:cTn id="54" presetID="55" presetClass="entr" presetSubtype="0" fill="hold" nodeType="withEffect">
                                  <p:stCondLst>
                                    <p:cond delay="0"/>
                                  </p:stCondLst>
                                  <p:childTnLst>
                                    <p:set>
                                      <p:cBhvr>
                                        <p:cTn id="55" dur="1" fill="hold">
                                          <p:stCondLst>
                                            <p:cond delay="0"/>
                                          </p:stCondLst>
                                        </p:cTn>
                                        <p:tgtEl>
                                          <p:spTgt spid="70"/>
                                        </p:tgtEl>
                                        <p:attrNameLst>
                                          <p:attrName>style.visibility</p:attrName>
                                        </p:attrNameLst>
                                      </p:cBhvr>
                                      <p:to>
                                        <p:strVal val="visible"/>
                                      </p:to>
                                    </p:set>
                                    <p:anim calcmode="lin" valueType="num">
                                      <p:cBhvr>
                                        <p:cTn id="56" dur="1000" fill="hold"/>
                                        <p:tgtEl>
                                          <p:spTgt spid="70"/>
                                        </p:tgtEl>
                                        <p:attrNameLst>
                                          <p:attrName>ppt_w</p:attrName>
                                        </p:attrNameLst>
                                      </p:cBhvr>
                                      <p:tavLst>
                                        <p:tav tm="0">
                                          <p:val>
                                            <p:strVal val="#ppt_w*0.70"/>
                                          </p:val>
                                        </p:tav>
                                        <p:tav tm="100000">
                                          <p:val>
                                            <p:strVal val="#ppt_w"/>
                                          </p:val>
                                        </p:tav>
                                      </p:tavLst>
                                    </p:anim>
                                    <p:anim calcmode="lin" valueType="num">
                                      <p:cBhvr>
                                        <p:cTn id="57" dur="1000" fill="hold"/>
                                        <p:tgtEl>
                                          <p:spTgt spid="70"/>
                                        </p:tgtEl>
                                        <p:attrNameLst>
                                          <p:attrName>ppt_h</p:attrName>
                                        </p:attrNameLst>
                                      </p:cBhvr>
                                      <p:tavLst>
                                        <p:tav tm="0">
                                          <p:val>
                                            <p:strVal val="#ppt_h"/>
                                          </p:val>
                                        </p:tav>
                                        <p:tav tm="100000">
                                          <p:val>
                                            <p:strVal val="#ppt_h"/>
                                          </p:val>
                                        </p:tav>
                                      </p:tavLst>
                                    </p:anim>
                                    <p:animEffect transition="in" filter="fade">
                                      <p:cBhvr>
                                        <p:cTn id="58" dur="1000"/>
                                        <p:tgtEl>
                                          <p:spTgt spid="70"/>
                                        </p:tgtEl>
                                      </p:cBhvr>
                                    </p:animEffect>
                                  </p:childTnLst>
                                </p:cTn>
                              </p:par>
                            </p:childTnLst>
                          </p:cTn>
                        </p:par>
                      </p:childTnLst>
                    </p:cTn>
                  </p:par>
                  <p:par>
                    <p:cTn id="59" fill="hold">
                      <p:stCondLst>
                        <p:cond delay="indefinite"/>
                      </p:stCondLst>
                      <p:childTnLst>
                        <p:par>
                          <p:cTn id="60" fill="hold">
                            <p:stCondLst>
                              <p:cond delay="0"/>
                            </p:stCondLst>
                            <p:childTnLst>
                              <p:par>
                                <p:cTn id="61" presetID="56" presetClass="path" presetSubtype="0" accel="50000" decel="50000" fill="hold" nodeType="clickEffect">
                                  <p:stCondLst>
                                    <p:cond delay="0"/>
                                  </p:stCondLst>
                                  <p:childTnLst>
                                    <p:animMotion origin="layout" path="M -2.77778E-6 -1.59112E-6 L 0.07344 -0.17484 " pathEditMode="relative" rAng="0" ptsTypes="AA">
                                      <p:cBhvr>
                                        <p:cTn id="62" dur="2000" fill="hold"/>
                                        <p:tgtEl>
                                          <p:spTgt spid="70"/>
                                        </p:tgtEl>
                                        <p:attrNameLst>
                                          <p:attrName>ppt_x</p:attrName>
                                          <p:attrName>ppt_y</p:attrName>
                                        </p:attrNameLst>
                                      </p:cBhvr>
                                      <p:rCtr x="3700" y="-8700"/>
                                    </p:animMotion>
                                  </p:childTnLst>
                                </p:cTn>
                              </p:par>
                              <p:par>
                                <p:cTn id="63" presetID="1" presetClass="emph" presetSubtype="2" fill="hold" nodeType="withEffect">
                                  <p:stCondLst>
                                    <p:cond delay="0"/>
                                  </p:stCondLst>
                                  <p:childTnLst>
                                    <p:animClr clrSpc="rgb" dir="cw">
                                      <p:cBhvr>
                                        <p:cTn id="64" dur="2000" fill="hold"/>
                                        <p:tgtEl>
                                          <p:spTgt spid="50"/>
                                        </p:tgtEl>
                                        <p:attrNameLst>
                                          <p:attrName>fillcolor</p:attrName>
                                        </p:attrNameLst>
                                      </p:cBhvr>
                                      <p:to>
                                        <a:schemeClr val="bg1"/>
                                      </p:to>
                                    </p:animClr>
                                    <p:set>
                                      <p:cBhvr>
                                        <p:cTn id="65" dur="2000" fill="hold"/>
                                        <p:tgtEl>
                                          <p:spTgt spid="50"/>
                                        </p:tgtEl>
                                        <p:attrNameLst>
                                          <p:attrName>fill.type</p:attrName>
                                        </p:attrNameLst>
                                      </p:cBhvr>
                                      <p:to>
                                        <p:strVal val="solid"/>
                                      </p:to>
                                    </p:set>
                                    <p:set>
                                      <p:cBhvr>
                                        <p:cTn id="66" dur="2000" fill="hold"/>
                                        <p:tgtEl>
                                          <p:spTgt spid="50"/>
                                        </p:tgtEl>
                                        <p:attrNameLst>
                                          <p:attrName>fill.on</p:attrName>
                                        </p:attrNameLst>
                                      </p:cBhvr>
                                      <p:to>
                                        <p:strVal val="true"/>
                                      </p:to>
                                    </p:set>
                                  </p:childTnLst>
                                </p:cTn>
                              </p:par>
                              <p:par>
                                <p:cTn id="67" presetID="55" presetClass="exit" presetSubtype="0" fill="hold" nodeType="withEffect">
                                  <p:stCondLst>
                                    <p:cond delay="0"/>
                                  </p:stCondLst>
                                  <p:childTnLst>
                                    <p:anim calcmode="lin" valueType="num">
                                      <p:cBhvr>
                                        <p:cTn id="68" dur="1000"/>
                                        <p:tgtEl>
                                          <p:spTgt spid="70"/>
                                        </p:tgtEl>
                                        <p:attrNameLst>
                                          <p:attrName>ppt_w</p:attrName>
                                        </p:attrNameLst>
                                      </p:cBhvr>
                                      <p:tavLst>
                                        <p:tav tm="0">
                                          <p:val>
                                            <p:strVal val="ppt_w"/>
                                          </p:val>
                                        </p:tav>
                                        <p:tav tm="100000">
                                          <p:val>
                                            <p:strVal val="ppt_w*0.70"/>
                                          </p:val>
                                        </p:tav>
                                      </p:tavLst>
                                    </p:anim>
                                    <p:anim calcmode="lin" valueType="num">
                                      <p:cBhvr>
                                        <p:cTn id="69" dur="1000"/>
                                        <p:tgtEl>
                                          <p:spTgt spid="70"/>
                                        </p:tgtEl>
                                        <p:attrNameLst>
                                          <p:attrName>ppt_h</p:attrName>
                                        </p:attrNameLst>
                                      </p:cBhvr>
                                      <p:tavLst>
                                        <p:tav tm="0">
                                          <p:val>
                                            <p:strVal val="ppt_h"/>
                                          </p:val>
                                        </p:tav>
                                        <p:tav tm="100000">
                                          <p:val>
                                            <p:strVal val="ppt_h"/>
                                          </p:val>
                                        </p:tav>
                                      </p:tavLst>
                                    </p:anim>
                                    <p:animEffect transition="out" filter="fade">
                                      <p:cBhvr>
                                        <p:cTn id="70" dur="1000"/>
                                        <p:tgtEl>
                                          <p:spTgt spid="70"/>
                                        </p:tgtEl>
                                      </p:cBhvr>
                                    </p:animEffect>
                                    <p:set>
                                      <p:cBhvr>
                                        <p:cTn id="71" dur="1" fill="hold">
                                          <p:stCondLst>
                                            <p:cond delay="999"/>
                                          </p:stCondLst>
                                        </p:cTn>
                                        <p:tgtEl>
                                          <p:spTgt spid="70"/>
                                        </p:tgtEl>
                                        <p:attrNameLst>
                                          <p:attrName>style.visibility</p:attrName>
                                        </p:attrNameLst>
                                      </p:cBhvr>
                                      <p:to>
                                        <p:strVal val="hidden"/>
                                      </p:to>
                                    </p:set>
                                  </p:childTnLst>
                                </p:cTn>
                              </p:par>
                              <p:par>
                                <p:cTn id="72" presetID="9" presetClass="exit" presetSubtype="0" fill="hold" nodeType="withEffect">
                                  <p:stCondLst>
                                    <p:cond delay="0"/>
                                  </p:stCondLst>
                                  <p:childTnLst>
                                    <p:animEffect transition="out" filter="dissolve">
                                      <p:cBhvr>
                                        <p:cTn id="73" dur="2000"/>
                                        <p:tgtEl>
                                          <p:spTgt spid="70"/>
                                        </p:tgtEl>
                                      </p:cBhvr>
                                    </p:animEffect>
                                    <p:set>
                                      <p:cBhvr>
                                        <p:cTn id="74" dur="1" fill="hold">
                                          <p:stCondLst>
                                            <p:cond delay="1999"/>
                                          </p:stCondLst>
                                        </p:cTn>
                                        <p:tgtEl>
                                          <p:spTgt spid="70"/>
                                        </p:tgtEl>
                                        <p:attrNameLst>
                                          <p:attrName>style.visibility</p:attrName>
                                        </p:attrNameLst>
                                      </p:cBhvr>
                                      <p:to>
                                        <p:strVal val="hidden"/>
                                      </p:to>
                                    </p:set>
                                  </p:childTnLst>
                                </p:cTn>
                              </p:par>
                              <p:par>
                                <p:cTn id="75" presetID="1" presetClass="emph" presetSubtype="2" fill="hold" nodeType="withEffect">
                                  <p:stCondLst>
                                    <p:cond delay="0"/>
                                  </p:stCondLst>
                                  <p:childTnLst>
                                    <p:animClr clrSpc="rgb" dir="cw">
                                      <p:cBhvr>
                                        <p:cTn id="76" dur="2000" fill="hold"/>
                                        <p:tgtEl>
                                          <p:spTgt spid="51"/>
                                        </p:tgtEl>
                                        <p:attrNameLst>
                                          <p:attrName>fillcolor</p:attrName>
                                        </p:attrNameLst>
                                      </p:cBhvr>
                                      <p:to>
                                        <a:schemeClr val="accent2"/>
                                      </p:to>
                                    </p:animClr>
                                    <p:set>
                                      <p:cBhvr>
                                        <p:cTn id="77" dur="2000" fill="hold"/>
                                        <p:tgtEl>
                                          <p:spTgt spid="51"/>
                                        </p:tgtEl>
                                        <p:attrNameLst>
                                          <p:attrName>fill.type</p:attrName>
                                        </p:attrNameLst>
                                      </p:cBhvr>
                                      <p:to>
                                        <p:strVal val="solid"/>
                                      </p:to>
                                    </p:set>
                                    <p:set>
                                      <p:cBhvr>
                                        <p:cTn id="78" dur="2000" fill="hold"/>
                                        <p:tgtEl>
                                          <p:spTgt spid="51"/>
                                        </p:tgtEl>
                                        <p:attrNameLst>
                                          <p:attrName>fill.on</p:attrName>
                                        </p:attrNameLst>
                                      </p:cBhvr>
                                      <p:to>
                                        <p:strVal val="true"/>
                                      </p:to>
                                    </p:se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dissolve">
                                      <p:cBhvr>
                                        <p:cTn id="83" dur="500"/>
                                        <p:tgtEl>
                                          <p:spTgt spid="81"/>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xit" presetSubtype="0" fill="hold" grpId="1" nodeType="clickEffect">
                                  <p:stCondLst>
                                    <p:cond delay="0"/>
                                  </p:stCondLst>
                                  <p:childTnLst>
                                    <p:animEffect transition="out" filter="dissolve">
                                      <p:cBhvr>
                                        <p:cTn id="87" dur="500"/>
                                        <p:tgtEl>
                                          <p:spTgt spid="45"/>
                                        </p:tgtEl>
                                      </p:cBhvr>
                                    </p:animEffect>
                                    <p:set>
                                      <p:cBhvr>
                                        <p:cTn id="88" dur="1" fill="hold">
                                          <p:stCondLst>
                                            <p:cond delay="499"/>
                                          </p:stCondLst>
                                        </p:cTn>
                                        <p:tgtEl>
                                          <p:spTgt spid="45"/>
                                        </p:tgtEl>
                                        <p:attrNameLst>
                                          <p:attrName>style.visibility</p:attrName>
                                        </p:attrNameLst>
                                      </p:cBhvr>
                                      <p:to>
                                        <p:strVal val="hidden"/>
                                      </p:to>
                                    </p:set>
                                  </p:childTnLst>
                                </p:cTn>
                              </p:par>
                              <p:par>
                                <p:cTn id="89" presetID="9" presetClass="exit" presetSubtype="0" fill="hold" grpId="1" nodeType="withEffect">
                                  <p:stCondLst>
                                    <p:cond delay="0"/>
                                  </p:stCondLst>
                                  <p:childTnLst>
                                    <p:animEffect transition="out" filter="dissolve">
                                      <p:cBhvr>
                                        <p:cTn id="90" dur="500"/>
                                        <p:tgtEl>
                                          <p:spTgt spid="50"/>
                                        </p:tgtEl>
                                      </p:cBhvr>
                                    </p:animEffect>
                                    <p:set>
                                      <p:cBhvr>
                                        <p:cTn id="91" dur="1" fill="hold">
                                          <p:stCondLst>
                                            <p:cond delay="499"/>
                                          </p:stCondLst>
                                        </p:cTn>
                                        <p:tgtEl>
                                          <p:spTgt spid="50"/>
                                        </p:tgtEl>
                                        <p:attrNameLst>
                                          <p:attrName>style.visibility</p:attrName>
                                        </p:attrNameLst>
                                      </p:cBhvr>
                                      <p:to>
                                        <p:strVal val="hidden"/>
                                      </p:to>
                                    </p:set>
                                  </p:childTnLst>
                                </p:cTn>
                              </p:par>
                              <p:par>
                                <p:cTn id="92" presetID="9" presetClass="exit" presetSubtype="0" fill="hold" grpId="1" nodeType="withEffect">
                                  <p:stCondLst>
                                    <p:cond delay="0"/>
                                  </p:stCondLst>
                                  <p:childTnLst>
                                    <p:animEffect transition="out" filter="dissolve">
                                      <p:cBhvr>
                                        <p:cTn id="93" dur="500"/>
                                        <p:tgtEl>
                                          <p:spTgt spid="51"/>
                                        </p:tgtEl>
                                      </p:cBhvr>
                                    </p:animEffect>
                                    <p:set>
                                      <p:cBhvr>
                                        <p:cTn id="94" dur="1" fill="hold">
                                          <p:stCondLst>
                                            <p:cond delay="499"/>
                                          </p:stCondLst>
                                        </p:cTn>
                                        <p:tgtEl>
                                          <p:spTgt spid="51"/>
                                        </p:tgtEl>
                                        <p:attrNameLst>
                                          <p:attrName>style.visibility</p:attrName>
                                        </p:attrNameLst>
                                      </p:cBhvr>
                                      <p:to>
                                        <p:strVal val="hidden"/>
                                      </p:to>
                                    </p:set>
                                  </p:childTnLst>
                                </p:cTn>
                              </p:par>
                              <p:par>
                                <p:cTn id="95" presetID="9" presetClass="exit" presetSubtype="0" fill="hold" grpId="1" nodeType="withEffect">
                                  <p:stCondLst>
                                    <p:cond delay="0"/>
                                  </p:stCondLst>
                                  <p:childTnLst>
                                    <p:animEffect transition="out" filter="dissolve">
                                      <p:cBhvr>
                                        <p:cTn id="96" dur="500"/>
                                        <p:tgtEl>
                                          <p:spTgt spid="52"/>
                                        </p:tgtEl>
                                      </p:cBhvr>
                                    </p:animEffect>
                                    <p:set>
                                      <p:cBhvr>
                                        <p:cTn id="97" dur="1" fill="hold">
                                          <p:stCondLst>
                                            <p:cond delay="499"/>
                                          </p:stCondLst>
                                        </p:cTn>
                                        <p:tgtEl>
                                          <p:spTgt spid="52"/>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54"/>
                                        </p:tgtEl>
                                      </p:cBhvr>
                                    </p:animEffect>
                                    <p:set>
                                      <p:cBhvr>
                                        <p:cTn id="100" dur="1" fill="hold">
                                          <p:stCondLst>
                                            <p:cond delay="499"/>
                                          </p:stCondLst>
                                        </p:cTn>
                                        <p:tgtEl>
                                          <p:spTgt spid="54"/>
                                        </p:tgtEl>
                                        <p:attrNameLst>
                                          <p:attrName>style.visibility</p:attrName>
                                        </p:attrNameLst>
                                      </p:cBhvr>
                                      <p:to>
                                        <p:strVal val="hidden"/>
                                      </p:to>
                                    </p:set>
                                  </p:childTnLst>
                                </p:cTn>
                              </p:par>
                              <p:par>
                                <p:cTn id="101" presetID="9" presetClass="exit" presetSubtype="0" fill="hold" nodeType="withEffect">
                                  <p:stCondLst>
                                    <p:cond delay="0"/>
                                  </p:stCondLst>
                                  <p:childTnLst>
                                    <p:animEffect transition="out" filter="dissolve">
                                      <p:cBhvr>
                                        <p:cTn id="102" dur="500"/>
                                        <p:tgtEl>
                                          <p:spTgt spid="56"/>
                                        </p:tgtEl>
                                      </p:cBhvr>
                                    </p:animEffect>
                                    <p:set>
                                      <p:cBhvr>
                                        <p:cTn id="103" dur="1" fill="hold">
                                          <p:stCondLst>
                                            <p:cond delay="499"/>
                                          </p:stCondLst>
                                        </p:cTn>
                                        <p:tgtEl>
                                          <p:spTgt spid="56"/>
                                        </p:tgtEl>
                                        <p:attrNameLst>
                                          <p:attrName>style.visibility</p:attrName>
                                        </p:attrNameLst>
                                      </p:cBhvr>
                                      <p:to>
                                        <p:strVal val="hidden"/>
                                      </p:to>
                                    </p:set>
                                  </p:childTnLst>
                                </p:cTn>
                              </p:par>
                              <p:par>
                                <p:cTn id="104" presetID="9" presetClass="exit" presetSubtype="0" fill="hold" grpId="1" nodeType="withEffect">
                                  <p:stCondLst>
                                    <p:cond delay="0"/>
                                  </p:stCondLst>
                                  <p:childTnLst>
                                    <p:animEffect transition="out" filter="dissolve">
                                      <p:cBhvr>
                                        <p:cTn id="105" dur="500"/>
                                        <p:tgtEl>
                                          <p:spTgt spid="35"/>
                                        </p:tgtEl>
                                      </p:cBhvr>
                                    </p:animEffect>
                                    <p:set>
                                      <p:cBhvr>
                                        <p:cTn id="106" dur="1" fill="hold">
                                          <p:stCondLst>
                                            <p:cond delay="499"/>
                                          </p:stCondLst>
                                        </p:cTn>
                                        <p:tgtEl>
                                          <p:spTgt spid="35"/>
                                        </p:tgtEl>
                                        <p:attrNameLst>
                                          <p:attrName>style.visibility</p:attrName>
                                        </p:attrNameLst>
                                      </p:cBhvr>
                                      <p:to>
                                        <p:strVal val="hidden"/>
                                      </p:to>
                                    </p:set>
                                  </p:childTnLst>
                                </p:cTn>
                              </p:par>
                              <p:par>
                                <p:cTn id="107" presetID="9" presetClass="exit" presetSubtype="0" fill="hold" grpId="1" nodeType="withEffect">
                                  <p:stCondLst>
                                    <p:cond delay="0"/>
                                  </p:stCondLst>
                                  <p:childTnLst>
                                    <p:animEffect transition="out" filter="dissolve">
                                      <p:cBhvr>
                                        <p:cTn id="108" dur="500"/>
                                        <p:tgtEl>
                                          <p:spTgt spid="81"/>
                                        </p:tgtEl>
                                      </p:cBhvr>
                                    </p:animEffect>
                                    <p:set>
                                      <p:cBhvr>
                                        <p:cTn id="109" dur="1" fill="hold">
                                          <p:stCondLst>
                                            <p:cond delay="499"/>
                                          </p:stCondLst>
                                        </p:cTn>
                                        <p:tgtEl>
                                          <p:spTgt spid="81"/>
                                        </p:tgtEl>
                                        <p:attrNameLst>
                                          <p:attrName>style.visibility</p:attrName>
                                        </p:attrNameLst>
                                      </p:cBhvr>
                                      <p:to>
                                        <p:strVal val="hidden"/>
                                      </p:to>
                                    </p:set>
                                  </p:childTnLst>
                                </p:cTn>
                              </p:par>
                            </p:childTnLst>
                          </p:cTn>
                        </p:par>
                        <p:par>
                          <p:cTn id="110" fill="hold">
                            <p:stCondLst>
                              <p:cond delay="500"/>
                            </p:stCondLst>
                            <p:childTnLst>
                              <p:par>
                                <p:cTn id="111" presetID="9" presetClass="entr" presetSubtype="0" fill="hold" grpId="0" nodeType="after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dissolve">
                                      <p:cBhvr>
                                        <p:cTn id="113" dur="500"/>
                                        <p:tgtEl>
                                          <p:spTgt spid="46"/>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dissolve">
                                      <p:cBhvr>
                                        <p:cTn id="116" dur="500"/>
                                        <p:tgtEl>
                                          <p:spTgt spid="64"/>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dissolve">
                                      <p:cBhvr>
                                        <p:cTn id="119" dur="500"/>
                                        <p:tgtEl>
                                          <p:spTgt spid="65"/>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66"/>
                                        </p:tgtEl>
                                        <p:attrNameLst>
                                          <p:attrName>style.visibility</p:attrName>
                                        </p:attrNameLst>
                                      </p:cBhvr>
                                      <p:to>
                                        <p:strVal val="visible"/>
                                      </p:to>
                                    </p:set>
                                    <p:animEffect transition="in" filter="dissolve">
                                      <p:cBhvr>
                                        <p:cTn id="122" dur="500"/>
                                        <p:tgtEl>
                                          <p:spTgt spid="66"/>
                                        </p:tgtEl>
                                      </p:cBhvr>
                                    </p:animEffect>
                                  </p:childTnLst>
                                </p:cTn>
                              </p:par>
                              <p:par>
                                <p:cTn id="123" presetID="9" presetClass="entr" presetSubtype="0" fill="hold" nodeType="withEffect">
                                  <p:stCondLst>
                                    <p:cond delay="0"/>
                                  </p:stCondLst>
                                  <p:childTnLst>
                                    <p:set>
                                      <p:cBhvr>
                                        <p:cTn id="124" dur="1" fill="hold">
                                          <p:stCondLst>
                                            <p:cond delay="0"/>
                                          </p:stCondLst>
                                        </p:cTn>
                                        <p:tgtEl>
                                          <p:spTgt spid="67"/>
                                        </p:tgtEl>
                                        <p:attrNameLst>
                                          <p:attrName>style.visibility</p:attrName>
                                        </p:attrNameLst>
                                      </p:cBhvr>
                                      <p:to>
                                        <p:strVal val="visible"/>
                                      </p:to>
                                    </p:set>
                                    <p:animEffect transition="in" filter="dissolve">
                                      <p:cBhvr>
                                        <p:cTn id="125" dur="500"/>
                                        <p:tgtEl>
                                          <p:spTgt spid="67"/>
                                        </p:tgtEl>
                                      </p:cBhvr>
                                    </p:animEffect>
                                  </p:childTnLst>
                                </p:cTn>
                              </p:par>
                              <p:par>
                                <p:cTn id="126" presetID="9" presetClass="entr" presetSubtype="0" fill="hold" nodeType="withEffect">
                                  <p:stCondLst>
                                    <p:cond delay="0"/>
                                  </p:stCondLst>
                                  <p:childTnLst>
                                    <p:set>
                                      <p:cBhvr>
                                        <p:cTn id="127" dur="1" fill="hold">
                                          <p:stCondLst>
                                            <p:cond delay="0"/>
                                          </p:stCondLst>
                                        </p:cTn>
                                        <p:tgtEl>
                                          <p:spTgt spid="68"/>
                                        </p:tgtEl>
                                        <p:attrNameLst>
                                          <p:attrName>style.visibility</p:attrName>
                                        </p:attrNameLst>
                                      </p:cBhvr>
                                      <p:to>
                                        <p:strVal val="visible"/>
                                      </p:to>
                                    </p:set>
                                    <p:animEffect transition="in" filter="dissolve">
                                      <p:cBhvr>
                                        <p:cTn id="128" dur="500"/>
                                        <p:tgtEl>
                                          <p:spTgt spid="68"/>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8"/>
                                        </p:tgtEl>
                                        <p:attrNameLst>
                                          <p:attrName>style.visibility</p:attrName>
                                        </p:attrNameLst>
                                      </p:cBhvr>
                                      <p:to>
                                        <p:strVal val="visible"/>
                                      </p:to>
                                    </p:set>
                                    <p:animEffect transition="in" filter="dissolve">
                                      <p:cBhvr>
                                        <p:cTn id="131" dur="500"/>
                                        <p:tgtEl>
                                          <p:spTgt spid="48"/>
                                        </p:tgtEl>
                                      </p:cBhvr>
                                    </p:animEffect>
                                  </p:childTnLst>
                                </p:cTn>
                              </p:par>
                              <p:par>
                                <p:cTn id="132" presetID="1" presetClass="emph" presetSubtype="2" fill="hold" nodeType="withEffect">
                                  <p:stCondLst>
                                    <p:cond delay="0"/>
                                  </p:stCondLst>
                                  <p:childTnLst>
                                    <p:animClr clrSpc="rgb" dir="cw">
                                      <p:cBhvr>
                                        <p:cTn id="133" dur="2000" fill="hold"/>
                                        <p:tgtEl>
                                          <p:spTgt spid="64"/>
                                        </p:tgtEl>
                                        <p:attrNameLst>
                                          <p:attrName>fillcolor</p:attrName>
                                        </p:attrNameLst>
                                      </p:cBhvr>
                                      <p:to>
                                        <a:schemeClr val="accent2"/>
                                      </p:to>
                                    </p:animClr>
                                    <p:set>
                                      <p:cBhvr>
                                        <p:cTn id="134" dur="2000" fill="hold"/>
                                        <p:tgtEl>
                                          <p:spTgt spid="64"/>
                                        </p:tgtEl>
                                        <p:attrNameLst>
                                          <p:attrName>fill.type</p:attrName>
                                        </p:attrNameLst>
                                      </p:cBhvr>
                                      <p:to>
                                        <p:strVal val="solid"/>
                                      </p:to>
                                    </p:set>
                                    <p:set>
                                      <p:cBhvr>
                                        <p:cTn id="135" dur="2000" fill="hold"/>
                                        <p:tgtEl>
                                          <p:spTgt spid="64"/>
                                        </p:tgtEl>
                                        <p:attrNameLst>
                                          <p:attrName>fill.on</p:attrName>
                                        </p:attrNameLst>
                                      </p:cBhvr>
                                      <p:to>
                                        <p:strVal val="true"/>
                                      </p:to>
                                    </p:set>
                                  </p:childTnLst>
                                </p:cTn>
                              </p:par>
                            </p:childTnLst>
                          </p:cTn>
                        </p:par>
                      </p:childTnLst>
                    </p:cTn>
                  </p:par>
                  <p:par>
                    <p:cTn id="136" fill="hold">
                      <p:stCondLst>
                        <p:cond delay="indefinite"/>
                      </p:stCondLst>
                      <p:childTnLst>
                        <p:par>
                          <p:cTn id="137" fill="hold">
                            <p:stCondLst>
                              <p:cond delay="0"/>
                            </p:stCondLst>
                            <p:childTnLst>
                              <p:par>
                                <p:cTn id="138" presetID="0" presetClass="path" presetSubtype="0" accel="50000" decel="50000" fill="hold" nodeType="clickEffect">
                                  <p:stCondLst>
                                    <p:cond delay="0"/>
                                  </p:stCondLst>
                                  <p:childTnLst>
                                    <p:animMotion origin="layout" path="M 5.55556E-6 -1.70213E-6 C -0.03228 0.0858 -0.06457 0.17183 -0.07794 0.2352 C -0.09131 0.29856 -0.08593 0.3395 -0.08055 0.38066 " pathEditMode="relative" ptsTypes="aaA">
                                      <p:cBhvr>
                                        <p:cTn id="139" dur="2000" fill="hold"/>
                                        <p:tgtEl>
                                          <p:spTgt spid="3"/>
                                        </p:tgtEl>
                                        <p:attrNameLst>
                                          <p:attrName>ppt_x</p:attrName>
                                          <p:attrName>ppt_y</p:attrName>
                                        </p:attrNameLst>
                                      </p:cBhvr>
                                    </p:animMotion>
                                  </p:childTnLst>
                                </p:cTn>
                              </p:par>
                            </p:childTnLst>
                          </p:cTn>
                        </p:par>
                      </p:childTnLst>
                    </p:cTn>
                  </p:par>
                  <p:par>
                    <p:cTn id="140" fill="hold">
                      <p:stCondLst>
                        <p:cond delay="indefinite"/>
                      </p:stCondLst>
                      <p:childTnLst>
                        <p:par>
                          <p:cTn id="141" fill="hold">
                            <p:stCondLst>
                              <p:cond delay="0"/>
                            </p:stCondLst>
                            <p:childTnLst>
                              <p:par>
                                <p:cTn id="142" presetID="9" presetClass="exit" presetSubtype="0" fill="hold" nodeType="clickEffect">
                                  <p:stCondLst>
                                    <p:cond delay="0"/>
                                  </p:stCondLst>
                                  <p:childTnLst>
                                    <p:animEffect transition="out" filter="dissolve">
                                      <p:cBhvr>
                                        <p:cTn id="143" dur="500"/>
                                        <p:tgtEl>
                                          <p:spTgt spid="3"/>
                                        </p:tgtEl>
                                      </p:cBhvr>
                                    </p:animEffect>
                                    <p:set>
                                      <p:cBhvr>
                                        <p:cTn id="144" dur="1" fill="hold">
                                          <p:stCondLst>
                                            <p:cond delay="499"/>
                                          </p:stCondLst>
                                        </p:cTn>
                                        <p:tgtEl>
                                          <p:spTgt spid="3"/>
                                        </p:tgtEl>
                                        <p:attrNameLst>
                                          <p:attrName>style.visibility</p:attrName>
                                        </p:attrNameLst>
                                      </p:cBhvr>
                                      <p:to>
                                        <p:strVal val="hidden"/>
                                      </p:to>
                                    </p:set>
                                  </p:childTnLst>
                                </p:cTn>
                              </p:par>
                              <p:par>
                                <p:cTn id="145" presetID="1" presetClass="entr" presetSubtype="0" fill="hold" nodeType="withEffect">
                                  <p:stCondLst>
                                    <p:cond delay="0"/>
                                  </p:stCondLst>
                                  <p:childTnLst>
                                    <p:set>
                                      <p:cBhvr>
                                        <p:cTn id="146" dur="1" fill="hold">
                                          <p:stCondLst>
                                            <p:cond delay="0"/>
                                          </p:stCondLst>
                                        </p:cTn>
                                        <p:tgtEl>
                                          <p:spTgt spid="71"/>
                                        </p:tgtEl>
                                        <p:attrNameLst>
                                          <p:attrName>style.visibility</p:attrName>
                                        </p:attrNameLst>
                                      </p:cBhvr>
                                      <p:to>
                                        <p:strVal val="visible"/>
                                      </p:to>
                                    </p:set>
                                  </p:childTnLst>
                                </p:cTn>
                              </p:par>
                              <p:par>
                                <p:cTn id="147" presetID="55" presetClass="entr" presetSubtype="0" fill="hold" nodeType="withEffect">
                                  <p:stCondLst>
                                    <p:cond delay="0"/>
                                  </p:stCondLst>
                                  <p:childTnLst>
                                    <p:set>
                                      <p:cBhvr>
                                        <p:cTn id="148" dur="1" fill="hold">
                                          <p:stCondLst>
                                            <p:cond delay="0"/>
                                          </p:stCondLst>
                                        </p:cTn>
                                        <p:tgtEl>
                                          <p:spTgt spid="71"/>
                                        </p:tgtEl>
                                        <p:attrNameLst>
                                          <p:attrName>style.visibility</p:attrName>
                                        </p:attrNameLst>
                                      </p:cBhvr>
                                      <p:to>
                                        <p:strVal val="visible"/>
                                      </p:to>
                                    </p:set>
                                    <p:anim calcmode="lin" valueType="num">
                                      <p:cBhvr>
                                        <p:cTn id="149" dur="1000" fill="hold"/>
                                        <p:tgtEl>
                                          <p:spTgt spid="71"/>
                                        </p:tgtEl>
                                        <p:attrNameLst>
                                          <p:attrName>ppt_w</p:attrName>
                                        </p:attrNameLst>
                                      </p:cBhvr>
                                      <p:tavLst>
                                        <p:tav tm="0">
                                          <p:val>
                                            <p:strVal val="#ppt_w*0.70"/>
                                          </p:val>
                                        </p:tav>
                                        <p:tav tm="100000">
                                          <p:val>
                                            <p:strVal val="#ppt_w"/>
                                          </p:val>
                                        </p:tav>
                                      </p:tavLst>
                                    </p:anim>
                                    <p:anim calcmode="lin" valueType="num">
                                      <p:cBhvr>
                                        <p:cTn id="150" dur="1000" fill="hold"/>
                                        <p:tgtEl>
                                          <p:spTgt spid="71"/>
                                        </p:tgtEl>
                                        <p:attrNameLst>
                                          <p:attrName>ppt_h</p:attrName>
                                        </p:attrNameLst>
                                      </p:cBhvr>
                                      <p:tavLst>
                                        <p:tav tm="0">
                                          <p:val>
                                            <p:strVal val="#ppt_h"/>
                                          </p:val>
                                        </p:tav>
                                        <p:tav tm="100000">
                                          <p:val>
                                            <p:strVal val="#ppt_h"/>
                                          </p:val>
                                        </p:tav>
                                      </p:tavLst>
                                    </p:anim>
                                    <p:animEffect transition="in" filter="fade">
                                      <p:cBhvr>
                                        <p:cTn id="151" dur="1000"/>
                                        <p:tgtEl>
                                          <p:spTgt spid="71"/>
                                        </p:tgtEl>
                                      </p:cBhvr>
                                    </p:animEffect>
                                  </p:childTnLst>
                                </p:cTn>
                              </p:par>
                              <p:par>
                                <p:cTn id="152" presetID="0" presetClass="path" presetSubtype="0" accel="50000" decel="50000" fill="hold" nodeType="withEffect">
                                  <p:stCondLst>
                                    <p:cond delay="0"/>
                                  </p:stCondLst>
                                  <p:childTnLst>
                                    <p:animMotion origin="layout" path="M -0.13646 -0.16143 L -0.1066 -0.00232 " pathEditMode="relative" ptsTypes="AA">
                                      <p:cBhvr>
                                        <p:cTn id="153" dur="2000" fill="hold"/>
                                        <p:tgtEl>
                                          <p:spTgt spid="71"/>
                                        </p:tgtEl>
                                        <p:attrNameLst>
                                          <p:attrName>ppt_x</p:attrName>
                                          <p:attrName>ppt_y</p:attrName>
                                        </p:attrNameLst>
                                      </p:cBhvr>
                                    </p:animMotion>
                                  </p:childTnLst>
                                </p:cTn>
                              </p:par>
                            </p:childTnLst>
                          </p:cTn>
                        </p:par>
                      </p:childTnLst>
                    </p:cTn>
                  </p:par>
                  <p:par>
                    <p:cTn id="154" fill="hold">
                      <p:stCondLst>
                        <p:cond delay="indefinite"/>
                      </p:stCondLst>
                      <p:childTnLst>
                        <p:par>
                          <p:cTn id="155" fill="hold">
                            <p:stCondLst>
                              <p:cond delay="0"/>
                            </p:stCondLst>
                            <p:childTnLst>
                              <p:par>
                                <p:cTn id="156" presetID="1" presetClass="emph" presetSubtype="2" fill="hold" nodeType="clickEffect">
                                  <p:stCondLst>
                                    <p:cond delay="0"/>
                                  </p:stCondLst>
                                  <p:childTnLst>
                                    <p:animClr clrSpc="rgb" dir="cw">
                                      <p:cBhvr>
                                        <p:cTn id="157" dur="2000" fill="hold"/>
                                        <p:tgtEl>
                                          <p:spTgt spid="64"/>
                                        </p:tgtEl>
                                        <p:attrNameLst>
                                          <p:attrName>fillcolor</p:attrName>
                                        </p:attrNameLst>
                                      </p:cBhvr>
                                      <p:to>
                                        <a:schemeClr val="bg1"/>
                                      </p:to>
                                    </p:animClr>
                                    <p:set>
                                      <p:cBhvr>
                                        <p:cTn id="158" dur="2000" fill="hold"/>
                                        <p:tgtEl>
                                          <p:spTgt spid="64"/>
                                        </p:tgtEl>
                                        <p:attrNameLst>
                                          <p:attrName>fill.type</p:attrName>
                                        </p:attrNameLst>
                                      </p:cBhvr>
                                      <p:to>
                                        <p:strVal val="solid"/>
                                      </p:to>
                                    </p:set>
                                    <p:set>
                                      <p:cBhvr>
                                        <p:cTn id="159" dur="2000" fill="hold"/>
                                        <p:tgtEl>
                                          <p:spTgt spid="64"/>
                                        </p:tgtEl>
                                        <p:attrNameLst>
                                          <p:attrName>fill.on</p:attrName>
                                        </p:attrNameLst>
                                      </p:cBhvr>
                                      <p:to>
                                        <p:strVal val="true"/>
                                      </p:to>
                                    </p:set>
                                  </p:childTnLst>
                                </p:cTn>
                              </p:par>
                              <p:par>
                                <p:cTn id="160" presetID="0" presetClass="path" presetSubtype="0" accel="50000" decel="50000" fill="hold" nodeType="withEffect">
                                  <p:stCondLst>
                                    <p:cond delay="0"/>
                                  </p:stCondLst>
                                  <p:childTnLst>
                                    <p:animMotion origin="layout" path="M -0.1066 -0.00231 L 0.02865 -0.16998 " pathEditMode="relative" rAng="0" ptsTypes="AA">
                                      <p:cBhvr>
                                        <p:cTn id="161" dur="2000" fill="hold"/>
                                        <p:tgtEl>
                                          <p:spTgt spid="71"/>
                                        </p:tgtEl>
                                        <p:attrNameLst>
                                          <p:attrName>ppt_x</p:attrName>
                                          <p:attrName>ppt_y</p:attrName>
                                        </p:attrNameLst>
                                      </p:cBhvr>
                                      <p:rCtr x="6800" y="-8400"/>
                                    </p:animMotion>
                                  </p:childTnLst>
                                </p:cTn>
                              </p:par>
                              <p:par>
                                <p:cTn id="162" presetID="55" presetClass="exit" presetSubtype="0" fill="hold" nodeType="withEffect">
                                  <p:stCondLst>
                                    <p:cond delay="0"/>
                                  </p:stCondLst>
                                  <p:childTnLst>
                                    <p:anim calcmode="lin" valueType="num">
                                      <p:cBhvr>
                                        <p:cTn id="163" dur="1000"/>
                                        <p:tgtEl>
                                          <p:spTgt spid="71"/>
                                        </p:tgtEl>
                                        <p:attrNameLst>
                                          <p:attrName>ppt_w</p:attrName>
                                        </p:attrNameLst>
                                      </p:cBhvr>
                                      <p:tavLst>
                                        <p:tav tm="0">
                                          <p:val>
                                            <p:strVal val="ppt_w"/>
                                          </p:val>
                                        </p:tav>
                                        <p:tav tm="100000">
                                          <p:val>
                                            <p:strVal val="ppt_w*0.70"/>
                                          </p:val>
                                        </p:tav>
                                      </p:tavLst>
                                    </p:anim>
                                    <p:anim calcmode="lin" valueType="num">
                                      <p:cBhvr>
                                        <p:cTn id="164" dur="1000"/>
                                        <p:tgtEl>
                                          <p:spTgt spid="71"/>
                                        </p:tgtEl>
                                        <p:attrNameLst>
                                          <p:attrName>ppt_h</p:attrName>
                                        </p:attrNameLst>
                                      </p:cBhvr>
                                      <p:tavLst>
                                        <p:tav tm="0">
                                          <p:val>
                                            <p:strVal val="ppt_h"/>
                                          </p:val>
                                        </p:tav>
                                        <p:tav tm="100000">
                                          <p:val>
                                            <p:strVal val="ppt_h"/>
                                          </p:val>
                                        </p:tav>
                                      </p:tavLst>
                                    </p:anim>
                                    <p:animEffect transition="out" filter="fade">
                                      <p:cBhvr>
                                        <p:cTn id="165" dur="1000"/>
                                        <p:tgtEl>
                                          <p:spTgt spid="71"/>
                                        </p:tgtEl>
                                      </p:cBhvr>
                                    </p:animEffect>
                                    <p:set>
                                      <p:cBhvr>
                                        <p:cTn id="166" dur="1" fill="hold">
                                          <p:stCondLst>
                                            <p:cond delay="999"/>
                                          </p:stCondLst>
                                        </p:cTn>
                                        <p:tgtEl>
                                          <p:spTgt spid="71"/>
                                        </p:tgtEl>
                                        <p:attrNameLst>
                                          <p:attrName>style.visibility</p:attrName>
                                        </p:attrNameLst>
                                      </p:cBhvr>
                                      <p:to>
                                        <p:strVal val="hidden"/>
                                      </p:to>
                                    </p:set>
                                  </p:childTnLst>
                                </p:cTn>
                              </p:par>
                              <p:par>
                                <p:cTn id="167" presetID="1" presetClass="emph" presetSubtype="2" fill="hold" nodeType="withEffect">
                                  <p:stCondLst>
                                    <p:cond delay="0"/>
                                  </p:stCondLst>
                                  <p:childTnLst>
                                    <p:animClr clrSpc="rgb" dir="cw">
                                      <p:cBhvr>
                                        <p:cTn id="168" dur="2000" fill="hold"/>
                                        <p:tgtEl>
                                          <p:spTgt spid="65"/>
                                        </p:tgtEl>
                                        <p:attrNameLst>
                                          <p:attrName>fillcolor</p:attrName>
                                        </p:attrNameLst>
                                      </p:cBhvr>
                                      <p:to>
                                        <a:schemeClr val="accent2"/>
                                      </p:to>
                                    </p:animClr>
                                    <p:set>
                                      <p:cBhvr>
                                        <p:cTn id="169" dur="2000" fill="hold"/>
                                        <p:tgtEl>
                                          <p:spTgt spid="65"/>
                                        </p:tgtEl>
                                        <p:attrNameLst>
                                          <p:attrName>fill.type</p:attrName>
                                        </p:attrNameLst>
                                      </p:cBhvr>
                                      <p:to>
                                        <p:strVal val="solid"/>
                                      </p:to>
                                    </p:set>
                                    <p:set>
                                      <p:cBhvr>
                                        <p:cTn id="170" dur="2000" fill="hold"/>
                                        <p:tgtEl>
                                          <p:spTgt spid="65"/>
                                        </p:tgtEl>
                                        <p:attrNameLst>
                                          <p:attrName>fill.on</p:attrName>
                                        </p:attrNameLst>
                                      </p:cBhvr>
                                      <p:to>
                                        <p:strVal val="true"/>
                                      </p:to>
                                    </p:se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82"/>
                                        </p:tgtEl>
                                        <p:attrNameLst>
                                          <p:attrName>style.visibility</p:attrName>
                                        </p:attrNameLst>
                                      </p:cBhvr>
                                      <p:to>
                                        <p:strVal val="visible"/>
                                      </p:to>
                                    </p:set>
                                    <p:animEffect transition="in" filter="dissolve">
                                      <p:cBhvr>
                                        <p:cTn id="175" dur="500"/>
                                        <p:tgtEl>
                                          <p:spTgt spid="82"/>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mph" presetSubtype="2" fill="hold" nodeType="clickEffect">
                                  <p:stCondLst>
                                    <p:cond delay="0"/>
                                  </p:stCondLst>
                                  <p:childTnLst>
                                    <p:animClr clrSpc="rgb" dir="cw">
                                      <p:cBhvr>
                                        <p:cTn id="179" dur="2000" fill="hold"/>
                                        <p:tgtEl>
                                          <p:spTgt spid="65"/>
                                        </p:tgtEl>
                                        <p:attrNameLst>
                                          <p:attrName>fillcolor</p:attrName>
                                        </p:attrNameLst>
                                      </p:cBhvr>
                                      <p:to>
                                        <a:schemeClr val="bg1"/>
                                      </p:to>
                                    </p:animClr>
                                    <p:set>
                                      <p:cBhvr>
                                        <p:cTn id="180" dur="2000" fill="hold"/>
                                        <p:tgtEl>
                                          <p:spTgt spid="65"/>
                                        </p:tgtEl>
                                        <p:attrNameLst>
                                          <p:attrName>fill.type</p:attrName>
                                        </p:attrNameLst>
                                      </p:cBhvr>
                                      <p:to>
                                        <p:strVal val="solid"/>
                                      </p:to>
                                    </p:set>
                                    <p:set>
                                      <p:cBhvr>
                                        <p:cTn id="181" dur="2000" fill="hold"/>
                                        <p:tgtEl>
                                          <p:spTgt spid="65"/>
                                        </p:tgtEl>
                                        <p:attrNameLst>
                                          <p:attrName>fill.on</p:attrName>
                                        </p:attrNameLst>
                                      </p:cBhvr>
                                      <p:to>
                                        <p:strVal val="true"/>
                                      </p:to>
                                    </p:set>
                                  </p:childTnLst>
                                </p:cTn>
                              </p:par>
                              <p:par>
                                <p:cTn id="182" presetID="9" presetClass="exit" presetSubtype="0" fill="hold" grpId="1" nodeType="withEffect">
                                  <p:stCondLst>
                                    <p:cond delay="0"/>
                                  </p:stCondLst>
                                  <p:childTnLst>
                                    <p:animEffect transition="out" filter="dissolve">
                                      <p:cBhvr>
                                        <p:cTn id="183" dur="500"/>
                                        <p:tgtEl>
                                          <p:spTgt spid="82"/>
                                        </p:tgtEl>
                                      </p:cBhvr>
                                    </p:animEffect>
                                    <p:set>
                                      <p:cBhvr>
                                        <p:cTn id="184" dur="1" fill="hold">
                                          <p:stCondLst>
                                            <p:cond delay="499"/>
                                          </p:stCondLst>
                                        </p:cTn>
                                        <p:tgtEl>
                                          <p:spTgt spid="82"/>
                                        </p:tgtEl>
                                        <p:attrNameLst>
                                          <p:attrName>style.visibility</p:attrName>
                                        </p:attrNameLst>
                                      </p:cBhvr>
                                      <p:to>
                                        <p:strVal val="hidden"/>
                                      </p:to>
                                    </p:set>
                                  </p:childTnLst>
                                </p:cTn>
                              </p:par>
                              <p:par>
                                <p:cTn id="185" presetID="0" presetClass="path" presetSubtype="0" accel="50000" decel="50000" fill="hold" nodeType="withEffect">
                                  <p:stCondLst>
                                    <p:cond delay="0"/>
                                  </p:stCondLst>
                                  <p:childTnLst>
                                    <p:animMotion origin="layout" path="M 0.02864 -0.16999 C 0.03472 -0.12905 0.04097 -0.08789 0.04687 -0.06106 C 0.05277 -0.03423 0.06024 -0.01781 0.06371 -0.00926 " pathEditMode="relative" ptsTypes="aaA">
                                      <p:cBhvr>
                                        <p:cTn id="186" dur="2000" fill="hold"/>
                                        <p:tgtEl>
                                          <p:spTgt spid="71"/>
                                        </p:tgtEl>
                                        <p:attrNameLst>
                                          <p:attrName>ppt_x</p:attrName>
                                          <p:attrName>ppt_y</p:attrName>
                                        </p:attrNameLst>
                                      </p:cBhvr>
                                    </p:animMotion>
                                  </p:childTnLst>
                                </p:cTn>
                              </p:par>
                              <p:par>
                                <p:cTn id="187" presetID="55" presetClass="entr" presetSubtype="0" fill="hold" nodeType="withEffect">
                                  <p:stCondLst>
                                    <p:cond delay="0"/>
                                  </p:stCondLst>
                                  <p:childTnLst>
                                    <p:set>
                                      <p:cBhvr>
                                        <p:cTn id="188" dur="1" fill="hold">
                                          <p:stCondLst>
                                            <p:cond delay="0"/>
                                          </p:stCondLst>
                                        </p:cTn>
                                        <p:tgtEl>
                                          <p:spTgt spid="71"/>
                                        </p:tgtEl>
                                        <p:attrNameLst>
                                          <p:attrName>style.visibility</p:attrName>
                                        </p:attrNameLst>
                                      </p:cBhvr>
                                      <p:to>
                                        <p:strVal val="visible"/>
                                      </p:to>
                                    </p:set>
                                    <p:anim calcmode="lin" valueType="num">
                                      <p:cBhvr>
                                        <p:cTn id="189" dur="1000" fill="hold"/>
                                        <p:tgtEl>
                                          <p:spTgt spid="71"/>
                                        </p:tgtEl>
                                        <p:attrNameLst>
                                          <p:attrName>ppt_w</p:attrName>
                                        </p:attrNameLst>
                                      </p:cBhvr>
                                      <p:tavLst>
                                        <p:tav tm="0">
                                          <p:val>
                                            <p:strVal val="#ppt_w*0.70"/>
                                          </p:val>
                                        </p:tav>
                                        <p:tav tm="100000">
                                          <p:val>
                                            <p:strVal val="#ppt_w"/>
                                          </p:val>
                                        </p:tav>
                                      </p:tavLst>
                                    </p:anim>
                                    <p:anim calcmode="lin" valueType="num">
                                      <p:cBhvr>
                                        <p:cTn id="190" dur="1000" fill="hold"/>
                                        <p:tgtEl>
                                          <p:spTgt spid="71"/>
                                        </p:tgtEl>
                                        <p:attrNameLst>
                                          <p:attrName>ppt_h</p:attrName>
                                        </p:attrNameLst>
                                      </p:cBhvr>
                                      <p:tavLst>
                                        <p:tav tm="0">
                                          <p:val>
                                            <p:strVal val="#ppt_h"/>
                                          </p:val>
                                        </p:tav>
                                        <p:tav tm="100000">
                                          <p:val>
                                            <p:strVal val="#ppt_h"/>
                                          </p:val>
                                        </p:tav>
                                      </p:tavLst>
                                    </p:anim>
                                    <p:animEffect transition="in" filter="fade">
                                      <p:cBhvr>
                                        <p:cTn id="191" dur="1000"/>
                                        <p:tgtEl>
                                          <p:spTgt spid="71"/>
                                        </p:tgtEl>
                                      </p:cBhvr>
                                    </p:animEffect>
                                  </p:childTnLst>
                                </p:cTn>
                              </p:par>
                            </p:childTnLst>
                          </p:cTn>
                        </p:par>
                      </p:childTnLst>
                    </p:cTn>
                  </p:par>
                  <p:par>
                    <p:cTn id="192" fill="hold">
                      <p:stCondLst>
                        <p:cond delay="indefinite"/>
                      </p:stCondLst>
                      <p:childTnLst>
                        <p:par>
                          <p:cTn id="193" fill="hold">
                            <p:stCondLst>
                              <p:cond delay="0"/>
                            </p:stCondLst>
                            <p:childTnLst>
                              <p:par>
                                <p:cTn id="194" presetID="0" presetClass="path" presetSubtype="0" accel="50000" decel="50000" fill="hold" nodeType="clickEffect">
                                  <p:stCondLst>
                                    <p:cond delay="0"/>
                                  </p:stCondLst>
                                  <p:childTnLst>
                                    <p:animMotion origin="layout" path="M 0.06372 -0.00926 C 0.09531 -0.03169 0.12691 -0.05389 0.14809 -0.08002 C 0.16927 -0.10616 0.18004 -0.13645 0.19097 -0.16652 " pathEditMode="relative" rAng="0" ptsTypes="aaA">
                                      <p:cBhvr>
                                        <p:cTn id="195" dur="2000" fill="hold"/>
                                        <p:tgtEl>
                                          <p:spTgt spid="71"/>
                                        </p:tgtEl>
                                        <p:attrNameLst>
                                          <p:attrName>ppt_x</p:attrName>
                                          <p:attrName>ppt_y</p:attrName>
                                        </p:attrNameLst>
                                      </p:cBhvr>
                                      <p:rCtr x="6400" y="-7900"/>
                                    </p:animMotion>
                                  </p:childTnLst>
                                </p:cTn>
                              </p:par>
                              <p:par>
                                <p:cTn id="196" presetID="55" presetClass="exit" presetSubtype="0" fill="hold" nodeType="withEffect">
                                  <p:stCondLst>
                                    <p:cond delay="0"/>
                                  </p:stCondLst>
                                  <p:childTnLst>
                                    <p:anim calcmode="lin" valueType="num">
                                      <p:cBhvr>
                                        <p:cTn id="197" dur="1000"/>
                                        <p:tgtEl>
                                          <p:spTgt spid="71"/>
                                        </p:tgtEl>
                                        <p:attrNameLst>
                                          <p:attrName>ppt_w</p:attrName>
                                        </p:attrNameLst>
                                      </p:cBhvr>
                                      <p:tavLst>
                                        <p:tav tm="0">
                                          <p:val>
                                            <p:strVal val="ppt_w"/>
                                          </p:val>
                                        </p:tav>
                                        <p:tav tm="100000">
                                          <p:val>
                                            <p:strVal val="ppt_w*0.70"/>
                                          </p:val>
                                        </p:tav>
                                      </p:tavLst>
                                    </p:anim>
                                    <p:anim calcmode="lin" valueType="num">
                                      <p:cBhvr>
                                        <p:cTn id="198" dur="1000"/>
                                        <p:tgtEl>
                                          <p:spTgt spid="71"/>
                                        </p:tgtEl>
                                        <p:attrNameLst>
                                          <p:attrName>ppt_h</p:attrName>
                                        </p:attrNameLst>
                                      </p:cBhvr>
                                      <p:tavLst>
                                        <p:tav tm="0">
                                          <p:val>
                                            <p:strVal val="ppt_h"/>
                                          </p:val>
                                        </p:tav>
                                        <p:tav tm="100000">
                                          <p:val>
                                            <p:strVal val="ppt_h"/>
                                          </p:val>
                                        </p:tav>
                                      </p:tavLst>
                                    </p:anim>
                                    <p:animEffect transition="out" filter="fade">
                                      <p:cBhvr>
                                        <p:cTn id="199" dur="1000"/>
                                        <p:tgtEl>
                                          <p:spTgt spid="71"/>
                                        </p:tgtEl>
                                      </p:cBhvr>
                                    </p:animEffect>
                                    <p:set>
                                      <p:cBhvr>
                                        <p:cTn id="200" dur="1" fill="hold">
                                          <p:stCondLst>
                                            <p:cond delay="999"/>
                                          </p:stCondLst>
                                        </p:cTn>
                                        <p:tgtEl>
                                          <p:spTgt spid="71"/>
                                        </p:tgtEl>
                                        <p:attrNameLst>
                                          <p:attrName>style.visibility</p:attrName>
                                        </p:attrNameLst>
                                      </p:cBhvr>
                                      <p:to>
                                        <p:strVal val="hidden"/>
                                      </p:to>
                                    </p:set>
                                  </p:childTnLst>
                                </p:cTn>
                              </p:par>
                              <p:par>
                                <p:cTn id="201" presetID="1" presetClass="emph" presetSubtype="2" fill="hold" nodeType="withEffect">
                                  <p:stCondLst>
                                    <p:cond delay="0"/>
                                  </p:stCondLst>
                                  <p:childTnLst>
                                    <p:animClr clrSpc="rgb" dir="cw">
                                      <p:cBhvr>
                                        <p:cTn id="202" dur="2000" fill="hold"/>
                                        <p:tgtEl>
                                          <p:spTgt spid="66"/>
                                        </p:tgtEl>
                                        <p:attrNameLst>
                                          <p:attrName>fillcolor</p:attrName>
                                        </p:attrNameLst>
                                      </p:cBhvr>
                                      <p:to>
                                        <a:schemeClr val="accent2"/>
                                      </p:to>
                                    </p:animClr>
                                    <p:set>
                                      <p:cBhvr>
                                        <p:cTn id="203" dur="2000" fill="hold"/>
                                        <p:tgtEl>
                                          <p:spTgt spid="66"/>
                                        </p:tgtEl>
                                        <p:attrNameLst>
                                          <p:attrName>fill.type</p:attrName>
                                        </p:attrNameLst>
                                      </p:cBhvr>
                                      <p:to>
                                        <p:strVal val="solid"/>
                                      </p:to>
                                    </p:set>
                                    <p:set>
                                      <p:cBhvr>
                                        <p:cTn id="204" dur="2000" fill="hold"/>
                                        <p:tgtEl>
                                          <p:spTgt spid="66"/>
                                        </p:tgtEl>
                                        <p:attrNameLst>
                                          <p:attrName>fill.on</p:attrName>
                                        </p:attrNameLst>
                                      </p:cBhvr>
                                      <p:to>
                                        <p:strVal val="true"/>
                                      </p:to>
                                    </p:set>
                                  </p:childTnLst>
                                </p:cTn>
                              </p:par>
                            </p:childTnLst>
                          </p:cTn>
                        </p:par>
                      </p:childTnLst>
                    </p:cTn>
                  </p:par>
                  <p:par>
                    <p:cTn id="205" fill="hold">
                      <p:stCondLst>
                        <p:cond delay="indefinite"/>
                      </p:stCondLst>
                      <p:childTnLst>
                        <p:par>
                          <p:cTn id="206" fill="hold">
                            <p:stCondLst>
                              <p:cond delay="0"/>
                            </p:stCondLst>
                            <p:childTnLst>
                              <p:par>
                                <p:cTn id="207" presetID="9" presetClass="exit" presetSubtype="0" fill="hold" grpId="1" nodeType="clickEffect">
                                  <p:stCondLst>
                                    <p:cond delay="0"/>
                                  </p:stCondLst>
                                  <p:childTnLst>
                                    <p:animEffect transition="out" filter="dissolve">
                                      <p:cBhvr>
                                        <p:cTn id="208" dur="500"/>
                                        <p:tgtEl>
                                          <p:spTgt spid="48"/>
                                        </p:tgtEl>
                                      </p:cBhvr>
                                    </p:animEffect>
                                    <p:set>
                                      <p:cBhvr>
                                        <p:cTn id="209" dur="1" fill="hold">
                                          <p:stCondLst>
                                            <p:cond delay="499"/>
                                          </p:stCondLst>
                                        </p:cTn>
                                        <p:tgtEl>
                                          <p:spTgt spid="48"/>
                                        </p:tgtEl>
                                        <p:attrNameLst>
                                          <p:attrName>style.visibility</p:attrName>
                                        </p:attrNameLst>
                                      </p:cBhvr>
                                      <p:to>
                                        <p:strVal val="hidden"/>
                                      </p:to>
                                    </p:set>
                                  </p:childTnLst>
                                </p:cTn>
                              </p:par>
                              <p:par>
                                <p:cTn id="210" presetID="9" presetClass="exit" presetSubtype="0" fill="hold" grpId="1" nodeType="withEffect">
                                  <p:stCondLst>
                                    <p:cond delay="0"/>
                                  </p:stCondLst>
                                  <p:childTnLst>
                                    <p:animEffect transition="out" filter="dissolve">
                                      <p:cBhvr>
                                        <p:cTn id="211" dur="500"/>
                                        <p:tgtEl>
                                          <p:spTgt spid="46"/>
                                        </p:tgtEl>
                                      </p:cBhvr>
                                    </p:animEffect>
                                    <p:set>
                                      <p:cBhvr>
                                        <p:cTn id="212" dur="1" fill="hold">
                                          <p:stCondLst>
                                            <p:cond delay="499"/>
                                          </p:stCondLst>
                                        </p:cTn>
                                        <p:tgtEl>
                                          <p:spTgt spid="46"/>
                                        </p:tgtEl>
                                        <p:attrNameLst>
                                          <p:attrName>style.visibility</p:attrName>
                                        </p:attrNameLst>
                                      </p:cBhvr>
                                      <p:to>
                                        <p:strVal val="hidden"/>
                                      </p:to>
                                    </p:set>
                                  </p:childTnLst>
                                </p:cTn>
                              </p:par>
                              <p:par>
                                <p:cTn id="213" presetID="9" presetClass="exit" presetSubtype="0" fill="hold" grpId="1" nodeType="withEffect">
                                  <p:stCondLst>
                                    <p:cond delay="0"/>
                                  </p:stCondLst>
                                  <p:childTnLst>
                                    <p:animEffect transition="out" filter="dissolve">
                                      <p:cBhvr>
                                        <p:cTn id="214" dur="500"/>
                                        <p:tgtEl>
                                          <p:spTgt spid="64"/>
                                        </p:tgtEl>
                                      </p:cBhvr>
                                    </p:animEffect>
                                    <p:set>
                                      <p:cBhvr>
                                        <p:cTn id="215" dur="1" fill="hold">
                                          <p:stCondLst>
                                            <p:cond delay="499"/>
                                          </p:stCondLst>
                                        </p:cTn>
                                        <p:tgtEl>
                                          <p:spTgt spid="64"/>
                                        </p:tgtEl>
                                        <p:attrNameLst>
                                          <p:attrName>style.visibility</p:attrName>
                                        </p:attrNameLst>
                                      </p:cBhvr>
                                      <p:to>
                                        <p:strVal val="hidden"/>
                                      </p:to>
                                    </p:set>
                                  </p:childTnLst>
                                </p:cTn>
                              </p:par>
                              <p:par>
                                <p:cTn id="216" presetID="9" presetClass="exit" presetSubtype="0" fill="hold" grpId="1" nodeType="withEffect">
                                  <p:stCondLst>
                                    <p:cond delay="0"/>
                                  </p:stCondLst>
                                  <p:childTnLst>
                                    <p:animEffect transition="out" filter="dissolve">
                                      <p:cBhvr>
                                        <p:cTn id="217" dur="500"/>
                                        <p:tgtEl>
                                          <p:spTgt spid="65"/>
                                        </p:tgtEl>
                                      </p:cBhvr>
                                    </p:animEffect>
                                    <p:set>
                                      <p:cBhvr>
                                        <p:cTn id="218" dur="1" fill="hold">
                                          <p:stCondLst>
                                            <p:cond delay="499"/>
                                          </p:stCondLst>
                                        </p:cTn>
                                        <p:tgtEl>
                                          <p:spTgt spid="65"/>
                                        </p:tgtEl>
                                        <p:attrNameLst>
                                          <p:attrName>style.visibility</p:attrName>
                                        </p:attrNameLst>
                                      </p:cBhvr>
                                      <p:to>
                                        <p:strVal val="hidden"/>
                                      </p:to>
                                    </p:set>
                                  </p:childTnLst>
                                </p:cTn>
                              </p:par>
                              <p:par>
                                <p:cTn id="219" presetID="9" presetClass="exit" presetSubtype="0" fill="hold" grpId="1" nodeType="withEffect">
                                  <p:stCondLst>
                                    <p:cond delay="0"/>
                                  </p:stCondLst>
                                  <p:childTnLst>
                                    <p:animEffect transition="out" filter="dissolve">
                                      <p:cBhvr>
                                        <p:cTn id="220" dur="500"/>
                                        <p:tgtEl>
                                          <p:spTgt spid="66"/>
                                        </p:tgtEl>
                                      </p:cBhvr>
                                    </p:animEffect>
                                    <p:set>
                                      <p:cBhvr>
                                        <p:cTn id="221" dur="1" fill="hold">
                                          <p:stCondLst>
                                            <p:cond delay="499"/>
                                          </p:stCondLst>
                                        </p:cTn>
                                        <p:tgtEl>
                                          <p:spTgt spid="66"/>
                                        </p:tgtEl>
                                        <p:attrNameLst>
                                          <p:attrName>style.visibility</p:attrName>
                                        </p:attrNameLst>
                                      </p:cBhvr>
                                      <p:to>
                                        <p:strVal val="hidden"/>
                                      </p:to>
                                    </p:set>
                                  </p:childTnLst>
                                </p:cTn>
                              </p:par>
                              <p:par>
                                <p:cTn id="222" presetID="9" presetClass="exit" presetSubtype="0" fill="hold" nodeType="withEffect">
                                  <p:stCondLst>
                                    <p:cond delay="0"/>
                                  </p:stCondLst>
                                  <p:childTnLst>
                                    <p:animEffect transition="out" filter="dissolve">
                                      <p:cBhvr>
                                        <p:cTn id="223" dur="500"/>
                                        <p:tgtEl>
                                          <p:spTgt spid="67"/>
                                        </p:tgtEl>
                                      </p:cBhvr>
                                    </p:animEffect>
                                    <p:set>
                                      <p:cBhvr>
                                        <p:cTn id="224" dur="1" fill="hold">
                                          <p:stCondLst>
                                            <p:cond delay="499"/>
                                          </p:stCondLst>
                                        </p:cTn>
                                        <p:tgtEl>
                                          <p:spTgt spid="67"/>
                                        </p:tgtEl>
                                        <p:attrNameLst>
                                          <p:attrName>style.visibility</p:attrName>
                                        </p:attrNameLst>
                                      </p:cBhvr>
                                      <p:to>
                                        <p:strVal val="hidden"/>
                                      </p:to>
                                    </p:set>
                                  </p:childTnLst>
                                </p:cTn>
                              </p:par>
                              <p:par>
                                <p:cTn id="225" presetID="9" presetClass="exit" presetSubtype="0" fill="hold" nodeType="withEffect">
                                  <p:stCondLst>
                                    <p:cond delay="0"/>
                                  </p:stCondLst>
                                  <p:childTnLst>
                                    <p:animEffect transition="out" filter="dissolve">
                                      <p:cBhvr>
                                        <p:cTn id="226" dur="500"/>
                                        <p:tgtEl>
                                          <p:spTgt spid="68"/>
                                        </p:tgtEl>
                                      </p:cBhvr>
                                    </p:animEffect>
                                    <p:set>
                                      <p:cBhvr>
                                        <p:cTn id="227" dur="1" fill="hold">
                                          <p:stCondLst>
                                            <p:cond delay="499"/>
                                          </p:stCondLst>
                                        </p:cTn>
                                        <p:tgtEl>
                                          <p:spTgt spid="68"/>
                                        </p:tgtEl>
                                        <p:attrNameLst>
                                          <p:attrName>style.visibility</p:attrName>
                                        </p:attrNameLst>
                                      </p:cBhvr>
                                      <p:to>
                                        <p:strVal val="hidden"/>
                                      </p:to>
                                    </p:set>
                                  </p:childTnLst>
                                </p:cTn>
                              </p:par>
                              <p:par>
                                <p:cTn id="228" presetID="9" presetClass="exit" presetSubtype="0" fill="hold" grpId="2" nodeType="withEffect">
                                  <p:stCondLst>
                                    <p:cond delay="0"/>
                                  </p:stCondLst>
                                  <p:childTnLst>
                                    <p:animEffect transition="out" filter="dissolve">
                                      <p:cBhvr>
                                        <p:cTn id="229" dur="500"/>
                                        <p:tgtEl>
                                          <p:spTgt spid="82"/>
                                        </p:tgtEl>
                                      </p:cBhvr>
                                    </p:animEffect>
                                    <p:set>
                                      <p:cBhvr>
                                        <p:cTn id="230" dur="1" fill="hold">
                                          <p:stCondLst>
                                            <p:cond delay="499"/>
                                          </p:stCondLst>
                                        </p:cTn>
                                        <p:tgtEl>
                                          <p:spTgt spid="82"/>
                                        </p:tgtEl>
                                        <p:attrNameLst>
                                          <p:attrName>style.visibility</p:attrName>
                                        </p:attrNameLst>
                                      </p:cBhvr>
                                      <p:to>
                                        <p:strVal val="hidden"/>
                                      </p:to>
                                    </p:set>
                                  </p:childTnLst>
                                </p:cTn>
                              </p:par>
                            </p:childTnLst>
                          </p:cTn>
                        </p:par>
                      </p:childTnLst>
                    </p:cTn>
                  </p:par>
                  <p:par>
                    <p:cTn id="231" fill="hold">
                      <p:stCondLst>
                        <p:cond delay="indefinite"/>
                      </p:stCondLst>
                      <p:childTnLst>
                        <p:par>
                          <p:cTn id="232" fill="hold">
                            <p:stCondLst>
                              <p:cond delay="0"/>
                            </p:stCondLst>
                            <p:childTnLst>
                              <p:par>
                                <p:cTn id="233" presetID="9" presetClass="entr" presetSubtype="0" fill="hold" nodeType="clickEffect">
                                  <p:stCondLst>
                                    <p:cond delay="0"/>
                                  </p:stCondLst>
                                  <p:childTnLst>
                                    <p:set>
                                      <p:cBhvr>
                                        <p:cTn id="234" dur="1" fill="hold">
                                          <p:stCondLst>
                                            <p:cond delay="0"/>
                                          </p:stCondLst>
                                        </p:cTn>
                                        <p:tgtEl>
                                          <p:spTgt spid="4"/>
                                        </p:tgtEl>
                                        <p:attrNameLst>
                                          <p:attrName>style.visibility</p:attrName>
                                        </p:attrNameLst>
                                      </p:cBhvr>
                                      <p:to>
                                        <p:strVal val="visible"/>
                                      </p:to>
                                    </p:set>
                                    <p:animEffect transition="in" filter="dissolve">
                                      <p:cBhvr>
                                        <p:cTn id="235" dur="500"/>
                                        <p:tgtEl>
                                          <p:spTgt spid="4"/>
                                        </p:tgtEl>
                                      </p:cBhvr>
                                    </p:animEffect>
                                  </p:childTnLst>
                                </p:cTn>
                              </p:par>
                            </p:childTnLst>
                          </p:cTn>
                        </p:par>
                      </p:childTnLst>
                    </p:cTn>
                  </p:par>
                  <p:par>
                    <p:cTn id="236" fill="hold">
                      <p:stCondLst>
                        <p:cond delay="indefinite"/>
                      </p:stCondLst>
                      <p:childTnLst>
                        <p:par>
                          <p:cTn id="237" fill="hold">
                            <p:stCondLst>
                              <p:cond delay="0"/>
                            </p:stCondLst>
                            <p:childTnLst>
                              <p:par>
                                <p:cTn id="238" presetID="0" presetClass="path" presetSubtype="0" accel="50000" decel="50000" fill="hold" nodeType="clickEffect">
                                  <p:stCondLst>
                                    <p:cond delay="0"/>
                                  </p:stCondLst>
                                  <p:childTnLst>
                                    <p:animMotion origin="layout" path="M -3.05556E-6 -3.54302E-6 C 0.03316 -0.00486 0.0665 -0.00971 0.08559 -0.03122 C 0.10469 -0.05273 0.10938 -0.09135 0.11424 -0.12974 " pathEditMode="relative" ptsTypes="aaA">
                                      <p:cBhvr>
                                        <p:cTn id="239" dur="2000" fill="hold"/>
                                        <p:tgtEl>
                                          <p:spTgt spid="4"/>
                                        </p:tgtEl>
                                        <p:attrNameLst>
                                          <p:attrName>ppt_x</p:attrName>
                                          <p:attrName>ppt_y</p:attrName>
                                        </p:attrNameLst>
                                      </p:cBhvr>
                                    </p:animMotion>
                                  </p:childTnLst>
                                </p:cTn>
                              </p:par>
                            </p:childTnLst>
                          </p:cTn>
                        </p:par>
                      </p:childTnLst>
                    </p:cTn>
                  </p:par>
                  <p:par>
                    <p:cTn id="240" fill="hold">
                      <p:stCondLst>
                        <p:cond delay="indefinite"/>
                      </p:stCondLst>
                      <p:childTnLst>
                        <p:par>
                          <p:cTn id="241" fill="hold">
                            <p:stCondLst>
                              <p:cond delay="0"/>
                            </p:stCondLst>
                            <p:childTnLst>
                              <p:par>
                                <p:cTn id="242" presetID="9" presetClass="exit" presetSubtype="0" fill="hold" nodeType="clickEffect">
                                  <p:stCondLst>
                                    <p:cond delay="0"/>
                                  </p:stCondLst>
                                  <p:childTnLst>
                                    <p:animEffect transition="out" filter="dissolve">
                                      <p:cBhvr>
                                        <p:cTn id="243" dur="500"/>
                                        <p:tgtEl>
                                          <p:spTgt spid="4"/>
                                        </p:tgtEl>
                                      </p:cBhvr>
                                    </p:animEffect>
                                    <p:set>
                                      <p:cBhvr>
                                        <p:cTn id="24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35" grpId="0" animBg="1"/>
      <p:bldP spid="35" grpId="1" animBg="1"/>
      <p:bldP spid="45" grpId="0" animBg="1"/>
      <p:bldP spid="45" grpId="1" animBg="1"/>
      <p:bldP spid="46" grpId="0" animBg="1"/>
      <p:bldP spid="46" grpId="1" animBg="1"/>
      <p:bldP spid="50" grpId="0" animBg="1"/>
      <p:bldP spid="50" grpId="1" animBg="1"/>
      <p:bldP spid="51" grpId="0" animBg="1"/>
      <p:bldP spid="51" grpId="1" animBg="1"/>
      <p:bldP spid="52" grpId="0" animBg="1"/>
      <p:bldP spid="52" grpId="1" animBg="1"/>
      <p:bldP spid="64" grpId="0" animBg="1"/>
      <p:bldP spid="64" grpId="1" animBg="1"/>
      <p:bldP spid="65" grpId="0" animBg="1"/>
      <p:bldP spid="65" grpId="1" animBg="1"/>
      <p:bldP spid="66" grpId="0" animBg="1"/>
      <p:bldP spid="66" grpId="1" animBg="1"/>
      <p:bldP spid="81" grpId="0"/>
      <p:bldP spid="81" grpId="1"/>
      <p:bldP spid="82" grpId="0"/>
      <p:bldP spid="82" grpId="1"/>
      <p:bldP spid="82" grpId="2"/>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Determine processing context</a:t>
            </a:r>
          </a:p>
        </p:txBody>
      </p:sp>
      <p:sp>
        <p:nvSpPr>
          <p:cNvPr id="3" name="Content Placeholder 2"/>
          <p:cNvSpPr>
            <a:spLocks noGrp="1"/>
          </p:cNvSpPr>
          <p:nvPr>
            <p:ph idx="1"/>
          </p:nvPr>
        </p:nvSpPr>
        <p:spPr/>
        <p:txBody>
          <a:bodyPr>
            <a:normAutofit/>
          </a:bodyPr>
          <a:lstStyle/>
          <a:p>
            <a:r>
              <a:rPr lang="nl-BE" b="1"/>
              <a:t>Determination processing context (xCT)</a:t>
            </a:r>
          </a:p>
          <a:p>
            <a:pPr lvl="1"/>
            <a:r>
              <a:rPr lang="nl-BE"/>
              <a:t>Attributes added as service attributes to determine the processing context:</a:t>
            </a:r>
          </a:p>
          <a:p>
            <a:pPr lvl="2"/>
            <a:r>
              <a:rPr lang="nl-BE" u="sng"/>
              <a:t>Processing scheme</a:t>
            </a:r>
            <a:br>
              <a:rPr lang="nl-BE"/>
            </a:br>
            <a:r>
              <a:rPr lang="nl-BE"/>
              <a:t>The ‘scheme’ under which the payment is being processed. </a:t>
            </a:r>
            <a:br>
              <a:rPr lang="nl-BE"/>
            </a:br>
            <a:r>
              <a:rPr lang="nl-BE"/>
              <a:t>E.g. ‘ICT’, ‘SDDCore’, ‘SCT’</a:t>
            </a:r>
          </a:p>
          <a:p>
            <a:pPr lvl="2"/>
            <a:r>
              <a:rPr lang="nl-BE" u="sng"/>
              <a:t>Product code</a:t>
            </a:r>
            <a:br>
              <a:rPr lang="nl-BE"/>
            </a:br>
            <a:r>
              <a:rPr lang="nl-BE"/>
              <a:t>A code which indicates the Product which is to be used for a particular payment. The product code is compared against a code provided in the payment.</a:t>
            </a:r>
            <a:br>
              <a:rPr lang="nl-BE"/>
            </a:br>
            <a:endParaRPr lang="nl-BE"/>
          </a:p>
        </p:txBody>
      </p:sp>
    </p:spTree>
    <p:extLst>
      <p:ext uri="{BB962C8B-B14F-4D97-AF65-F5344CB8AC3E}">
        <p14:creationId xmlns:p14="http://schemas.microsoft.com/office/powerpoint/2010/main" val="20331573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Determine processing context</a:t>
            </a:r>
          </a:p>
        </p:txBody>
      </p:sp>
      <p:sp>
        <p:nvSpPr>
          <p:cNvPr id="3" name="Content Placeholder 2"/>
          <p:cNvSpPr>
            <a:spLocks noGrp="1"/>
          </p:cNvSpPr>
          <p:nvPr>
            <p:ph idx="1"/>
          </p:nvPr>
        </p:nvSpPr>
        <p:spPr/>
        <p:txBody>
          <a:bodyPr>
            <a:normAutofit/>
          </a:bodyPr>
          <a:lstStyle/>
          <a:p>
            <a:r>
              <a:rPr lang="nl-BE" b="1"/>
              <a:t>Determination processing context (xCT)</a:t>
            </a:r>
          </a:p>
          <a:p>
            <a:pPr lvl="1"/>
            <a:r>
              <a:rPr lang="nl-BE"/>
              <a:t>Rules to identify the payment’s account to compare the agreement’s processing account against</a:t>
            </a:r>
          </a:p>
        </p:txBody>
      </p:sp>
      <p:graphicFrame>
        <p:nvGraphicFramePr>
          <p:cNvPr id="5" name="Table 4"/>
          <p:cNvGraphicFramePr>
            <a:graphicFrameLocks noGrp="1"/>
          </p:cNvGraphicFramePr>
          <p:nvPr/>
        </p:nvGraphicFramePr>
        <p:xfrm>
          <a:off x="1025233" y="2489530"/>
          <a:ext cx="7275618" cy="1112520"/>
        </p:xfrm>
        <a:graphic>
          <a:graphicData uri="http://schemas.openxmlformats.org/drawingml/2006/table">
            <a:tbl>
              <a:tblPr firstRow="1" bandRow="1">
                <a:tableStyleId>{5C22544A-7EE6-4342-B048-85BDC9FD1C3A}</a:tableStyleId>
              </a:tblPr>
              <a:tblGrid>
                <a:gridCol w="3439889">
                  <a:extLst>
                    <a:ext uri="{9D8B030D-6E8A-4147-A177-3AD203B41FA5}">
                      <a16:colId xmlns:a16="http://schemas.microsoft.com/office/drawing/2014/main" val="20000"/>
                    </a:ext>
                  </a:extLst>
                </a:gridCol>
                <a:gridCol w="3835729">
                  <a:extLst>
                    <a:ext uri="{9D8B030D-6E8A-4147-A177-3AD203B41FA5}">
                      <a16:colId xmlns:a16="http://schemas.microsoft.com/office/drawing/2014/main" val="20001"/>
                    </a:ext>
                  </a:extLst>
                </a:gridCol>
              </a:tblGrid>
              <a:tr h="370840">
                <a:tc>
                  <a:txBody>
                    <a:bodyPr/>
                    <a:lstStyle/>
                    <a:p>
                      <a:pPr>
                        <a:spcAft>
                          <a:spcPts val="0"/>
                        </a:spcAft>
                      </a:pPr>
                      <a:r>
                        <a:rPr lang="en-US" sz="1200" b="1" dirty="0">
                          <a:latin typeface="Arial"/>
                          <a:ea typeface="Times New Roman"/>
                          <a:cs typeface="Times New Roman"/>
                        </a:rPr>
                        <a:t>Instruction classification</a:t>
                      </a:r>
                      <a:endParaRPr lang="en-US" sz="1200" dirty="0">
                        <a:latin typeface="Times New Roman"/>
                        <a:ea typeface="Times New Roman"/>
                        <a:cs typeface="Times New Roman"/>
                      </a:endParaRPr>
                    </a:p>
                  </a:txBody>
                  <a:tcPr marL="68580" marR="68580" marT="0" marB="0" anchor="ctr"/>
                </a:tc>
                <a:tc>
                  <a:txBody>
                    <a:bodyPr/>
                    <a:lstStyle/>
                    <a:p>
                      <a:pPr>
                        <a:spcAft>
                          <a:spcPts val="0"/>
                        </a:spcAft>
                      </a:pPr>
                      <a:r>
                        <a:rPr lang="en-US" sz="1200" b="1" dirty="0">
                          <a:latin typeface="Arial"/>
                          <a:ea typeface="Times New Roman"/>
                          <a:cs typeface="Times New Roman"/>
                        </a:rPr>
                        <a:t>Processing Account</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0"/>
                  </a:ext>
                </a:extLst>
              </a:tr>
              <a:tr h="370840">
                <a:tc>
                  <a:txBody>
                    <a:bodyPr/>
                    <a:lstStyle/>
                    <a:p>
                      <a:pPr>
                        <a:spcBef>
                          <a:spcPts val="600"/>
                        </a:spcBef>
                        <a:spcAft>
                          <a:spcPts val="600"/>
                        </a:spcAft>
                      </a:pPr>
                      <a:r>
                        <a:rPr lang="en-US" sz="1200" dirty="0">
                          <a:latin typeface="Arial"/>
                          <a:ea typeface="Times New Roman"/>
                          <a:cs typeface="Times New Roman"/>
                        </a:rPr>
                        <a:t>FI2FICustomerCreditTransfer / FinancialInstitutionCreditTransfer</a:t>
                      </a:r>
                      <a:endParaRPr lang="en-US" sz="1200" dirty="0">
                        <a:latin typeface="Times New Roman"/>
                        <a:ea typeface="Times New Roman"/>
                        <a:cs typeface="Times New Roman"/>
                      </a:endParaRPr>
                    </a:p>
                  </a:txBody>
                  <a:tcPr marL="68580" marR="68580" marT="0" marB="0" anchor="ctr"/>
                </a:tc>
                <a:tc>
                  <a:txBody>
                    <a:bodyPr/>
                    <a:lstStyle/>
                    <a:p>
                      <a:pPr>
                        <a:spcBef>
                          <a:spcPts val="600"/>
                        </a:spcBef>
                        <a:spcAft>
                          <a:spcPts val="600"/>
                        </a:spcAft>
                      </a:pPr>
                      <a:r>
                        <a:rPr lang="en-US" sz="1200" dirty="0">
                          <a:latin typeface="Arial"/>
                          <a:ea typeface="Times New Roman"/>
                          <a:cs typeface="Times New Roman"/>
                        </a:rPr>
                        <a:t>Instruction’s </a:t>
                      </a:r>
                      <a:r>
                        <a:rPr lang="en-US" sz="1200" dirty="0" err="1">
                          <a:latin typeface="Arial"/>
                          <a:ea typeface="Times New Roman"/>
                          <a:cs typeface="Times New Roman"/>
                        </a:rPr>
                        <a:t>settlementAccount</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1"/>
                  </a:ext>
                </a:extLst>
              </a:tr>
              <a:tr h="370840">
                <a:tc>
                  <a:txBody>
                    <a:bodyPr/>
                    <a:lstStyle/>
                    <a:p>
                      <a:pPr>
                        <a:spcAft>
                          <a:spcPts val="600"/>
                        </a:spcAft>
                      </a:pPr>
                      <a:r>
                        <a:rPr lang="en-US" sz="1200" dirty="0" err="1">
                          <a:latin typeface="Arial"/>
                          <a:ea typeface="Times New Roman"/>
                          <a:cs typeface="Times New Roman"/>
                        </a:rPr>
                        <a:t>CreditTransferInitiation</a:t>
                      </a:r>
                      <a:endParaRPr lang="en-US" sz="1200" dirty="0">
                        <a:latin typeface="Times New Roman"/>
                        <a:ea typeface="Times New Roman"/>
                        <a:cs typeface="Times New Roman"/>
                      </a:endParaRPr>
                    </a:p>
                  </a:txBody>
                  <a:tcPr marL="68580" marR="68580" marT="0" marB="0" anchor="ctr"/>
                </a:tc>
                <a:tc>
                  <a:txBody>
                    <a:bodyPr/>
                    <a:lstStyle/>
                    <a:p>
                      <a:pPr>
                        <a:spcAft>
                          <a:spcPts val="600"/>
                        </a:spcAft>
                      </a:pPr>
                      <a:r>
                        <a:rPr lang="en-US" sz="1200" dirty="0">
                          <a:latin typeface="Arial"/>
                          <a:ea typeface="Times New Roman"/>
                          <a:cs typeface="Times New Roman"/>
                        </a:rPr>
                        <a:t>Instruction’s </a:t>
                      </a:r>
                      <a:r>
                        <a:rPr lang="en-US" sz="1200" dirty="0" err="1">
                          <a:latin typeface="Arial"/>
                          <a:ea typeface="Times New Roman"/>
                          <a:cs typeface="Times New Roman"/>
                        </a:rPr>
                        <a:t>originatingPartyAccount</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nvGraphicFramePr>
        <p:xfrm>
          <a:off x="1009403" y="3793836"/>
          <a:ext cx="7303324" cy="1483360"/>
        </p:xfrm>
        <a:graphic>
          <a:graphicData uri="http://schemas.openxmlformats.org/drawingml/2006/table">
            <a:tbl>
              <a:tblPr firstRow="1" bandRow="1">
                <a:tableStyleId>{5C22544A-7EE6-4342-B048-85BDC9FD1C3A}</a:tableStyleId>
              </a:tblPr>
              <a:tblGrid>
                <a:gridCol w="2434442">
                  <a:extLst>
                    <a:ext uri="{9D8B030D-6E8A-4147-A177-3AD203B41FA5}">
                      <a16:colId xmlns:a16="http://schemas.microsoft.com/office/drawing/2014/main" val="20000"/>
                    </a:ext>
                  </a:extLst>
                </a:gridCol>
                <a:gridCol w="999944">
                  <a:extLst>
                    <a:ext uri="{9D8B030D-6E8A-4147-A177-3AD203B41FA5}">
                      <a16:colId xmlns:a16="http://schemas.microsoft.com/office/drawing/2014/main" val="20001"/>
                    </a:ext>
                  </a:extLst>
                </a:gridCol>
                <a:gridCol w="3868938">
                  <a:extLst>
                    <a:ext uri="{9D8B030D-6E8A-4147-A177-3AD203B41FA5}">
                      <a16:colId xmlns:a16="http://schemas.microsoft.com/office/drawing/2014/main" val="20002"/>
                    </a:ext>
                  </a:extLst>
                </a:gridCol>
              </a:tblGrid>
              <a:tr h="370840">
                <a:tc>
                  <a:txBody>
                    <a:bodyPr/>
                    <a:lstStyle/>
                    <a:p>
                      <a:pPr>
                        <a:spcAft>
                          <a:spcPts val="0"/>
                        </a:spcAft>
                      </a:pPr>
                      <a:r>
                        <a:rPr lang="en-US" sz="1200" b="1" dirty="0">
                          <a:latin typeface="Arial"/>
                          <a:ea typeface="Times New Roman"/>
                          <a:cs typeface="Times New Roman"/>
                        </a:rPr>
                        <a:t>Transaction</a:t>
                      </a:r>
                      <a:r>
                        <a:rPr lang="en-US" sz="1200" b="1" baseline="0" dirty="0">
                          <a:latin typeface="Arial"/>
                          <a:ea typeface="Times New Roman"/>
                          <a:cs typeface="Times New Roman"/>
                        </a:rPr>
                        <a:t> </a:t>
                      </a:r>
                      <a:r>
                        <a:rPr lang="en-US" sz="1200" b="1" dirty="0">
                          <a:latin typeface="Arial"/>
                          <a:ea typeface="Times New Roman"/>
                          <a:cs typeface="Times New Roman"/>
                        </a:rPr>
                        <a:t>classification</a:t>
                      </a:r>
                      <a:endParaRPr lang="en-US" sz="1200" dirty="0">
                        <a:latin typeface="Times New Roman"/>
                        <a:ea typeface="Times New Roman"/>
                        <a:cs typeface="Times New Roman"/>
                      </a:endParaRPr>
                    </a:p>
                  </a:txBody>
                  <a:tcPr marL="68580" marR="68580" marT="0" marB="0" anchor="ctr"/>
                </a:tc>
                <a:tc>
                  <a:txBody>
                    <a:bodyPr/>
                    <a:lstStyle/>
                    <a:p>
                      <a:pPr>
                        <a:spcAft>
                          <a:spcPts val="0"/>
                        </a:spcAft>
                      </a:pPr>
                      <a:r>
                        <a:rPr lang="en-US" sz="1200" b="1" dirty="0">
                          <a:latin typeface="Arial"/>
                          <a:ea typeface="Times New Roman"/>
                          <a:cs typeface="Times New Roman"/>
                        </a:rPr>
                        <a:t>On-us</a:t>
                      </a:r>
                      <a:endParaRPr lang="en-US" sz="1200" dirty="0">
                        <a:latin typeface="Times New Roman"/>
                        <a:ea typeface="Times New Roman"/>
                        <a:cs typeface="Times New Roman"/>
                      </a:endParaRPr>
                    </a:p>
                  </a:txBody>
                  <a:tcPr marL="68580" marR="68580" marT="0" marB="0" anchor="ctr"/>
                </a:tc>
                <a:tc>
                  <a:txBody>
                    <a:bodyPr/>
                    <a:lstStyle/>
                    <a:p>
                      <a:pPr>
                        <a:spcAft>
                          <a:spcPts val="0"/>
                        </a:spcAft>
                      </a:pPr>
                      <a:r>
                        <a:rPr lang="en-US" sz="1200" b="1">
                          <a:latin typeface="Arial"/>
                          <a:ea typeface="Times New Roman"/>
                          <a:cs typeface="Times New Roman"/>
                        </a:rPr>
                        <a:t>Processing Account</a:t>
                      </a:r>
                      <a:endParaRPr lang="en-US" sz="120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0"/>
                  </a:ext>
                </a:extLst>
              </a:tr>
              <a:tr h="370840">
                <a:tc>
                  <a:txBody>
                    <a:bodyPr/>
                    <a:lstStyle/>
                    <a:p>
                      <a:pPr>
                        <a:spcBef>
                          <a:spcPts val="600"/>
                        </a:spcBef>
                        <a:spcAft>
                          <a:spcPts val="600"/>
                        </a:spcAft>
                      </a:pPr>
                      <a:r>
                        <a:rPr lang="en-US" sz="1200" dirty="0" err="1">
                          <a:latin typeface="Arial"/>
                          <a:ea typeface="Times New Roman"/>
                          <a:cs typeface="Times New Roman"/>
                        </a:rPr>
                        <a:t>CustomerCreditTransfer</a:t>
                      </a:r>
                      <a:endParaRPr lang="en-US" sz="1200" dirty="0">
                        <a:latin typeface="Times New Roman"/>
                        <a:ea typeface="Times New Roman"/>
                        <a:cs typeface="Times New Roman"/>
                      </a:endParaRPr>
                    </a:p>
                  </a:txBody>
                  <a:tcPr marL="68580" marR="68580" marT="0" marB="0" anchor="ctr"/>
                </a:tc>
                <a:tc>
                  <a:txBody>
                    <a:bodyPr/>
                    <a:lstStyle/>
                    <a:p>
                      <a:pPr>
                        <a:spcBef>
                          <a:spcPts val="600"/>
                        </a:spcBef>
                        <a:spcAft>
                          <a:spcPts val="600"/>
                        </a:spcAft>
                      </a:pPr>
                      <a:r>
                        <a:rPr lang="en-US" sz="1200" dirty="0">
                          <a:latin typeface="Arial"/>
                          <a:ea typeface="Times New Roman"/>
                          <a:cs typeface="Times New Roman"/>
                        </a:rPr>
                        <a:t>True</a:t>
                      </a:r>
                      <a:endParaRPr lang="en-US" sz="1200" dirty="0">
                        <a:latin typeface="Times New Roman"/>
                        <a:ea typeface="Times New Roman"/>
                        <a:cs typeface="Times New Roman"/>
                      </a:endParaRPr>
                    </a:p>
                  </a:txBody>
                  <a:tcPr marL="68580" marR="68580" marT="0" marB="0" anchor="ctr"/>
                </a:tc>
                <a:tc>
                  <a:txBody>
                    <a:bodyPr/>
                    <a:lstStyle/>
                    <a:p>
                      <a:pPr>
                        <a:spcBef>
                          <a:spcPts val="600"/>
                        </a:spcBef>
                        <a:spcAft>
                          <a:spcPts val="600"/>
                        </a:spcAft>
                      </a:pPr>
                      <a:r>
                        <a:rPr lang="en-US" sz="1200" dirty="0">
                          <a:latin typeface="Arial"/>
                          <a:ea typeface="Times New Roman"/>
                          <a:cs typeface="Times New Roman"/>
                        </a:rPr>
                        <a:t>Transaction’s </a:t>
                      </a:r>
                      <a:r>
                        <a:rPr lang="en-US" sz="1200" dirty="0" err="1">
                          <a:latin typeface="Arial"/>
                          <a:ea typeface="Times New Roman"/>
                          <a:cs typeface="Times New Roman"/>
                        </a:rPr>
                        <a:t>creditPartyAccount</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1"/>
                  </a:ext>
                </a:extLst>
              </a:tr>
              <a:tr h="370840">
                <a:tc>
                  <a:txBody>
                    <a:bodyPr/>
                    <a:lstStyle/>
                    <a:p>
                      <a:pPr>
                        <a:spcAft>
                          <a:spcPts val="600"/>
                        </a:spcAft>
                      </a:pPr>
                      <a:r>
                        <a:rPr lang="en-US" sz="1200" dirty="0" err="1">
                          <a:latin typeface="Arial"/>
                          <a:ea typeface="Times New Roman"/>
                          <a:cs typeface="Times New Roman"/>
                        </a:rPr>
                        <a:t>FinancialInstitutionCreditTransfer</a:t>
                      </a:r>
                      <a:endParaRPr lang="en-US" sz="1200" dirty="0">
                        <a:latin typeface="Times New Roman"/>
                        <a:ea typeface="Times New Roman"/>
                        <a:cs typeface="Times New Roman"/>
                      </a:endParaRPr>
                    </a:p>
                  </a:txBody>
                  <a:tcPr marL="68580" marR="68580" marT="0" marB="0" anchor="ctr"/>
                </a:tc>
                <a:tc>
                  <a:txBody>
                    <a:bodyPr/>
                    <a:lstStyle/>
                    <a:p>
                      <a:pPr>
                        <a:spcAft>
                          <a:spcPts val="600"/>
                        </a:spcAft>
                      </a:pPr>
                      <a:r>
                        <a:rPr lang="en-US" sz="1200" dirty="0">
                          <a:latin typeface="Arial"/>
                          <a:ea typeface="Times New Roman"/>
                          <a:cs typeface="Times New Roman"/>
                        </a:rPr>
                        <a:t>True</a:t>
                      </a:r>
                      <a:endParaRPr lang="en-US" sz="1200" dirty="0">
                        <a:latin typeface="Times New Roman"/>
                        <a:ea typeface="Times New Roman"/>
                        <a:cs typeface="Times New Roman"/>
                      </a:endParaRPr>
                    </a:p>
                  </a:txBody>
                  <a:tcPr marL="68580" marR="68580" marT="0" marB="0" anchor="ctr"/>
                </a:tc>
                <a:tc>
                  <a:txBody>
                    <a:bodyPr/>
                    <a:lstStyle/>
                    <a:p>
                      <a:pPr>
                        <a:spcAft>
                          <a:spcPts val="600"/>
                        </a:spcAft>
                      </a:pPr>
                      <a:r>
                        <a:rPr lang="en-US" sz="1200" dirty="0">
                          <a:latin typeface="Arial"/>
                          <a:ea typeface="Times New Roman"/>
                          <a:cs typeface="Times New Roman"/>
                        </a:rPr>
                        <a:t>Transaction’s </a:t>
                      </a:r>
                      <a:r>
                        <a:rPr lang="en-US" sz="1200" dirty="0" err="1">
                          <a:latin typeface="Arial"/>
                          <a:ea typeface="Times New Roman"/>
                          <a:cs typeface="Times New Roman"/>
                        </a:rPr>
                        <a:t>creditPartyAccount</a:t>
                      </a:r>
                      <a:r>
                        <a:rPr lang="en-US" sz="1200" dirty="0">
                          <a:latin typeface="Arial"/>
                          <a:ea typeface="Times New Roman"/>
                          <a:cs typeface="Times New Roman"/>
                        </a:rPr>
                        <a:t>, if not present use Transaction’s </a:t>
                      </a:r>
                      <a:r>
                        <a:rPr lang="en-US" sz="1200" dirty="0" err="1">
                          <a:latin typeface="Arial"/>
                          <a:ea typeface="Times New Roman"/>
                          <a:cs typeface="Times New Roman"/>
                        </a:rPr>
                        <a:t>settlementAccount</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2"/>
                  </a:ext>
                </a:extLst>
              </a:tr>
              <a:tr h="370840">
                <a:tc>
                  <a:txBody>
                    <a:bodyPr/>
                    <a:lstStyle/>
                    <a:p>
                      <a:pPr>
                        <a:spcAft>
                          <a:spcPts val="600"/>
                        </a:spcAft>
                      </a:pPr>
                      <a:r>
                        <a:rPr lang="en-US" sz="1200" dirty="0" err="1">
                          <a:latin typeface="Arial"/>
                          <a:ea typeface="Times New Roman"/>
                          <a:cs typeface="Times New Roman"/>
                        </a:rPr>
                        <a:t>CustomerCreditTransfer</a:t>
                      </a:r>
                      <a:r>
                        <a:rPr lang="en-US" sz="1200" dirty="0">
                          <a:latin typeface="Arial"/>
                          <a:ea typeface="Times New Roman"/>
                          <a:cs typeface="Times New Roman"/>
                        </a:rPr>
                        <a:t>/ </a:t>
                      </a:r>
                      <a:r>
                        <a:rPr lang="en-US" sz="1200" dirty="0" err="1">
                          <a:latin typeface="Arial"/>
                          <a:ea typeface="Times New Roman"/>
                          <a:cs typeface="Times New Roman"/>
                        </a:rPr>
                        <a:t>FinancialInstitutionCreditTransfer</a:t>
                      </a:r>
                      <a:endParaRPr lang="en-US" sz="1200" dirty="0">
                        <a:latin typeface="Times New Roman"/>
                        <a:ea typeface="Times New Roman"/>
                        <a:cs typeface="Times New Roman"/>
                      </a:endParaRPr>
                    </a:p>
                  </a:txBody>
                  <a:tcPr marL="68580" marR="68580" marT="0" marB="0" anchor="ctr"/>
                </a:tc>
                <a:tc>
                  <a:txBody>
                    <a:bodyPr/>
                    <a:lstStyle/>
                    <a:p>
                      <a:pPr>
                        <a:spcAft>
                          <a:spcPts val="600"/>
                        </a:spcAft>
                      </a:pPr>
                      <a:r>
                        <a:rPr lang="en-US" sz="1200" dirty="0">
                          <a:latin typeface="Arial"/>
                          <a:ea typeface="Times New Roman"/>
                          <a:cs typeface="Times New Roman"/>
                        </a:rPr>
                        <a:t>False</a:t>
                      </a:r>
                      <a:endParaRPr lang="en-US" sz="1200" dirty="0">
                        <a:latin typeface="Times New Roman"/>
                        <a:ea typeface="Times New Roman"/>
                        <a:cs typeface="Times New Roman"/>
                      </a:endParaRPr>
                    </a:p>
                  </a:txBody>
                  <a:tcPr marL="68580" marR="68580" marT="0" marB="0" anchor="ctr"/>
                </a:tc>
                <a:tc>
                  <a:txBody>
                    <a:bodyPr/>
                    <a:lstStyle/>
                    <a:p>
                      <a:pPr>
                        <a:spcAft>
                          <a:spcPts val="600"/>
                        </a:spcAft>
                      </a:pPr>
                      <a:r>
                        <a:rPr lang="en-US" sz="1200" dirty="0">
                          <a:latin typeface="Arial"/>
                          <a:ea typeface="Times New Roman"/>
                          <a:cs typeface="Times New Roman"/>
                        </a:rPr>
                        <a:t>Transaction’s </a:t>
                      </a:r>
                      <a:r>
                        <a:rPr lang="en-US" sz="1200" dirty="0" err="1">
                          <a:latin typeface="Arial"/>
                          <a:ea typeface="Times New Roman"/>
                          <a:cs typeface="Times New Roman"/>
                        </a:rPr>
                        <a:t>settlementAccount</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19139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Settlement…</a:t>
            </a:r>
          </a:p>
        </p:txBody>
      </p:sp>
      <p:sp>
        <p:nvSpPr>
          <p:cNvPr id="3" name="Content Placeholder 2"/>
          <p:cNvSpPr>
            <a:spLocks noGrp="1"/>
          </p:cNvSpPr>
          <p:nvPr>
            <p:ph idx="1"/>
          </p:nvPr>
        </p:nvSpPr>
        <p:spPr>
          <a:xfrm>
            <a:off x="457200" y="980728"/>
            <a:ext cx="8229600" cy="5760640"/>
          </a:xfrm>
        </p:spPr>
        <p:txBody>
          <a:bodyPr>
            <a:normAutofit/>
          </a:bodyPr>
          <a:lstStyle/>
          <a:p>
            <a:r>
              <a:rPr lang="en-US" b="1" dirty="0"/>
              <a:t>Net settlement: </a:t>
            </a:r>
            <a:r>
              <a:rPr lang="en-US" dirty="0"/>
              <a:t>the settlement of transfer orders on a net basis.</a:t>
            </a:r>
          </a:p>
          <a:p>
            <a:r>
              <a:rPr lang="en-US" b="1" dirty="0"/>
              <a:t>Gross settlement: </a:t>
            </a:r>
            <a:r>
              <a:rPr lang="en-US" dirty="0"/>
              <a:t>the settlement of transfer orders one by one.</a:t>
            </a:r>
          </a:p>
          <a:p>
            <a:r>
              <a:rPr lang="en-US" b="1" dirty="0"/>
              <a:t>Internal settlement: </a:t>
            </a:r>
            <a:r>
              <a:rPr lang="en-US" dirty="0"/>
              <a:t>settlement that is effected through transfers of funds on the books of a bank, as opposed to settlement via an interbank funds transfer system or a central system.</a:t>
            </a:r>
          </a:p>
          <a:p>
            <a:r>
              <a:rPr lang="en-US" b="1" dirty="0"/>
              <a:t>Domestic settlement: </a:t>
            </a:r>
            <a:r>
              <a:rPr lang="en-US" dirty="0"/>
              <a:t>settlement which takes place in the country (or currency area) in which both parties to the transaction are located.</a:t>
            </a:r>
          </a:p>
          <a:p>
            <a:r>
              <a:rPr lang="en-US" b="1" dirty="0"/>
              <a:t>Cross-border settlement: </a:t>
            </a:r>
            <a:r>
              <a:rPr lang="en-US" dirty="0"/>
              <a:t>settlement that takes place in a country (or currency area) in which one or both parties to the transaction are not located.</a:t>
            </a:r>
          </a:p>
        </p:txBody>
      </p:sp>
    </p:spTree>
    <p:extLst>
      <p:ext uri="{BB962C8B-B14F-4D97-AF65-F5344CB8AC3E}">
        <p14:creationId xmlns:p14="http://schemas.microsoft.com/office/powerpoint/2010/main" val="3011970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Determine processing context</a:t>
            </a:r>
          </a:p>
        </p:txBody>
      </p:sp>
      <p:sp>
        <p:nvSpPr>
          <p:cNvPr id="3" name="Content Placeholder 2"/>
          <p:cNvSpPr>
            <a:spLocks noGrp="1"/>
          </p:cNvSpPr>
          <p:nvPr>
            <p:ph idx="1"/>
          </p:nvPr>
        </p:nvSpPr>
        <p:spPr/>
        <p:txBody>
          <a:bodyPr>
            <a:normAutofit/>
          </a:bodyPr>
          <a:lstStyle/>
          <a:p>
            <a:r>
              <a:rPr lang="nl-BE" b="1"/>
              <a:t>Determination processing context (xCT)</a:t>
            </a:r>
          </a:p>
          <a:p>
            <a:pPr lvl="1"/>
            <a:r>
              <a:rPr lang="nl-BE"/>
              <a:t>Rules to identify processing scheme and product code in the payment</a:t>
            </a:r>
          </a:p>
        </p:txBody>
      </p:sp>
      <p:graphicFrame>
        <p:nvGraphicFramePr>
          <p:cNvPr id="6" name="Table 5"/>
          <p:cNvGraphicFramePr>
            <a:graphicFrameLocks noGrp="1"/>
          </p:cNvGraphicFramePr>
          <p:nvPr/>
        </p:nvGraphicFramePr>
        <p:xfrm>
          <a:off x="997528" y="2641923"/>
          <a:ext cx="7517080" cy="1473200"/>
        </p:xfrm>
        <a:graphic>
          <a:graphicData uri="http://schemas.openxmlformats.org/drawingml/2006/table">
            <a:tbl>
              <a:tblPr firstRow="1" bandRow="1">
                <a:tableStyleId>{5C22544A-7EE6-4342-B048-85BDC9FD1C3A}</a:tableStyleId>
              </a:tblPr>
              <a:tblGrid>
                <a:gridCol w="2505694">
                  <a:extLst>
                    <a:ext uri="{9D8B030D-6E8A-4147-A177-3AD203B41FA5}">
                      <a16:colId xmlns:a16="http://schemas.microsoft.com/office/drawing/2014/main" val="20000"/>
                    </a:ext>
                  </a:extLst>
                </a:gridCol>
                <a:gridCol w="1588975">
                  <a:extLst>
                    <a:ext uri="{9D8B030D-6E8A-4147-A177-3AD203B41FA5}">
                      <a16:colId xmlns:a16="http://schemas.microsoft.com/office/drawing/2014/main" val="20001"/>
                    </a:ext>
                  </a:extLst>
                </a:gridCol>
                <a:gridCol w="3422411">
                  <a:extLst>
                    <a:ext uri="{9D8B030D-6E8A-4147-A177-3AD203B41FA5}">
                      <a16:colId xmlns:a16="http://schemas.microsoft.com/office/drawing/2014/main" val="20002"/>
                    </a:ext>
                  </a:extLst>
                </a:gridCol>
              </a:tblGrid>
              <a:tr h="370840">
                <a:tc>
                  <a:txBody>
                    <a:bodyPr/>
                    <a:lstStyle/>
                    <a:p>
                      <a:pPr>
                        <a:spcAft>
                          <a:spcPts val="0"/>
                        </a:spcAft>
                      </a:pPr>
                      <a:r>
                        <a:rPr lang="en-US" sz="1200" b="1" dirty="0">
                          <a:latin typeface="Arial"/>
                          <a:ea typeface="Times New Roman"/>
                          <a:cs typeface="Times New Roman"/>
                        </a:rPr>
                        <a:t>Instruction’s classification</a:t>
                      </a:r>
                      <a:endParaRPr lang="en-US" sz="1200" dirty="0">
                        <a:latin typeface="Times New Roman"/>
                        <a:ea typeface="Times New Roman"/>
                        <a:cs typeface="Times New Roman"/>
                      </a:endParaRPr>
                    </a:p>
                  </a:txBody>
                  <a:tcPr marL="68580" marR="68580" marT="0" marB="0" anchor="ctr"/>
                </a:tc>
                <a:tc>
                  <a:txBody>
                    <a:bodyPr/>
                    <a:lstStyle/>
                    <a:p>
                      <a:pPr>
                        <a:spcAft>
                          <a:spcPts val="0"/>
                        </a:spcAft>
                      </a:pPr>
                      <a:r>
                        <a:rPr lang="en-US" sz="1200" b="1" dirty="0">
                          <a:latin typeface="Arial"/>
                          <a:ea typeface="Times New Roman"/>
                          <a:cs typeface="Times New Roman"/>
                        </a:rPr>
                        <a:t>Instruction’s Processing Scheme</a:t>
                      </a:r>
                      <a:endParaRPr lang="en-US" sz="1200" dirty="0">
                        <a:latin typeface="Times New Roman"/>
                        <a:ea typeface="Times New Roman"/>
                        <a:cs typeface="Times New Roman"/>
                      </a:endParaRPr>
                    </a:p>
                  </a:txBody>
                  <a:tcPr marL="68580" marR="68580" marT="0" marB="0" anchor="ctr"/>
                </a:tc>
                <a:tc>
                  <a:txBody>
                    <a:bodyPr/>
                    <a:lstStyle/>
                    <a:p>
                      <a:pPr>
                        <a:spcAft>
                          <a:spcPts val="0"/>
                        </a:spcAft>
                      </a:pPr>
                      <a:r>
                        <a:rPr lang="en-US" sz="1200" b="1" dirty="0">
                          <a:latin typeface="Arial"/>
                          <a:ea typeface="Times New Roman"/>
                          <a:cs typeface="Times New Roman"/>
                        </a:rPr>
                        <a:t>Product code from Instruction</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0"/>
                  </a:ext>
                </a:extLst>
              </a:tr>
              <a:tr h="370840">
                <a:tc>
                  <a:txBody>
                    <a:bodyPr/>
                    <a:lstStyle/>
                    <a:p>
                      <a:pPr>
                        <a:spcAft>
                          <a:spcPts val="0"/>
                        </a:spcAft>
                      </a:pPr>
                      <a:r>
                        <a:rPr lang="en-US" sz="1200" b="0" dirty="0">
                          <a:latin typeface="Arial"/>
                          <a:ea typeface="Times New Roman"/>
                          <a:cs typeface="Times New Roman"/>
                        </a:rPr>
                        <a:t>FI2FICustomerCreditTransfer / </a:t>
                      </a:r>
                      <a:r>
                        <a:rPr lang="en-US" sz="1200" b="0" dirty="0" err="1">
                          <a:latin typeface="Arial"/>
                          <a:ea typeface="Times New Roman"/>
                          <a:cs typeface="Times New Roman"/>
                        </a:rPr>
                        <a:t>FinancialInstitutionCreditTransfer</a:t>
                      </a:r>
                      <a:endParaRPr lang="en-US" sz="1200" b="0" dirty="0">
                        <a:latin typeface="Times New Roman"/>
                        <a:ea typeface="Times New Roman"/>
                        <a:cs typeface="Times New Roman"/>
                      </a:endParaRPr>
                    </a:p>
                  </a:txBody>
                  <a:tcPr marL="68580" marR="68580" marT="0" marB="0" anchor="ctr"/>
                </a:tc>
                <a:tc>
                  <a:txBody>
                    <a:bodyPr/>
                    <a:lstStyle/>
                    <a:p>
                      <a:pPr>
                        <a:spcAft>
                          <a:spcPts val="0"/>
                        </a:spcAft>
                      </a:pPr>
                      <a:r>
                        <a:rPr lang="en-US" sz="1200" b="0" dirty="0">
                          <a:latin typeface="Arial"/>
                          <a:ea typeface="Times New Roman"/>
                          <a:cs typeface="Times New Roman"/>
                        </a:rPr>
                        <a:t>Instruction’s </a:t>
                      </a:r>
                      <a:r>
                        <a:rPr lang="en-US" sz="1200" b="0" dirty="0" err="1">
                          <a:latin typeface="Arial"/>
                          <a:ea typeface="Times New Roman"/>
                          <a:cs typeface="Times New Roman"/>
                        </a:rPr>
                        <a:t>processingScheme</a:t>
                      </a:r>
                      <a:endParaRPr lang="en-US" sz="1200" b="0" dirty="0">
                        <a:latin typeface="Times New Roman"/>
                        <a:ea typeface="Times New Roman"/>
                        <a:cs typeface="Times New Roman"/>
                      </a:endParaRPr>
                    </a:p>
                  </a:txBody>
                  <a:tcPr marL="68580" marR="68580" marT="0" marB="0" anchor="ctr"/>
                </a:tc>
                <a:tc>
                  <a:txBody>
                    <a:bodyPr/>
                    <a:lstStyle/>
                    <a:p>
                      <a:pPr>
                        <a:spcAft>
                          <a:spcPts val="0"/>
                        </a:spcAft>
                      </a:pPr>
                      <a:r>
                        <a:rPr lang="en-US" sz="1200" b="0" dirty="0">
                          <a:latin typeface="Arial"/>
                          <a:ea typeface="Times New Roman"/>
                          <a:cs typeface="Times New Roman"/>
                        </a:rPr>
                        <a:t>Check in both Instruction’s </a:t>
                      </a:r>
                      <a:r>
                        <a:rPr lang="en-US" sz="1200" b="0" dirty="0" err="1">
                          <a:latin typeface="Arial"/>
                          <a:ea typeface="Times New Roman"/>
                          <a:cs typeface="Times New Roman"/>
                        </a:rPr>
                        <a:t>serviceLevelProprietaryCode</a:t>
                      </a:r>
                      <a:r>
                        <a:rPr lang="en-US" sz="1200" b="0" dirty="0">
                          <a:latin typeface="Arial"/>
                          <a:ea typeface="Times New Roman"/>
                          <a:cs typeface="Times New Roman"/>
                        </a:rPr>
                        <a:t> OR </a:t>
                      </a:r>
                      <a:br>
                        <a:rPr lang="en-US" sz="1200" b="0" dirty="0">
                          <a:latin typeface="Arial"/>
                          <a:ea typeface="Times New Roman"/>
                          <a:cs typeface="Times New Roman"/>
                        </a:rPr>
                      </a:br>
                      <a:r>
                        <a:rPr lang="en-US" sz="1200" b="0" dirty="0">
                          <a:latin typeface="Arial"/>
                          <a:ea typeface="Times New Roman"/>
                          <a:cs typeface="Times New Roman"/>
                        </a:rPr>
                        <a:t>Instruction’s </a:t>
                      </a:r>
                      <a:r>
                        <a:rPr lang="en-US" sz="1200" b="0" dirty="0" err="1">
                          <a:latin typeface="Arial"/>
                          <a:ea typeface="Times New Roman"/>
                          <a:cs typeface="Times New Roman"/>
                        </a:rPr>
                        <a:t>instructionForNextAgent</a:t>
                      </a:r>
                      <a:r>
                        <a:rPr lang="en-US" sz="1200" b="0" dirty="0">
                          <a:latin typeface="Arial"/>
                          <a:ea typeface="Times New Roman"/>
                          <a:cs typeface="Times New Roman"/>
                        </a:rPr>
                        <a:t>[n]</a:t>
                      </a:r>
                      <a:r>
                        <a:rPr lang="en-US" sz="1200" b="0" dirty="0" err="1">
                          <a:latin typeface="Arial"/>
                          <a:ea typeface="Times New Roman"/>
                          <a:cs typeface="Times New Roman"/>
                        </a:rPr>
                        <a:t>InstructionInformation</a:t>
                      </a:r>
                      <a:endParaRPr lang="en-US" sz="1200" b="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1"/>
                  </a:ext>
                </a:extLst>
              </a:tr>
              <a:tr h="370840">
                <a:tc>
                  <a:txBody>
                    <a:bodyPr/>
                    <a:lstStyle/>
                    <a:p>
                      <a:pPr>
                        <a:spcBef>
                          <a:spcPts val="600"/>
                        </a:spcBef>
                        <a:spcAft>
                          <a:spcPts val="600"/>
                        </a:spcAft>
                      </a:pPr>
                      <a:r>
                        <a:rPr lang="en-US" sz="1200" b="0" dirty="0" err="1">
                          <a:latin typeface="Arial"/>
                          <a:ea typeface="Times New Roman"/>
                          <a:cs typeface="Times New Roman"/>
                        </a:rPr>
                        <a:t>CreditTransferInitiation</a:t>
                      </a:r>
                      <a:endParaRPr lang="en-US" sz="1200" b="0" dirty="0">
                        <a:latin typeface="Times New Roman"/>
                        <a:ea typeface="Times New Roman"/>
                        <a:cs typeface="Times New Roman"/>
                      </a:endParaRPr>
                    </a:p>
                  </a:txBody>
                  <a:tcPr marL="68580" marR="68580" marT="0" marB="0" anchor="ctr"/>
                </a:tc>
                <a:tc>
                  <a:txBody>
                    <a:bodyPr/>
                    <a:lstStyle/>
                    <a:p>
                      <a:pPr>
                        <a:spcAft>
                          <a:spcPts val="0"/>
                        </a:spcAft>
                      </a:pPr>
                      <a:r>
                        <a:rPr lang="en-US" sz="1200" b="0" dirty="0">
                          <a:latin typeface="Arial"/>
                          <a:ea typeface="Times New Roman"/>
                          <a:cs typeface="Times New Roman"/>
                        </a:rPr>
                        <a:t>Instruction’s </a:t>
                      </a:r>
                      <a:r>
                        <a:rPr lang="en-US" sz="1200" b="0" dirty="0" err="1">
                          <a:latin typeface="Arial"/>
                          <a:ea typeface="Times New Roman"/>
                          <a:cs typeface="Times New Roman"/>
                        </a:rPr>
                        <a:t>processingScheme</a:t>
                      </a:r>
                      <a:endParaRPr lang="en-US" sz="1200" b="0" dirty="0">
                        <a:latin typeface="Times New Roman"/>
                        <a:ea typeface="Times New Roman"/>
                        <a:cs typeface="Times New Roman"/>
                      </a:endParaRPr>
                    </a:p>
                  </a:txBody>
                  <a:tcPr marL="68580" marR="68580" marT="0" marB="0" anchor="ctr"/>
                </a:tc>
                <a:tc>
                  <a:txBody>
                    <a:bodyPr/>
                    <a:lstStyle/>
                    <a:p>
                      <a:pPr>
                        <a:spcBef>
                          <a:spcPts val="600"/>
                        </a:spcBef>
                        <a:spcAft>
                          <a:spcPts val="600"/>
                        </a:spcAft>
                      </a:pPr>
                      <a:r>
                        <a:rPr lang="en-US" sz="1200" b="0" dirty="0">
                          <a:latin typeface="Arial"/>
                          <a:ea typeface="Times New Roman"/>
                          <a:cs typeface="Times New Roman"/>
                        </a:rPr>
                        <a:t>Instruction’s </a:t>
                      </a:r>
                      <a:r>
                        <a:rPr lang="en-US" sz="1200" b="0" dirty="0" err="1">
                          <a:latin typeface="Arial"/>
                          <a:ea typeface="Times New Roman"/>
                          <a:cs typeface="Times New Roman"/>
                        </a:rPr>
                        <a:t>serviceLevelProprietaryCode</a:t>
                      </a:r>
                      <a:endParaRPr lang="en-US" sz="1200" b="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nvGraphicFramePr>
        <p:xfrm>
          <a:off x="1001480" y="4567701"/>
          <a:ext cx="7548751" cy="741680"/>
        </p:xfrm>
        <a:graphic>
          <a:graphicData uri="http://schemas.openxmlformats.org/drawingml/2006/table">
            <a:tbl>
              <a:tblPr firstRow="1" bandRow="1">
                <a:tableStyleId>{5C22544A-7EE6-4342-B048-85BDC9FD1C3A}</a:tableStyleId>
              </a:tblPr>
              <a:tblGrid>
                <a:gridCol w="3569025">
                  <a:extLst>
                    <a:ext uri="{9D8B030D-6E8A-4147-A177-3AD203B41FA5}">
                      <a16:colId xmlns:a16="http://schemas.microsoft.com/office/drawing/2014/main" val="20000"/>
                    </a:ext>
                  </a:extLst>
                </a:gridCol>
                <a:gridCol w="3979726">
                  <a:extLst>
                    <a:ext uri="{9D8B030D-6E8A-4147-A177-3AD203B41FA5}">
                      <a16:colId xmlns:a16="http://schemas.microsoft.com/office/drawing/2014/main" val="20001"/>
                    </a:ext>
                  </a:extLst>
                </a:gridCol>
              </a:tblGrid>
              <a:tr h="370840">
                <a:tc>
                  <a:txBody>
                    <a:bodyPr/>
                    <a:lstStyle/>
                    <a:p>
                      <a:pPr>
                        <a:spcAft>
                          <a:spcPts val="0"/>
                        </a:spcAft>
                      </a:pPr>
                      <a:r>
                        <a:rPr lang="en-US" sz="1200" b="1" dirty="0">
                          <a:latin typeface="Arial"/>
                          <a:ea typeface="Times New Roman"/>
                          <a:cs typeface="Times New Roman"/>
                        </a:rPr>
                        <a:t>Transaction</a:t>
                      </a:r>
                      <a:r>
                        <a:rPr lang="en-US" sz="1200" b="1" baseline="0" dirty="0">
                          <a:latin typeface="Arial"/>
                          <a:ea typeface="Times New Roman"/>
                          <a:cs typeface="Times New Roman"/>
                        </a:rPr>
                        <a:t> </a:t>
                      </a:r>
                      <a:r>
                        <a:rPr lang="en-US" sz="1200" b="1" dirty="0">
                          <a:latin typeface="Arial"/>
                          <a:ea typeface="Times New Roman"/>
                          <a:cs typeface="Times New Roman"/>
                        </a:rPr>
                        <a:t>classification</a:t>
                      </a:r>
                      <a:endParaRPr lang="en-US" sz="1200" dirty="0">
                        <a:latin typeface="Times New Roman"/>
                        <a:ea typeface="Times New Roman"/>
                        <a:cs typeface="Times New Roman"/>
                      </a:endParaRPr>
                    </a:p>
                  </a:txBody>
                  <a:tcPr marL="68580" marR="68580" marT="0" marB="0" anchor="ctr"/>
                </a:tc>
                <a:tc>
                  <a:txBody>
                    <a:bodyPr/>
                    <a:lstStyle/>
                    <a:p>
                      <a:pPr>
                        <a:spcAft>
                          <a:spcPts val="0"/>
                        </a:spcAft>
                      </a:pPr>
                      <a:r>
                        <a:rPr lang="en-US" sz="1200" b="1" dirty="0">
                          <a:latin typeface="Arial"/>
                          <a:ea typeface="Times New Roman"/>
                          <a:cs typeface="Times New Roman"/>
                        </a:rPr>
                        <a:t>Scheme</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0"/>
                  </a:ext>
                </a:extLst>
              </a:tr>
              <a:tr h="370840">
                <a:tc>
                  <a:txBody>
                    <a:bodyPr/>
                    <a:lstStyle/>
                    <a:p>
                      <a:pPr>
                        <a:spcAft>
                          <a:spcPts val="600"/>
                        </a:spcAft>
                      </a:pPr>
                      <a:r>
                        <a:rPr lang="en-US" sz="1200" dirty="0" err="1">
                          <a:latin typeface="Arial"/>
                          <a:ea typeface="Times New Roman"/>
                          <a:cs typeface="Times New Roman"/>
                        </a:rPr>
                        <a:t>CustomerCreditTransfer</a:t>
                      </a:r>
                      <a:r>
                        <a:rPr lang="en-US" sz="1200" dirty="0">
                          <a:latin typeface="Arial"/>
                          <a:ea typeface="Times New Roman"/>
                          <a:cs typeface="Times New Roman"/>
                        </a:rPr>
                        <a:t>/ </a:t>
                      </a:r>
                      <a:r>
                        <a:rPr lang="en-US" sz="1200" dirty="0" err="1">
                          <a:latin typeface="Arial"/>
                          <a:ea typeface="Times New Roman"/>
                          <a:cs typeface="Times New Roman"/>
                        </a:rPr>
                        <a:t>FinancialInstitutionCreditTransfer</a:t>
                      </a:r>
                      <a:endParaRPr lang="en-US" sz="1200" dirty="0">
                        <a:latin typeface="Times New Roman"/>
                        <a:ea typeface="Times New Roman"/>
                        <a:cs typeface="Times New Roman"/>
                      </a:endParaRPr>
                    </a:p>
                  </a:txBody>
                  <a:tcPr marL="68580" marR="68580" marT="0" marB="0" anchor="ctr"/>
                </a:tc>
                <a:tc>
                  <a:txBody>
                    <a:bodyPr/>
                    <a:lstStyle/>
                    <a:p>
                      <a:pPr>
                        <a:spcAft>
                          <a:spcPts val="600"/>
                        </a:spcAft>
                      </a:pPr>
                      <a:r>
                        <a:rPr lang="en-US" sz="1200" dirty="0">
                          <a:latin typeface="Arial"/>
                          <a:ea typeface="Times New Roman"/>
                          <a:cs typeface="Times New Roman"/>
                        </a:rPr>
                        <a:t>Transaction’s scheme</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76879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Validations</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30406526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Validation framework</a:t>
            </a:r>
          </a:p>
        </p:txBody>
      </p:sp>
      <p:sp>
        <p:nvSpPr>
          <p:cNvPr id="3" name="Content Placeholder 2"/>
          <p:cNvSpPr>
            <a:spLocks noGrp="1"/>
          </p:cNvSpPr>
          <p:nvPr>
            <p:ph idx="1"/>
          </p:nvPr>
        </p:nvSpPr>
        <p:spPr/>
        <p:txBody>
          <a:bodyPr>
            <a:normAutofit/>
          </a:bodyPr>
          <a:lstStyle/>
          <a:p>
            <a:r>
              <a:rPr lang="en-US" b="1"/>
              <a:t>Validation framework</a:t>
            </a:r>
          </a:p>
          <a:p>
            <a:pPr lvl="1"/>
            <a:r>
              <a:rPr lang="en-US" sz="2000"/>
              <a:t>Provides a means to validate any entity against flexible validation rules </a:t>
            </a:r>
          </a:p>
          <a:p>
            <a:pPr lvl="1"/>
            <a:r>
              <a:rPr lang="nl-BE" sz="2000"/>
              <a:t>Validation rules can be grouped, in order to re-use individual validation rules</a:t>
            </a:r>
          </a:p>
          <a:p>
            <a:pPr lvl="1"/>
            <a:r>
              <a:rPr lang="en-US" sz="2000"/>
              <a:t>Common types of validations available:</a:t>
            </a:r>
          </a:p>
          <a:p>
            <a:pPr lvl="2"/>
            <a:r>
              <a:rPr lang="en-US" sz="1600"/>
              <a:t>Mandatory field validation</a:t>
            </a:r>
          </a:p>
          <a:p>
            <a:pPr lvl="2"/>
            <a:r>
              <a:rPr lang="en-US" sz="1600"/>
              <a:t>Date field validation (incl. range validation)</a:t>
            </a:r>
          </a:p>
          <a:p>
            <a:pPr lvl="2"/>
            <a:r>
              <a:rPr lang="en-US" sz="1600"/>
              <a:t>Enumeration validation i.e. whether a field contains a value from a pre-defined set of values</a:t>
            </a:r>
          </a:p>
          <a:p>
            <a:pPr lvl="2"/>
            <a:r>
              <a:rPr lang="en-US" sz="1600"/>
              <a:t>Numeric range validation</a:t>
            </a:r>
          </a:p>
          <a:p>
            <a:pPr lvl="2"/>
            <a:r>
              <a:rPr lang="en-US" sz="1600"/>
              <a:t>Predicate validation i.e. whether an expression validates to true or false</a:t>
            </a:r>
          </a:p>
          <a:p>
            <a:pPr lvl="2"/>
            <a:r>
              <a:rPr lang="en-US" sz="1600"/>
              <a:t>Count validation</a:t>
            </a:r>
          </a:p>
          <a:p>
            <a:pPr lvl="2"/>
            <a:r>
              <a:rPr lang="en-US" sz="1600"/>
              <a:t>Sum validation</a:t>
            </a:r>
          </a:p>
          <a:p>
            <a:pPr lvl="2"/>
            <a:r>
              <a:rPr lang="nl-BE" sz="1600"/>
              <a:t>...</a:t>
            </a:r>
            <a:endParaRPr lang="en-US" sz="1600"/>
          </a:p>
          <a:p>
            <a:endParaRPr lang="en-US"/>
          </a:p>
        </p:txBody>
      </p:sp>
    </p:spTree>
    <p:extLst>
      <p:ext uri="{BB962C8B-B14F-4D97-AF65-F5344CB8AC3E}">
        <p14:creationId xmlns:p14="http://schemas.microsoft.com/office/powerpoint/2010/main" val="53962965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Validation framework</a:t>
            </a:r>
          </a:p>
        </p:txBody>
      </p:sp>
      <p:sp>
        <p:nvSpPr>
          <p:cNvPr id="3" name="Content Placeholder 2"/>
          <p:cNvSpPr>
            <a:spLocks noGrp="1"/>
          </p:cNvSpPr>
          <p:nvPr>
            <p:ph idx="1"/>
          </p:nvPr>
        </p:nvSpPr>
        <p:spPr/>
        <p:txBody>
          <a:bodyPr/>
          <a:lstStyle/>
          <a:p>
            <a:pPr marL="342900" lvl="1" indent="-342900">
              <a:buFont typeface="Wingdings" pitchFamily="2" charset="2"/>
              <a:buChar char="§"/>
            </a:pPr>
            <a:r>
              <a:rPr lang="en-US" b="1"/>
              <a:t>Validation framework</a:t>
            </a:r>
          </a:p>
          <a:p>
            <a:pPr marL="742950" lvl="2" indent="-342900"/>
            <a:r>
              <a:rPr lang="nl-BE"/>
              <a:t>Can be called from BPEL or the BVA:</a:t>
            </a:r>
          </a:p>
          <a:p>
            <a:pPr marL="1200150" lvl="3" indent="-342900"/>
            <a:r>
              <a:rPr lang="nl-BE"/>
              <a:t>Returns an issue to the BPEL if called by BPEL</a:t>
            </a:r>
          </a:p>
          <a:p>
            <a:pPr marL="1200150" lvl="3" indent="-342900"/>
            <a:r>
              <a:rPr lang="nl-BE"/>
              <a:t>The error is shown on the BVA if invoked from the BVA</a:t>
            </a:r>
          </a:p>
          <a:p>
            <a:endParaRPr lang="en-US"/>
          </a:p>
        </p:txBody>
      </p:sp>
      <p:pic>
        <p:nvPicPr>
          <p:cNvPr id="4" name="Picture 3"/>
          <p:cNvPicPr>
            <a:picLocks noChangeAspect="1" noChangeArrowheads="1"/>
          </p:cNvPicPr>
          <p:nvPr/>
        </p:nvPicPr>
        <p:blipFill>
          <a:blip r:embed="rId2" cstate="print"/>
          <a:srcRect/>
          <a:stretch>
            <a:fillRect/>
          </a:stretch>
        </p:blipFill>
        <p:spPr bwMode="auto">
          <a:xfrm>
            <a:off x="1403498" y="2689291"/>
            <a:ext cx="6370674" cy="3244083"/>
          </a:xfrm>
          <a:prstGeom prst="rect">
            <a:avLst/>
          </a:prstGeom>
          <a:noFill/>
        </p:spPr>
      </p:pic>
    </p:spTree>
    <p:extLst>
      <p:ext uri="{BB962C8B-B14F-4D97-AF65-F5344CB8AC3E}">
        <p14:creationId xmlns:p14="http://schemas.microsoft.com/office/powerpoint/2010/main" val="26987257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Validation framework</a:t>
            </a:r>
            <a:endParaRPr lang="en-US"/>
          </a:p>
        </p:txBody>
      </p:sp>
      <p:sp>
        <p:nvSpPr>
          <p:cNvPr id="3" name="Content Placeholder 2"/>
          <p:cNvSpPr>
            <a:spLocks noGrp="1"/>
          </p:cNvSpPr>
          <p:nvPr>
            <p:ph idx="1"/>
          </p:nvPr>
        </p:nvSpPr>
        <p:spPr/>
        <p:txBody>
          <a:bodyPr/>
          <a:lstStyle/>
          <a:p>
            <a:pPr marL="342900" lvl="1" indent="-342900">
              <a:buFont typeface="Wingdings" pitchFamily="2" charset="2"/>
              <a:buChar char="§"/>
            </a:pPr>
            <a:r>
              <a:rPr lang="en-US" b="1"/>
              <a:t>Validations – parser</a:t>
            </a:r>
          </a:p>
          <a:p>
            <a:pPr lvl="1"/>
            <a:r>
              <a:rPr lang="nl-BE" sz="2000"/>
              <a:t>Some validations are already done in the parser</a:t>
            </a:r>
          </a:p>
          <a:p>
            <a:pPr lvl="1"/>
            <a:r>
              <a:rPr lang="nl-BE" sz="2000"/>
              <a:t>Validations are done on retained data, therefore the parser already has to detect exceptions to the format.</a:t>
            </a:r>
          </a:p>
          <a:p>
            <a:pPr lvl="1"/>
            <a:r>
              <a:rPr lang="nl-BE" sz="2000"/>
              <a:t>Examples of such validations:</a:t>
            </a:r>
          </a:p>
          <a:p>
            <a:pPr lvl="2"/>
            <a:r>
              <a:rPr lang="nl-BE"/>
              <a:t>Amount field:</a:t>
            </a:r>
          </a:p>
          <a:p>
            <a:pPr lvl="3"/>
            <a:r>
              <a:rPr lang="nl-BE"/>
              <a:t>SWIFT amount format: 125,12</a:t>
            </a:r>
          </a:p>
          <a:p>
            <a:pPr lvl="3"/>
            <a:r>
              <a:rPr lang="nl-BE"/>
              <a:t>Retained as: 125.12000</a:t>
            </a:r>
          </a:p>
          <a:p>
            <a:pPr lvl="2"/>
            <a:r>
              <a:rPr lang="nl-BE"/>
              <a:t>Date field:</a:t>
            </a:r>
          </a:p>
          <a:p>
            <a:pPr lvl="3"/>
            <a:r>
              <a:rPr lang="nl-BE"/>
              <a:t>SWIFT date format: 091108</a:t>
            </a:r>
          </a:p>
          <a:p>
            <a:pPr lvl="3"/>
            <a:r>
              <a:rPr lang="nl-BE"/>
              <a:t>Retained as: 2009-11-08</a:t>
            </a:r>
            <a:endParaRPr lang="nl-BE" sz="2000"/>
          </a:p>
          <a:p>
            <a:pPr lvl="1"/>
            <a:r>
              <a:rPr lang="nl-BE" sz="2000"/>
              <a:t>Exception handling self done by the validation service</a:t>
            </a:r>
          </a:p>
          <a:p>
            <a:pPr lvl="1"/>
            <a:r>
              <a:rPr lang="nl-BE" sz="2000"/>
              <a:t>It is possible to integrate customised xsd validations in the parser for SWIFT-MX messages (implementation choice)</a:t>
            </a:r>
          </a:p>
          <a:p>
            <a:pPr lvl="1"/>
            <a:endParaRPr lang="nl-BE" sz="2000"/>
          </a:p>
          <a:p>
            <a:endParaRPr lang="en-US"/>
          </a:p>
        </p:txBody>
      </p:sp>
    </p:spTree>
    <p:extLst>
      <p:ext uri="{BB962C8B-B14F-4D97-AF65-F5344CB8AC3E}">
        <p14:creationId xmlns:p14="http://schemas.microsoft.com/office/powerpoint/2010/main" val="409796331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Validation framework</a:t>
            </a:r>
          </a:p>
        </p:txBody>
      </p:sp>
      <p:sp>
        <p:nvSpPr>
          <p:cNvPr id="7" name="Content Placeholder 6"/>
          <p:cNvSpPr>
            <a:spLocks noGrp="1"/>
          </p:cNvSpPr>
          <p:nvPr>
            <p:ph idx="1"/>
          </p:nvPr>
        </p:nvSpPr>
        <p:spPr/>
        <p:txBody>
          <a:bodyPr/>
          <a:lstStyle/>
          <a:p>
            <a:pPr marL="342900" lvl="1" indent="-342900">
              <a:buFont typeface="Wingdings" pitchFamily="2" charset="2"/>
              <a:buChar char="§"/>
            </a:pPr>
            <a:r>
              <a:rPr lang="en-US" b="1"/>
              <a:t>Validations – web tier</a:t>
            </a:r>
          </a:p>
          <a:p>
            <a:pPr lvl="1"/>
            <a:r>
              <a:rPr lang="nl-BE" sz="2000"/>
              <a:t>As for the parser, some validations are done by the web tier instead of the validation service. E.g.:</a:t>
            </a:r>
          </a:p>
          <a:p>
            <a:pPr lvl="2"/>
            <a:r>
              <a:rPr lang="nl-BE" sz="1600"/>
              <a:t>Some validations of manual entry of payments.E.g. amount</a:t>
            </a:r>
          </a:p>
          <a:p>
            <a:pPr lvl="2"/>
            <a:r>
              <a:rPr lang="nl-BE" sz="1600"/>
              <a:t>Typically all validations for maintenance via the BVA of static entities.</a:t>
            </a:r>
            <a:endParaRPr lang="en-US" sz="1600"/>
          </a:p>
        </p:txBody>
      </p:sp>
      <p:pic>
        <p:nvPicPr>
          <p:cNvPr id="778245" name="Picture 5"/>
          <p:cNvPicPr>
            <a:picLocks noChangeAspect="1" noChangeArrowheads="1"/>
          </p:cNvPicPr>
          <p:nvPr/>
        </p:nvPicPr>
        <p:blipFill>
          <a:blip r:embed="rId2" cstate="print"/>
          <a:srcRect/>
          <a:stretch>
            <a:fillRect/>
          </a:stretch>
        </p:blipFill>
        <p:spPr bwMode="auto">
          <a:xfrm>
            <a:off x="988828" y="3085824"/>
            <a:ext cx="7546126" cy="3018450"/>
          </a:xfrm>
          <a:prstGeom prst="rect">
            <a:avLst/>
          </a:prstGeom>
          <a:noFill/>
        </p:spPr>
      </p:pic>
    </p:spTree>
    <p:extLst>
      <p:ext uri="{BB962C8B-B14F-4D97-AF65-F5344CB8AC3E}">
        <p14:creationId xmlns:p14="http://schemas.microsoft.com/office/powerpoint/2010/main" val="9917734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Possible duplicate check</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21797976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Possible duplicate check</a:t>
            </a:r>
          </a:p>
        </p:txBody>
      </p:sp>
      <p:sp>
        <p:nvSpPr>
          <p:cNvPr id="3" name="Content Placeholder 2"/>
          <p:cNvSpPr>
            <a:spLocks noGrp="1"/>
          </p:cNvSpPr>
          <p:nvPr>
            <p:ph idx="1"/>
          </p:nvPr>
        </p:nvSpPr>
        <p:spPr/>
        <p:txBody>
          <a:bodyPr/>
          <a:lstStyle/>
          <a:p>
            <a:r>
              <a:rPr lang="en-GB" b="1"/>
              <a:t>Possible duplicate check</a:t>
            </a:r>
          </a:p>
          <a:p>
            <a:pPr lvl="1"/>
            <a:r>
              <a:rPr lang="en-GB" sz="2000" b="1"/>
              <a:t>Validation</a:t>
            </a:r>
            <a:r>
              <a:rPr lang="en-GB" sz="2000"/>
              <a:t> on </a:t>
            </a:r>
            <a:r>
              <a:rPr lang="en-GB" sz="2000" b="1"/>
              <a:t>certain attributes</a:t>
            </a:r>
            <a:r>
              <a:rPr lang="en-GB" sz="2000"/>
              <a:t> revealing </a:t>
            </a:r>
            <a:r>
              <a:rPr lang="en-GB" sz="2000" b="1"/>
              <a:t>Instructions</a:t>
            </a:r>
            <a:r>
              <a:rPr lang="en-GB" sz="2000"/>
              <a:t> that are </a:t>
            </a:r>
            <a:r>
              <a:rPr lang="en-GB" sz="2000" b="1"/>
              <a:t>possibly duplicates </a:t>
            </a:r>
            <a:r>
              <a:rPr lang="en-GB" sz="2000"/>
              <a:t>of Instructions that are already existing in the system:</a:t>
            </a:r>
          </a:p>
          <a:p>
            <a:pPr lvl="2"/>
            <a:r>
              <a:rPr lang="en-GB"/>
              <a:t>Having the same incoming Clearing Condition</a:t>
            </a:r>
          </a:p>
          <a:p>
            <a:pPr lvl="2"/>
            <a:r>
              <a:rPr lang="en-GB"/>
              <a:t>Within a configurable time range</a:t>
            </a:r>
            <a:endParaRPr lang="en-US" sz="1600"/>
          </a:p>
          <a:p>
            <a:pPr lvl="1"/>
            <a:r>
              <a:rPr lang="nl-BE" sz="2000"/>
              <a:t>The attributes are configurable</a:t>
            </a:r>
          </a:p>
          <a:p>
            <a:pPr lvl="1"/>
            <a:r>
              <a:rPr lang="nl-BE" sz="2000"/>
              <a:t>An </a:t>
            </a:r>
            <a:r>
              <a:rPr lang="nl-BE" sz="2000" b="1"/>
              <a:t>issue</a:t>
            </a:r>
            <a:r>
              <a:rPr lang="nl-BE" sz="2000"/>
              <a:t> is raised upon detection of a possible duplicate Instruction</a:t>
            </a:r>
          </a:p>
          <a:p>
            <a:pPr lvl="1"/>
            <a:r>
              <a:rPr lang="nl-BE" sz="2000" b="1"/>
              <a:t>Outcome</a:t>
            </a:r>
            <a:r>
              <a:rPr lang="nl-BE" sz="2000"/>
              <a:t> can be </a:t>
            </a:r>
            <a:r>
              <a:rPr lang="nl-BE" sz="2000" b="1"/>
              <a:t>Instruction approval</a:t>
            </a:r>
            <a:r>
              <a:rPr lang="nl-BE" sz="2000"/>
              <a:t>, other outcomes are possible too (e.g. Reject)</a:t>
            </a:r>
            <a:endParaRPr lang="en-US" sz="2000" b="1"/>
          </a:p>
          <a:p>
            <a:endParaRPr lang="en-US"/>
          </a:p>
        </p:txBody>
      </p:sp>
    </p:spTree>
    <p:extLst>
      <p:ext uri="{BB962C8B-B14F-4D97-AF65-F5344CB8AC3E}">
        <p14:creationId xmlns:p14="http://schemas.microsoft.com/office/powerpoint/2010/main" val="380025176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Possible duplicate check</a:t>
            </a:r>
          </a:p>
        </p:txBody>
      </p:sp>
      <p:pic>
        <p:nvPicPr>
          <p:cNvPr id="5" name="Picture 2"/>
          <p:cNvPicPr>
            <a:picLocks noChangeAspect="1" noChangeArrowheads="1"/>
          </p:cNvPicPr>
          <p:nvPr/>
        </p:nvPicPr>
        <p:blipFill>
          <a:blip r:embed="rId2" cstate="print"/>
          <a:srcRect/>
          <a:stretch>
            <a:fillRect/>
          </a:stretch>
        </p:blipFill>
        <p:spPr bwMode="auto">
          <a:xfrm>
            <a:off x="855919" y="1849185"/>
            <a:ext cx="7427782" cy="3573426"/>
          </a:xfrm>
          <a:prstGeom prst="rect">
            <a:avLst/>
          </a:prstGeom>
          <a:noFill/>
          <a:ln w="9525">
            <a:noFill/>
            <a:miter lim="800000"/>
            <a:headEnd/>
            <a:tailEnd/>
          </a:ln>
        </p:spPr>
      </p:pic>
    </p:spTree>
    <p:extLst>
      <p:ext uri="{BB962C8B-B14F-4D97-AF65-F5344CB8AC3E}">
        <p14:creationId xmlns:p14="http://schemas.microsoft.com/office/powerpoint/2010/main" val="3527974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Disposition check</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2471562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Settlement Methods</a:t>
            </a:r>
          </a:p>
        </p:txBody>
      </p:sp>
      <p:sp>
        <p:nvSpPr>
          <p:cNvPr id="3" name="Content Placeholder 2"/>
          <p:cNvSpPr>
            <a:spLocks noGrp="1"/>
          </p:cNvSpPr>
          <p:nvPr>
            <p:ph idx="1"/>
          </p:nvPr>
        </p:nvSpPr>
        <p:spPr/>
        <p:txBody>
          <a:bodyPr/>
          <a:lstStyle/>
          <a:p>
            <a:pPr marL="342900" lvl="1" indent="-342900">
              <a:buFont typeface="Wingdings" pitchFamily="2" charset="2"/>
              <a:buChar char="§"/>
            </a:pPr>
            <a:r>
              <a:rPr lang="en-IN" sz="2400"/>
              <a:t>Book Transfer</a:t>
            </a:r>
          </a:p>
          <a:p>
            <a:pPr marL="342900" lvl="1" indent="-342900">
              <a:buFont typeface="Wingdings" pitchFamily="2" charset="2"/>
              <a:buChar char="§"/>
            </a:pPr>
            <a:endParaRPr lang="en-IN" sz="2400"/>
          </a:p>
          <a:p>
            <a:pPr marL="342900" lvl="1" indent="-342900">
              <a:buFont typeface="Wingdings" pitchFamily="2" charset="2"/>
              <a:buChar char="§"/>
            </a:pPr>
            <a:r>
              <a:rPr lang="en-IN" sz="2400"/>
              <a:t>Correspondent Banking (Nostro / Vostro)</a:t>
            </a:r>
          </a:p>
          <a:p>
            <a:pPr marL="342900" lvl="1" indent="-342900">
              <a:buFont typeface="Wingdings" pitchFamily="2" charset="2"/>
              <a:buChar char="§"/>
            </a:pPr>
            <a:endParaRPr lang="en-IN" sz="2400"/>
          </a:p>
          <a:p>
            <a:pPr marL="342900" lvl="1" indent="-342900">
              <a:buFont typeface="Wingdings" pitchFamily="2" charset="2"/>
              <a:buChar char="§"/>
            </a:pPr>
            <a:r>
              <a:rPr lang="en-IN" sz="2400"/>
              <a:t>Clearing and Settlement Method (CSM)</a:t>
            </a:r>
          </a:p>
          <a:p>
            <a:pPr marL="342900" lvl="1" indent="-342900">
              <a:buFont typeface="Wingdings" pitchFamily="2" charset="2"/>
              <a:buChar char="§"/>
            </a:pPr>
            <a:endParaRPr lang="en-IN" sz="2400"/>
          </a:p>
          <a:p>
            <a:pPr marL="342900" lvl="1" indent="-342900">
              <a:buFont typeface="Wingdings" pitchFamily="2" charset="2"/>
              <a:buChar char="§"/>
            </a:pPr>
            <a:r>
              <a:rPr lang="en-IN" sz="2400"/>
              <a:t>Cover Method</a:t>
            </a:r>
          </a:p>
          <a:p>
            <a:pPr marL="342900" lvl="1" indent="-342900">
              <a:buFont typeface="Wingdings" pitchFamily="2" charset="2"/>
              <a:buChar char="§"/>
            </a:pPr>
            <a:endParaRPr lang="en-IN" sz="2400"/>
          </a:p>
          <a:p>
            <a:pPr marL="342900" lvl="1" indent="-342900">
              <a:buFont typeface="Wingdings" pitchFamily="2" charset="2"/>
              <a:buChar char="§"/>
            </a:pPr>
            <a:r>
              <a:rPr lang="en-IN" sz="2400"/>
              <a:t>Serial Method</a:t>
            </a:r>
          </a:p>
          <a:p>
            <a:endParaRPr lang="en-US"/>
          </a:p>
        </p:txBody>
      </p:sp>
    </p:spTree>
    <p:extLst>
      <p:ext uri="{BB962C8B-B14F-4D97-AF65-F5344CB8AC3E}">
        <p14:creationId xmlns:p14="http://schemas.microsoft.com/office/powerpoint/2010/main" val="250876146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Disposition check</a:t>
            </a:r>
          </a:p>
        </p:txBody>
      </p:sp>
      <p:sp>
        <p:nvSpPr>
          <p:cNvPr id="3" name="Content Placeholder 2"/>
          <p:cNvSpPr>
            <a:spLocks noGrp="1"/>
          </p:cNvSpPr>
          <p:nvPr>
            <p:ph idx="1"/>
          </p:nvPr>
        </p:nvSpPr>
        <p:spPr/>
        <p:txBody>
          <a:bodyPr>
            <a:normAutofit/>
          </a:bodyPr>
          <a:lstStyle/>
          <a:p>
            <a:r>
              <a:rPr lang="nl-BE" b="1"/>
              <a:t>Disposition check</a:t>
            </a:r>
            <a:endParaRPr lang="en-US" b="1"/>
          </a:p>
          <a:p>
            <a:pPr lvl="1"/>
            <a:r>
              <a:rPr lang="en-US" sz="2000"/>
              <a:t>The Disposition Check Service centralizes the validations that can be performed on accounts (debit and/or credit):</a:t>
            </a:r>
          </a:p>
          <a:p>
            <a:pPr lvl="2"/>
            <a:r>
              <a:rPr lang="en-US" b="1"/>
              <a:t>Account existence</a:t>
            </a:r>
          </a:p>
          <a:p>
            <a:pPr lvl="3"/>
            <a:r>
              <a:rPr lang="en-US"/>
              <a:t>Checks whether the account exists or not</a:t>
            </a:r>
          </a:p>
          <a:p>
            <a:pPr lvl="3"/>
            <a:r>
              <a:rPr lang="en-US"/>
              <a:t>An Issue is raised if the account does not exist</a:t>
            </a:r>
          </a:p>
          <a:p>
            <a:pPr lvl="3"/>
            <a:r>
              <a:rPr lang="nl-BE"/>
              <a:t>Outcome of the Reference Implementation can be to send the Payment to manual repair</a:t>
            </a:r>
            <a:endParaRPr lang="en-US"/>
          </a:p>
          <a:p>
            <a:pPr lvl="2"/>
            <a:r>
              <a:rPr lang="en-US" b="1"/>
              <a:t>Account status</a:t>
            </a:r>
          </a:p>
          <a:p>
            <a:pPr lvl="3"/>
            <a:r>
              <a:rPr lang="en-US"/>
              <a:t>Checks the status of the account (open, closed, blocked)</a:t>
            </a:r>
          </a:p>
          <a:p>
            <a:pPr lvl="3"/>
            <a:r>
              <a:rPr lang="en-US"/>
              <a:t>An Issue is raised if the account does not exist</a:t>
            </a:r>
          </a:p>
          <a:p>
            <a:pPr lvl="3"/>
            <a:r>
              <a:rPr lang="nl-BE"/>
              <a:t>Outcome of the Reference Implementation can be to:</a:t>
            </a:r>
          </a:p>
          <a:p>
            <a:pPr lvl="4"/>
            <a:r>
              <a:rPr lang="nl-BE"/>
              <a:t>Reject the Payment if the account is closed</a:t>
            </a:r>
          </a:p>
          <a:p>
            <a:pPr lvl="4"/>
            <a:r>
              <a:rPr lang="nl-BE"/>
              <a:t>Send the Payment to approval if the account is blocked</a:t>
            </a:r>
            <a:br>
              <a:rPr lang="nl-BE"/>
            </a:br>
            <a:r>
              <a:rPr lang="nl-BE"/>
              <a:t>The payment can next be sent to manual repair by the user</a:t>
            </a:r>
          </a:p>
          <a:p>
            <a:pPr lvl="3"/>
            <a:r>
              <a:rPr lang="nl-BE"/>
              <a:t>A substitute account can be returned. The original account is next replaced with the substitute account</a:t>
            </a:r>
            <a:endParaRPr lang="en-US"/>
          </a:p>
        </p:txBody>
      </p:sp>
    </p:spTree>
    <p:extLst>
      <p:ext uri="{BB962C8B-B14F-4D97-AF65-F5344CB8AC3E}">
        <p14:creationId xmlns:p14="http://schemas.microsoft.com/office/powerpoint/2010/main" val="17500927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Disposition check</a:t>
            </a:r>
          </a:p>
        </p:txBody>
      </p:sp>
      <p:sp>
        <p:nvSpPr>
          <p:cNvPr id="3" name="Content Placeholder 2"/>
          <p:cNvSpPr>
            <a:spLocks noGrp="1"/>
          </p:cNvSpPr>
          <p:nvPr>
            <p:ph idx="1"/>
          </p:nvPr>
        </p:nvSpPr>
        <p:spPr/>
        <p:txBody>
          <a:bodyPr/>
          <a:lstStyle/>
          <a:p>
            <a:r>
              <a:rPr lang="nl-BE" b="1"/>
              <a:t>Disposition check</a:t>
            </a:r>
            <a:endParaRPr lang="en-US" b="1"/>
          </a:p>
          <a:p>
            <a:pPr lvl="2"/>
            <a:r>
              <a:rPr lang="en-US" sz="2200" b="1"/>
              <a:t>Account currency</a:t>
            </a:r>
          </a:p>
          <a:p>
            <a:pPr lvl="3"/>
            <a:r>
              <a:rPr lang="nl-BE"/>
              <a:t>If the account’s currency is present in the payment (Instruction/Transaction), checks whether an account exists with this currency</a:t>
            </a:r>
          </a:p>
          <a:p>
            <a:pPr lvl="4"/>
            <a:r>
              <a:rPr lang="en-US"/>
              <a:t>An Issue is raised if the account’s currency does not exist</a:t>
            </a:r>
          </a:p>
          <a:p>
            <a:pPr lvl="4"/>
            <a:r>
              <a:rPr lang="nl-BE"/>
              <a:t>Outcome of the Reference Implementation can be to send the payment to approval</a:t>
            </a:r>
            <a:br>
              <a:rPr lang="nl-BE"/>
            </a:br>
            <a:r>
              <a:rPr lang="nl-BE"/>
              <a:t>The payment can next be sent to manual repair by the user</a:t>
            </a:r>
          </a:p>
          <a:p>
            <a:pPr lvl="3"/>
            <a:r>
              <a:rPr lang="nl-BE"/>
              <a:t>If the account’s currency is not present in the payment (Instruction/transaction), retrieves the account’s currency and enriches the payment with the account’s currency</a:t>
            </a:r>
            <a:endParaRPr lang="en-US"/>
          </a:p>
          <a:p>
            <a:pPr lvl="3"/>
            <a:endParaRPr lang="en-US"/>
          </a:p>
          <a:p>
            <a:endParaRPr lang="en-US" sz="2000"/>
          </a:p>
        </p:txBody>
      </p:sp>
    </p:spTree>
    <p:extLst>
      <p:ext uri="{BB962C8B-B14F-4D97-AF65-F5344CB8AC3E}">
        <p14:creationId xmlns:p14="http://schemas.microsoft.com/office/powerpoint/2010/main" val="91530766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Disposition check</a:t>
            </a:r>
            <a:endParaRPr lang="en-US"/>
          </a:p>
        </p:txBody>
      </p:sp>
      <p:sp>
        <p:nvSpPr>
          <p:cNvPr id="3" name="Content Placeholder 2"/>
          <p:cNvSpPr>
            <a:spLocks noGrp="1"/>
          </p:cNvSpPr>
          <p:nvPr>
            <p:ph idx="1"/>
          </p:nvPr>
        </p:nvSpPr>
        <p:spPr/>
        <p:txBody>
          <a:bodyPr/>
          <a:lstStyle/>
          <a:p>
            <a:pPr marL="342900" lvl="2" indent="-342900"/>
            <a:r>
              <a:rPr lang="nl-BE" sz="2400" b="1"/>
              <a:t>Disposition check</a:t>
            </a:r>
            <a:endParaRPr lang="en-US" sz="2400" b="1"/>
          </a:p>
          <a:p>
            <a:pPr lvl="2"/>
            <a:r>
              <a:rPr lang="en-US" sz="2200" b="1"/>
              <a:t>Sufficient funds</a:t>
            </a:r>
          </a:p>
          <a:p>
            <a:pPr lvl="3"/>
            <a:r>
              <a:rPr lang="nl-BE"/>
              <a:t>Checks whether sufficient funds is available on the account</a:t>
            </a:r>
          </a:p>
          <a:p>
            <a:pPr lvl="4"/>
            <a:r>
              <a:rPr lang="en-US"/>
              <a:t>An Issue is raised if insufficient funds available</a:t>
            </a:r>
          </a:p>
          <a:p>
            <a:pPr lvl="4"/>
            <a:r>
              <a:rPr lang="nl-BE"/>
              <a:t>Outcome of the Reference Implementation can be to send the payment to approval</a:t>
            </a:r>
            <a:br>
              <a:rPr lang="nl-BE"/>
            </a:br>
            <a:r>
              <a:rPr lang="nl-BE"/>
              <a:t>The payment can next be sent to manual repair by the user</a:t>
            </a:r>
          </a:p>
          <a:p>
            <a:pPr lvl="3"/>
            <a:r>
              <a:rPr lang="nl-BE"/>
              <a:t>A reservation Id can be returned and is retained, so it can be provided whenever required (e.g. Accounting)</a:t>
            </a:r>
            <a:endParaRPr lang="en-US"/>
          </a:p>
          <a:p>
            <a:pPr lvl="1"/>
            <a:r>
              <a:rPr lang="nl-BE" b="1"/>
              <a:t>Release reserved funds</a:t>
            </a:r>
            <a:br>
              <a:rPr lang="nl-BE"/>
            </a:br>
            <a:r>
              <a:rPr lang="en-US" sz="2000"/>
              <a:t>This feature can be called by any service to release reserved funds</a:t>
            </a:r>
            <a:endParaRPr lang="en-US"/>
          </a:p>
        </p:txBody>
      </p:sp>
    </p:spTree>
    <p:extLst>
      <p:ext uri="{BB962C8B-B14F-4D97-AF65-F5344CB8AC3E}">
        <p14:creationId xmlns:p14="http://schemas.microsoft.com/office/powerpoint/2010/main" val="372261681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Disposition check</a:t>
            </a:r>
            <a:endParaRPr lang="en-US"/>
          </a:p>
        </p:txBody>
      </p:sp>
      <p:sp>
        <p:nvSpPr>
          <p:cNvPr id="3" name="Content Placeholder 2"/>
          <p:cNvSpPr>
            <a:spLocks noGrp="1"/>
          </p:cNvSpPr>
          <p:nvPr>
            <p:ph idx="1"/>
          </p:nvPr>
        </p:nvSpPr>
        <p:spPr/>
        <p:txBody>
          <a:bodyPr/>
          <a:lstStyle/>
          <a:p>
            <a:r>
              <a:rPr lang="en-US"/>
              <a:t>There are several possible ways for the Disposition Check to get the information from the Accounting Management System:</a:t>
            </a:r>
          </a:p>
          <a:p>
            <a:pPr lvl="2"/>
            <a:r>
              <a:rPr lang="en-US"/>
              <a:t>Via an OPF AMS Account table (sufficient funds check is not supported in this solution)</a:t>
            </a:r>
          </a:p>
          <a:p>
            <a:pPr lvl="2"/>
            <a:r>
              <a:rPr lang="en-US"/>
              <a:t>Via an external AMS: request – reply</a:t>
            </a:r>
          </a:p>
        </p:txBody>
      </p:sp>
    </p:spTree>
    <p:extLst>
      <p:ext uri="{BB962C8B-B14F-4D97-AF65-F5344CB8AC3E}">
        <p14:creationId xmlns:p14="http://schemas.microsoft.com/office/powerpoint/2010/main" val="40952441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Disposition check</a:t>
            </a:r>
            <a:endParaRPr lang="en-US"/>
          </a:p>
        </p:txBody>
      </p:sp>
      <p:sp>
        <p:nvSpPr>
          <p:cNvPr id="3" name="Content Placeholder 2"/>
          <p:cNvSpPr>
            <a:spLocks noGrp="1"/>
          </p:cNvSpPr>
          <p:nvPr>
            <p:ph idx="1"/>
          </p:nvPr>
        </p:nvSpPr>
        <p:spPr/>
        <p:txBody>
          <a:bodyPr/>
          <a:lstStyle/>
          <a:p>
            <a:r>
              <a:rPr lang="nl-BE"/>
              <a:t>Disposition check invoked from the flow:</a:t>
            </a:r>
          </a:p>
          <a:p>
            <a:pPr lvl="1"/>
            <a:r>
              <a:rPr lang="nl-BE"/>
              <a:t>Account existence and status check</a:t>
            </a:r>
          </a:p>
          <a:p>
            <a:pPr lvl="1"/>
            <a:r>
              <a:rPr lang="nl-BE"/>
              <a:t>Account currency check</a:t>
            </a:r>
          </a:p>
          <a:p>
            <a:pPr lvl="1"/>
            <a:r>
              <a:rPr lang="nl-BE"/>
              <a:t>Account Existence, Status and fund availability check</a:t>
            </a:r>
          </a:p>
          <a:p>
            <a:endParaRPr lang="nl-BE"/>
          </a:p>
          <a:p>
            <a:r>
              <a:rPr lang="nl-BE"/>
              <a:t>First step of each check is determining which account to check. The account is selected based on:</a:t>
            </a:r>
          </a:p>
          <a:p>
            <a:pPr lvl="1"/>
            <a:r>
              <a:rPr lang="nl-BE" sz="2000"/>
              <a:t>The payment entity the disposition check is done for (e.g. Payment Instruction)</a:t>
            </a:r>
          </a:p>
          <a:p>
            <a:pPr lvl="1"/>
            <a:r>
              <a:rPr lang="nl-BE" sz="2000"/>
              <a:t>The disposition check type, which is an input parameter of the service (e.g. Payment or Charges)</a:t>
            </a:r>
          </a:p>
          <a:p>
            <a:pPr lvl="1"/>
            <a:r>
              <a:rPr lang="nl-BE" sz="2000"/>
              <a:t>The payment’s classification (e.g. FI2FICustomerCreditTransfer)</a:t>
            </a:r>
          </a:p>
          <a:p>
            <a:pPr lvl="1"/>
            <a:r>
              <a:rPr lang="nl-BE" sz="2000"/>
              <a:t>Payment being On-us or not on-us</a:t>
            </a:r>
            <a:endParaRPr lang="nl-BE"/>
          </a:p>
          <a:p>
            <a:pPr lvl="1"/>
            <a:endParaRPr lang="en-US"/>
          </a:p>
        </p:txBody>
      </p:sp>
    </p:spTree>
    <p:extLst>
      <p:ext uri="{BB962C8B-B14F-4D97-AF65-F5344CB8AC3E}">
        <p14:creationId xmlns:p14="http://schemas.microsoft.com/office/powerpoint/2010/main" val="346742139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Disposition check - demo</a:t>
            </a:r>
          </a:p>
        </p:txBody>
      </p:sp>
      <p:sp>
        <p:nvSpPr>
          <p:cNvPr id="6" name="Content Placeholder 25"/>
          <p:cNvSpPr>
            <a:spLocks noGrp="1"/>
          </p:cNvSpPr>
          <p:nvPr>
            <p:ph idx="1"/>
          </p:nvPr>
        </p:nvSpPr>
        <p:spPr/>
        <p:txBody>
          <a:bodyPr>
            <a:normAutofit/>
          </a:bodyPr>
          <a:lstStyle/>
          <a:p>
            <a:r>
              <a:rPr lang="en-US" sz="2000" b="1"/>
              <a:t>Disposition check – account existence</a:t>
            </a:r>
          </a:p>
          <a:p>
            <a:pPr lvl="1"/>
            <a:r>
              <a:rPr lang="en-US" sz="2000"/>
              <a:t>A payment received from a customer has a non-existing account</a:t>
            </a:r>
          </a:p>
          <a:p>
            <a:pPr lvl="1"/>
            <a:r>
              <a:rPr lang="en-US" sz="2000"/>
              <a:t>Manual repair is invoked to correct the account. Existing debit party account is:</a:t>
            </a:r>
          </a:p>
          <a:p>
            <a:pPr lvl="2"/>
            <a:r>
              <a:rPr lang="en-US" sz="1800"/>
              <a:t>Account: BE61310126985517</a:t>
            </a:r>
          </a:p>
          <a:p>
            <a:pPr lvl="2"/>
            <a:r>
              <a:rPr lang="en-US" sz="1800"/>
              <a:t>Account  Id Type: IBAN</a:t>
            </a:r>
          </a:p>
          <a:p>
            <a:pPr lvl="2"/>
            <a:r>
              <a:rPr lang="en-US" sz="1800"/>
              <a:t>Account Currency: EUR</a:t>
            </a:r>
          </a:p>
          <a:p>
            <a:pPr lvl="1"/>
            <a:r>
              <a:rPr lang="en-US" sz="2000"/>
              <a:t>4-eye verification is required next before the payment can be processed further</a:t>
            </a:r>
          </a:p>
        </p:txBody>
      </p:sp>
      <p:pic>
        <p:nvPicPr>
          <p:cNvPr id="4" name="Picture 6" descr="BrowsePerson"/>
          <p:cNvPicPr>
            <a:picLocks noChangeAspect="1" noChangeArrowheads="1"/>
          </p:cNvPicPr>
          <p:nvPr/>
        </p:nvPicPr>
        <p:blipFill>
          <a:blip r:embed="rId3" cstate="print"/>
          <a:srcRect/>
          <a:stretch>
            <a:fillRect/>
          </a:stretch>
        </p:blipFill>
        <p:spPr bwMode="auto">
          <a:xfrm>
            <a:off x="4871629" y="4678695"/>
            <a:ext cx="571504" cy="393188"/>
          </a:xfrm>
          <a:prstGeom prst="rect">
            <a:avLst/>
          </a:prstGeom>
          <a:noFill/>
          <a:ln w="9525">
            <a:noFill/>
            <a:miter lim="800000"/>
            <a:headEnd/>
            <a:tailEnd/>
          </a:ln>
        </p:spPr>
      </p:pic>
      <p:pic>
        <p:nvPicPr>
          <p:cNvPr id="5" name="Picture 6" descr="BrowsePerson"/>
          <p:cNvPicPr>
            <a:picLocks noChangeAspect="1" noChangeArrowheads="1"/>
          </p:cNvPicPr>
          <p:nvPr/>
        </p:nvPicPr>
        <p:blipFill>
          <a:blip r:embed="rId3" cstate="print"/>
          <a:srcRect/>
          <a:stretch>
            <a:fillRect/>
          </a:stretch>
        </p:blipFill>
        <p:spPr bwMode="auto">
          <a:xfrm>
            <a:off x="4606304" y="4928449"/>
            <a:ext cx="571504" cy="393188"/>
          </a:xfrm>
          <a:prstGeom prst="rect">
            <a:avLst/>
          </a:prstGeom>
          <a:noFill/>
          <a:ln w="9525">
            <a:noFill/>
            <a:miter lim="800000"/>
            <a:headEnd/>
            <a:tailEnd/>
          </a:ln>
        </p:spPr>
      </p:pic>
      <p:sp>
        <p:nvSpPr>
          <p:cNvPr id="7" name="Line 25"/>
          <p:cNvSpPr>
            <a:spLocks noChangeShapeType="1"/>
          </p:cNvSpPr>
          <p:nvPr/>
        </p:nvSpPr>
        <p:spPr bwMode="auto">
          <a:xfrm>
            <a:off x="3370369" y="5454990"/>
            <a:ext cx="2214578"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sp>
        <p:nvSpPr>
          <p:cNvPr id="10" name="TextBox 9"/>
          <p:cNvSpPr txBox="1"/>
          <p:nvPr/>
        </p:nvSpPr>
        <p:spPr>
          <a:xfrm>
            <a:off x="2166552" y="5566315"/>
            <a:ext cx="1190005" cy="566309"/>
          </a:xfrm>
          <a:prstGeom prst="rect">
            <a:avLst/>
          </a:prstGeom>
          <a:noFill/>
        </p:spPr>
        <p:txBody>
          <a:bodyPr wrap="none" rtlCol="0">
            <a:spAutoFit/>
          </a:bodyPr>
          <a:lstStyle/>
          <a:p>
            <a:pPr algn="ctr"/>
            <a:r>
              <a:rPr lang="nl-BE" sz="1400" i="0">
                <a:latin typeface="+mn-lt"/>
              </a:rPr>
              <a:t>Big Company,</a:t>
            </a:r>
          </a:p>
          <a:p>
            <a:pPr algn="ctr"/>
            <a:r>
              <a:rPr lang="nl-BE" sz="1400" i="0">
                <a:latin typeface="+mn-lt"/>
              </a:rPr>
              <a:t>Belgium</a:t>
            </a:r>
          </a:p>
        </p:txBody>
      </p:sp>
      <p:pic>
        <p:nvPicPr>
          <p:cNvPr id="11" name="Picture 51" descr="Shop2"/>
          <p:cNvPicPr>
            <a:picLocks noChangeAspect="1" noChangeArrowheads="1"/>
          </p:cNvPicPr>
          <p:nvPr/>
        </p:nvPicPr>
        <p:blipFill>
          <a:blip r:embed="rId4" cstate="print"/>
          <a:srcRect/>
          <a:stretch>
            <a:fillRect/>
          </a:stretch>
        </p:blipFill>
        <p:spPr bwMode="auto">
          <a:xfrm>
            <a:off x="2153799" y="5016836"/>
            <a:ext cx="1066800" cy="571500"/>
          </a:xfrm>
          <a:prstGeom prst="rect">
            <a:avLst/>
          </a:prstGeom>
          <a:noFill/>
          <a:ln w="9525">
            <a:noFill/>
            <a:miter lim="800000"/>
            <a:headEnd/>
            <a:tailEnd/>
          </a:ln>
        </p:spPr>
      </p:pic>
      <p:sp>
        <p:nvSpPr>
          <p:cNvPr id="13" name="TextBox 12"/>
          <p:cNvSpPr txBox="1"/>
          <p:nvPr/>
        </p:nvSpPr>
        <p:spPr>
          <a:xfrm>
            <a:off x="3890862" y="4597734"/>
            <a:ext cx="867545" cy="720197"/>
          </a:xfrm>
          <a:prstGeom prst="rect">
            <a:avLst/>
          </a:prstGeom>
          <a:noFill/>
        </p:spPr>
        <p:txBody>
          <a:bodyPr wrap="none" rtlCol="0">
            <a:spAutoFit/>
          </a:bodyPr>
          <a:lstStyle/>
          <a:p>
            <a:r>
              <a:rPr lang="en-US"/>
              <a:t>Account</a:t>
            </a:r>
          </a:p>
          <a:p>
            <a:r>
              <a:rPr lang="en-US"/>
              <a:t>does not</a:t>
            </a:r>
          </a:p>
          <a:p>
            <a:r>
              <a:rPr lang="en-US"/>
              <a:t>exist</a:t>
            </a:r>
          </a:p>
        </p:txBody>
      </p:sp>
      <p:pic>
        <p:nvPicPr>
          <p:cNvPr id="14" name="Picture 29" descr="Stopsign.png"/>
          <p:cNvPicPr>
            <a:picLocks noChangeAspect="1"/>
          </p:cNvPicPr>
          <p:nvPr/>
        </p:nvPicPr>
        <p:blipFill>
          <a:blip r:embed="rId5" cstate="print"/>
          <a:srcRect/>
          <a:stretch>
            <a:fillRect/>
          </a:stretch>
        </p:blipFill>
        <p:spPr bwMode="auto">
          <a:xfrm>
            <a:off x="3299993" y="4597734"/>
            <a:ext cx="642937" cy="727075"/>
          </a:xfrm>
          <a:prstGeom prst="rect">
            <a:avLst/>
          </a:prstGeom>
          <a:noFill/>
          <a:ln w="9525">
            <a:noFill/>
            <a:miter lim="800000"/>
            <a:headEnd/>
            <a:tailEnd/>
          </a:ln>
        </p:spPr>
      </p:pic>
      <p:pic>
        <p:nvPicPr>
          <p:cNvPr id="15" name="Picture 5" descr="Bank-shadow"/>
          <p:cNvPicPr>
            <a:picLocks noChangeAspect="1" noChangeArrowheads="1"/>
          </p:cNvPicPr>
          <p:nvPr/>
        </p:nvPicPr>
        <p:blipFill>
          <a:blip r:embed="rId6" cstate="print"/>
          <a:srcRect/>
          <a:stretch>
            <a:fillRect/>
          </a:stretch>
        </p:blipFill>
        <p:spPr bwMode="auto">
          <a:xfrm>
            <a:off x="5684325" y="4934301"/>
            <a:ext cx="1025525" cy="760412"/>
          </a:xfrm>
          <a:prstGeom prst="rect">
            <a:avLst/>
          </a:prstGeom>
          <a:noFill/>
          <a:ln w="9525">
            <a:noFill/>
            <a:miter lim="800000"/>
            <a:headEnd/>
            <a:tailEnd/>
          </a:ln>
        </p:spPr>
      </p:pic>
      <p:sp>
        <p:nvSpPr>
          <p:cNvPr id="16" name="TextBox 15"/>
          <p:cNvSpPr txBox="1"/>
          <p:nvPr/>
        </p:nvSpPr>
        <p:spPr>
          <a:xfrm>
            <a:off x="5778877" y="5625527"/>
            <a:ext cx="1072153" cy="510909"/>
          </a:xfrm>
          <a:prstGeom prst="rect">
            <a:avLst/>
          </a:prstGeom>
          <a:noFill/>
        </p:spPr>
        <p:txBody>
          <a:bodyPr wrap="none" rtlCol="0">
            <a:spAutoFit/>
          </a:bodyPr>
          <a:lstStyle/>
          <a:p>
            <a:pPr algn="ctr"/>
            <a:r>
              <a:rPr lang="nl-BE" sz="1400">
                <a:latin typeface="+mn-lt"/>
              </a:rPr>
              <a:t>XCT BANK-1</a:t>
            </a:r>
          </a:p>
          <a:p>
            <a:pPr algn="ctr"/>
            <a:r>
              <a:rPr lang="nl-BE" sz="1100">
                <a:latin typeface="+mn-lt"/>
              </a:rPr>
              <a:t>(XCTABEBB)</a:t>
            </a:r>
          </a:p>
        </p:txBody>
      </p:sp>
      <p:pic>
        <p:nvPicPr>
          <p:cNvPr id="17" name="Picture 16"/>
          <p:cNvPicPr>
            <a:picLocks noChangeAspect="1" noChangeArrowheads="1"/>
          </p:cNvPicPr>
          <p:nvPr/>
        </p:nvPicPr>
        <p:blipFill>
          <a:blip r:embed="rId7" cstate="print"/>
          <a:srcRect/>
          <a:stretch>
            <a:fillRect/>
          </a:stretch>
        </p:blipFill>
        <p:spPr bwMode="auto">
          <a:xfrm>
            <a:off x="5755763" y="4862866"/>
            <a:ext cx="285751" cy="285749"/>
          </a:xfrm>
          <a:prstGeom prst="rect">
            <a:avLst/>
          </a:prstGeom>
          <a:noFill/>
          <a:ln w="28575" algn="ctr">
            <a:noFill/>
            <a:miter lim="800000"/>
            <a:headEnd/>
            <a:tailEnd/>
          </a:ln>
        </p:spPr>
      </p:pic>
    </p:spTree>
    <p:extLst>
      <p:ext uri="{BB962C8B-B14F-4D97-AF65-F5344CB8AC3E}">
        <p14:creationId xmlns:p14="http://schemas.microsoft.com/office/powerpoint/2010/main" val="12808511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Approval</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38989949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Approval</a:t>
            </a:r>
            <a:endParaRPr lang="en-US"/>
          </a:p>
        </p:txBody>
      </p:sp>
      <p:sp>
        <p:nvSpPr>
          <p:cNvPr id="3" name="Content Placeholder 2"/>
          <p:cNvSpPr>
            <a:spLocks noGrp="1"/>
          </p:cNvSpPr>
          <p:nvPr>
            <p:ph idx="1"/>
          </p:nvPr>
        </p:nvSpPr>
        <p:spPr/>
        <p:txBody>
          <a:bodyPr/>
          <a:lstStyle/>
          <a:p>
            <a:r>
              <a:rPr lang="en-US" b="1"/>
              <a:t>Approval</a:t>
            </a:r>
            <a:endParaRPr lang="en-US"/>
          </a:p>
          <a:p>
            <a:pPr lvl="1"/>
            <a:r>
              <a:rPr lang="en-US" sz="2000"/>
              <a:t>Refers to the functionality which is offered to a user to </a:t>
            </a:r>
            <a:r>
              <a:rPr lang="en-US" sz="2000" b="1"/>
              <a:t>approve</a:t>
            </a:r>
            <a:r>
              <a:rPr lang="en-US" sz="2000"/>
              <a:t> a payment </a:t>
            </a:r>
            <a:r>
              <a:rPr lang="en-US" sz="2000" b="1"/>
              <a:t>prior to processing </a:t>
            </a:r>
            <a:r>
              <a:rPr lang="en-US" sz="2000"/>
              <a:t>it further</a:t>
            </a:r>
          </a:p>
          <a:p>
            <a:pPr lvl="1">
              <a:buNone/>
            </a:pPr>
            <a:endParaRPr lang="en-US" sz="2000" b="1"/>
          </a:p>
          <a:p>
            <a:pPr lvl="1"/>
            <a:r>
              <a:rPr lang="en-US" sz="2000"/>
              <a:t>Approval can be </a:t>
            </a:r>
            <a:r>
              <a:rPr lang="en-US" sz="2000" b="1"/>
              <a:t>invoked from the Interchange/Instruction/Transaction flow</a:t>
            </a:r>
            <a:r>
              <a:rPr lang="en-US" sz="2000"/>
              <a:t>:</a:t>
            </a:r>
          </a:p>
          <a:p>
            <a:pPr lvl="2"/>
            <a:r>
              <a:rPr lang="en-US" sz="1800"/>
              <a:t>The </a:t>
            </a:r>
            <a:r>
              <a:rPr lang="en-US" sz="1800" b="1"/>
              <a:t>Issue Processor </a:t>
            </a:r>
            <a:r>
              <a:rPr lang="en-US" sz="1800"/>
              <a:t>can be configured to trigger approval, after which the approval type for the issue at hand is invoked</a:t>
            </a:r>
          </a:p>
          <a:p>
            <a:pPr lvl="2"/>
            <a:r>
              <a:rPr lang="en-US" sz="1800" b="1"/>
              <a:t>Underlying entities </a:t>
            </a:r>
            <a:r>
              <a:rPr lang="en-US" sz="1800"/>
              <a:t>are </a:t>
            </a:r>
            <a:r>
              <a:rPr lang="en-US" sz="1800" b="1"/>
              <a:t>not processed </a:t>
            </a:r>
            <a:r>
              <a:rPr lang="en-US" sz="1800"/>
              <a:t>further </a:t>
            </a:r>
            <a:r>
              <a:rPr lang="en-US" sz="1800" b="1"/>
              <a:t>until</a:t>
            </a:r>
            <a:r>
              <a:rPr lang="en-US" sz="1800"/>
              <a:t> the </a:t>
            </a:r>
            <a:r>
              <a:rPr lang="en-US" sz="1800" b="1"/>
              <a:t>upper entity</a:t>
            </a:r>
            <a:r>
              <a:rPr lang="en-US" sz="1800"/>
              <a:t> has been </a:t>
            </a:r>
            <a:r>
              <a:rPr lang="en-US" sz="1800" b="1"/>
              <a:t>approved</a:t>
            </a:r>
          </a:p>
          <a:p>
            <a:pPr lvl="1"/>
            <a:endParaRPr lang="en-US" sz="2000"/>
          </a:p>
          <a:p>
            <a:pPr lvl="1"/>
            <a:endParaRPr lang="en-US" sz="2000"/>
          </a:p>
          <a:p>
            <a:pPr lvl="1"/>
            <a:endParaRPr lang="en-US" sz="2000"/>
          </a:p>
          <a:p>
            <a:pPr lvl="1"/>
            <a:endParaRPr lang="en-US" sz="2000"/>
          </a:p>
          <a:p>
            <a:endParaRPr lang="en-US" sz="2000"/>
          </a:p>
        </p:txBody>
      </p:sp>
    </p:spTree>
    <p:extLst>
      <p:ext uri="{BB962C8B-B14F-4D97-AF65-F5344CB8AC3E}">
        <p14:creationId xmlns:p14="http://schemas.microsoft.com/office/powerpoint/2010/main" val="27280923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Approval</a:t>
            </a:r>
            <a:endParaRPr lang="en-US"/>
          </a:p>
        </p:txBody>
      </p:sp>
      <p:sp>
        <p:nvSpPr>
          <p:cNvPr id="3" name="Content Placeholder 2"/>
          <p:cNvSpPr>
            <a:spLocks noGrp="1"/>
          </p:cNvSpPr>
          <p:nvPr>
            <p:ph idx="1"/>
          </p:nvPr>
        </p:nvSpPr>
        <p:spPr/>
        <p:txBody>
          <a:bodyPr/>
          <a:lstStyle/>
          <a:p>
            <a:r>
              <a:rPr lang="en-US" b="1"/>
              <a:t>Approval – invoked from an Interchange, Instruction or Transaction flow</a:t>
            </a:r>
            <a:endParaRPr lang="en-US"/>
          </a:p>
          <a:p>
            <a:pPr lvl="1"/>
            <a:r>
              <a:rPr lang="nl-BE" sz="2000"/>
              <a:t>An issue is raised by a certain service (e.g. Disposition check on account status failed – account blocked)</a:t>
            </a:r>
          </a:p>
          <a:p>
            <a:pPr lvl="1"/>
            <a:r>
              <a:rPr lang="nl-BE" sz="2000"/>
              <a:t>The Issue Processor determines the outcome as approval</a:t>
            </a:r>
          </a:p>
          <a:p>
            <a:pPr lvl="1"/>
            <a:r>
              <a:rPr lang="nl-BE" sz="2000"/>
              <a:t>The approval service is invoked with a certain approval type, related to the issue which occurred</a:t>
            </a:r>
          </a:p>
          <a:p>
            <a:pPr lvl="1"/>
            <a:r>
              <a:rPr lang="nl-BE" sz="2000"/>
              <a:t>A history record and Work List Item (optionally) is created, and the Payment waits until it is approved</a:t>
            </a:r>
          </a:p>
          <a:p>
            <a:pPr lvl="1"/>
            <a:r>
              <a:rPr lang="nl-BE" sz="2000"/>
              <a:t>Actions a user can take from the BVA for a certain approval type:</a:t>
            </a:r>
          </a:p>
          <a:p>
            <a:pPr lvl="2"/>
            <a:r>
              <a:rPr lang="en-US" sz="1600" b="1"/>
              <a:t>Approve and retry</a:t>
            </a:r>
            <a:r>
              <a:rPr lang="en-US" sz="1600"/>
              <a:t> the service that caused the issue</a:t>
            </a:r>
          </a:p>
          <a:p>
            <a:pPr lvl="2"/>
            <a:r>
              <a:rPr lang="en-US" sz="1600" b="1"/>
              <a:t>Approve and Continue</a:t>
            </a:r>
            <a:r>
              <a:rPr lang="en-US" sz="1600"/>
              <a:t> processing the Interchange/Instruction/Transaction</a:t>
            </a:r>
          </a:p>
          <a:p>
            <a:pPr lvl="2"/>
            <a:r>
              <a:rPr lang="en-US" sz="1600" b="1"/>
              <a:t>Decline</a:t>
            </a:r>
            <a:r>
              <a:rPr lang="en-US" sz="1600"/>
              <a:t> the payment, after which the payment is rejected</a:t>
            </a:r>
          </a:p>
          <a:p>
            <a:pPr lvl="2"/>
            <a:r>
              <a:rPr lang="nl-BE" sz="1600" b="1"/>
              <a:t>Send the payment to repair</a:t>
            </a:r>
            <a:endParaRPr lang="en-US" sz="1600" b="1"/>
          </a:p>
          <a:p>
            <a:pPr lvl="1"/>
            <a:endParaRPr lang="en-US"/>
          </a:p>
          <a:p>
            <a:pPr lvl="2"/>
            <a:endParaRPr lang="nl-BE" sz="1600"/>
          </a:p>
          <a:p>
            <a:pPr lvl="2"/>
            <a:endParaRPr lang="en-US"/>
          </a:p>
        </p:txBody>
      </p:sp>
    </p:spTree>
    <p:extLst>
      <p:ext uri="{BB962C8B-B14F-4D97-AF65-F5344CB8AC3E}">
        <p14:creationId xmlns:p14="http://schemas.microsoft.com/office/powerpoint/2010/main" val="153411284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Approval</a:t>
            </a:r>
            <a:endParaRPr lang="en-US"/>
          </a:p>
        </p:txBody>
      </p:sp>
      <p:sp>
        <p:nvSpPr>
          <p:cNvPr id="3" name="Content Placeholder 2"/>
          <p:cNvSpPr>
            <a:spLocks noGrp="1"/>
          </p:cNvSpPr>
          <p:nvPr>
            <p:ph idx="1"/>
          </p:nvPr>
        </p:nvSpPr>
        <p:spPr/>
        <p:txBody>
          <a:bodyPr/>
          <a:lstStyle/>
          <a:p>
            <a:r>
              <a:rPr lang="en-US" b="1"/>
              <a:t>Approval – invoked from an Instruction or Transaction flow</a:t>
            </a:r>
            <a:endParaRPr lang="en-US"/>
          </a:p>
          <a:p>
            <a:pPr lvl="1"/>
            <a:r>
              <a:rPr lang="nl-BE" sz="2000"/>
              <a:t>Before continuing processing or retry executing the previous service, the payment might require 4-eye verificiation</a:t>
            </a:r>
          </a:p>
          <a:p>
            <a:pPr lvl="1"/>
            <a:r>
              <a:rPr lang="nl-BE" sz="2000"/>
              <a:t>The payment continues processing after the payment has been 4-eye verified</a:t>
            </a:r>
          </a:p>
          <a:p>
            <a:pPr lvl="1"/>
            <a:r>
              <a:rPr lang="nl-BE" sz="2000"/>
              <a:t>The Work List Item is completed</a:t>
            </a:r>
            <a:endParaRPr lang="nl-BE" sz="1600"/>
          </a:p>
          <a:p>
            <a:pPr lvl="2"/>
            <a:endParaRPr lang="en-US"/>
          </a:p>
        </p:txBody>
      </p:sp>
    </p:spTree>
    <p:extLst>
      <p:ext uri="{BB962C8B-B14F-4D97-AF65-F5344CB8AC3E}">
        <p14:creationId xmlns:p14="http://schemas.microsoft.com/office/powerpoint/2010/main" val="225684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3" name="Content Placeholder 2"/>
          <p:cNvSpPr>
            <a:spLocks noGrp="1"/>
          </p:cNvSpPr>
          <p:nvPr>
            <p:ph idx="1"/>
          </p:nvPr>
        </p:nvSpPr>
        <p:spPr/>
        <p:txBody>
          <a:bodyPr>
            <a:normAutofit/>
          </a:bodyPr>
          <a:lstStyle/>
          <a:p>
            <a:endParaRPr lang="en-US"/>
          </a:p>
          <a:p>
            <a:r>
              <a:rPr lang="en-US"/>
              <a:t>Definition</a:t>
            </a:r>
          </a:p>
          <a:p>
            <a:r>
              <a:rPr lang="en-US"/>
              <a:t>Key Terms</a:t>
            </a:r>
          </a:p>
          <a:p>
            <a:r>
              <a:rPr lang="en-US"/>
              <a:t>Scheme</a:t>
            </a:r>
          </a:p>
          <a:p>
            <a:r>
              <a:rPr lang="en-US"/>
              <a:t>Clearing</a:t>
            </a:r>
          </a:p>
          <a:p>
            <a:r>
              <a:rPr lang="en-US"/>
              <a:t>Settlement</a:t>
            </a:r>
          </a:p>
          <a:p>
            <a:r>
              <a:rPr lang="en-US"/>
              <a:t>Payment Flow</a:t>
            </a:r>
          </a:p>
          <a:p>
            <a:r>
              <a:rPr lang="en-US"/>
              <a:t>Message Standards</a:t>
            </a:r>
          </a:p>
          <a:p>
            <a:endParaRPr lang="en-US"/>
          </a:p>
        </p:txBody>
      </p:sp>
      <p:sp>
        <p:nvSpPr>
          <p:cNvPr id="59394" name="AutoShape 2" descr="data:image/jpeg;base64,/9j/4AAQSkZJRgABAQAAAQABAAD/2wCEAAkGBwgHBgkIBwgKCgkLDRYPDQwMDRsUFRAWIB0iIiAdHx8kKDQsJCYxJx8fLT0tMTU3Ojo6Iys/RD84QzQ5OjcBCgoKDQwNGg8PGjclHyU3Nzc3Nzc3Nzc3Nzc3Nzc3Nzc3Nzc3Nzc3Nzc3Nzc3Nzc3Nzc3Nzc3Nzc3Nzc3Nzc3N//AABEIAFsAZgMBIgACEQEDEQH/xAAcAAACAwEBAQEAAAAAAAAAAAAABwQFBgEIAwL/xAA7EAABAwMCAwYDBQYHAQAAAAABAgMEAAURBiESMUEHExQiUXFhgZEjMqGxwRVCUnKSwjNEYmOC0vEX/8QAGQEAAgMBAAAAAAAAAAAAAAAAAwQAAQIF/8QALBEAAQQBAwIFAgcAAAAAAAAAAQACAxEEEiExE1EFQWGB8JHxFCIjMnGx0f/aAAwDAQACEQMRAD8AeFFFFRRFFFUV/wBW2awgpmy0qfA2jteZw/Lp88VRIHKokAWVe5qo1BqazadY7y7Tm2SRlLQ8zi/ZI3NK++dpl0uRcZtqBb2eXEk8TpHv0+X1pfSAZdzT36lOrXlSlOKJKjg4yefOgmccBB64LtLU1n+1h1+SDa7TxRUncvqIWseydk/jW707qO33+P3kNzhdSPtWF7Lb9x6fGlJp92JZmfET5cZwOpBbYZHGsD0ONkfGrmWH7gmLcdKw1pktnJea+zBTjfJVgK+WfjSTcuTraS2wfnsn58GbHZ1HuBHpx7HzTZorG6e1rxykWvUsdVtuBH2a3Bwtv+x5A/DOD0PQbIEEZG4rpjcWlgQeEUUUVatFFFFRRFZXVPaBYNN8TUmV4iYn/KxsLWP5uifmaxXbTcNWQpTLUWUqHp95KUKkMAgpWefeKHmA9udfOHp7QejrRbtQTJT85L4SpElS1YJI5oSgc/gdxvWSVW5NNUKdrnVOqytNtQLVbduJwKxscjJcO55fuioUC2xkd281DfuDqioOZT5UqAHmUSMDcnYqOeYz02MHtM7N432jDwYcPM+Bc4tthuEnp8eVSne1nQakY/aazj90Q3f+tZEYJtyC6EnkpY3O3y/HqdYgONtABPCAN8Ab7YHME7Ac+Qqp8PKRL4nIq0hWBlXSm/8A/Sezx04N0T/yiPD+yvw7q3s2lpIVdIu/8TTif7acibht/c0n3+yD+HeOyw9vtBkslS1J8WjBSF7g49R1+dbCSzf34KZMBLT0dtCS+5LlOAtq/eHdMhOQOftXVXvs+IAbvUROOXmI/MVIham0jDLhj6iicK08KkGQBn060cvgaLhaL+eaKxjhs5UjcS9SeGUZXCpaG1NCHb2myoKKTu4sLIwhQVknHT1rYu31vTIYW4hx2zPEBSkjK4az0IG3CTnlyOQOgqEzebPcGuKHqC1s8XVLra1j34ycfSpDdttk1pTc2/SZ6Fc0GYhKP6UYH1zSvVlkd+rpA7Cyf6ARXNAH5LtbOJKYmR25MV1DzLg4kOIOQoV9qXui7BcrJqWSiJOJsxQVqbV5g4o8inGySNs+vx6MGhEEGirY4uFkLtFcoqLS+MyKxNjORpbKHmHU8K21jIUKU9+0Qu3hjT7RL9hk3BqRHbXuYx4x3jf8qk5x6HPrTeqnvK0iVGChnhJV+FWBvsqKzNxs1rNxjRndL295jgWriEdpRCU4xjOMe29RHey7RqllwWlSVnzYS8vAPP7vFj5Vo57xLJbyUlwYHt1/CqQmVFWTEKwo4B4HdvbCga0NDTpe8AnurLi4W1vCp09l+n2bjKktstKTIcUUsvIJQwlSFDCBxYzxFJBIOMYx6Qbj2X2dEha/2Q+6ysLVxRpXDwqK8gBJIGAnYY69PTSouMsujxi+BPL/AA9+mNwcV+pFzZZOO/BPoFfpvTAxnHhAM4bylNeNN2i32uQ2qyXZiWqKC06604sNPJ4c8Sk5SeLzjbIHl5b1XWxzQa4EVFyYuDUzgcQ+pCiUhX7ivj8QMcqbz1+YaSrHFkfGqC6TbTcE4mxIshX+62k/jiiHw2R/BpUzxKOK9gUm7c1AdvLLUpahBU5hS1bHHTPpvTKn6E08tCXYshhCRueJToCh+P1qDM05pyUpRRHXGKuXcO/ocioV50bdLYPCx5lxbbKchl1Kgkj3G3Wi/g5GRmMi79Rfz+EFuYx07ZQaAO4o1/n1tfG52l3STrN60/ckpcYdBKWXVdD1zgkHqNwRmvQuitWwNXWoTIJ4HEYD7Cj5mlEfl6H39K8t3CFdvKy7JMoDklDpVj3zWi0BeLvZLlBFms8p6c0taZLbSVKEphRThKhjYpPFhXxHpSMWJKxumUUfIrp5OTBNJqgFDt9l6kor8pOUg4IyOR6UUFCXaw2vr+3ZZLKlJ4lKBCRxYxW5pE9tsxxeoWY7f3W2sn3JpzAjD8hoPCDkE9M0VOha8bfnoEpH2e+Sk5I2rUs322OpSDICMnOHAU4pLsxo8KEXpzD61kjDrDiTw56YNfdm4z1IMcKdbiSFAhTzYGRyzmmc7wXHzJNe4PGyDj5kuOwjkeq1uobxGcvTqmZqENpASFBJVviqddzjrWVOPrV8WyAfxrPXl4MykoC0uKbSAVo5Kr8iZbneEKStjAJOMkk/pXThibjRNiFkAUknxuyHGQ+avzcLYAS6qc4r+EFGD86iT79FA4YFsQ2P4nlFxR/Sq7wUZ5IXHmB0ZwUhI4un/lWKrd+zm/EeCcfQhX33HsJyDvkelG1M5tY6QBqrVQq8PK54HwSMU4bTrS0ybg2pu8QI0ZxtYWHzwuLUruwCrypAVkbkEjApSXGdJXxOuxGm21ny4ZTw/I4r0NaLBZ7jpq2InWqG+jwrey2EnHlFIeIuYGtLvXhO4rDvQpUPhoF1tcFL9vtz08thKwlaVltSkuJSSrGSOJPPbl15Vn4L0fS+vrXJiRm48Gcw0xJW24pSFqdA4VDJPl4wAD6ZrXv9mOmi4XoDUq2vZyHIUpbZBHI4yRSu7YdMy9ONsTDfZ08SvLmUrK0lBBHmHv8AhSccrHNcwOO4Ox+vdGewghwHmF6Foql0Zek6i0vbbqCOKQwC4B0cGyx/UDRXMTKujSE7TYvfatkuPPqaBAABTtin3VfdLJbLsMXCG0/0ypO/1pnFyDjyawLQ5Y+o3TdJGWK3MRWlLdDchLg8jg3DaumRUeRZe8lKQ9ID7h8yV95whIxuMU2n+zmyniMNUiIVDB7te30qkuPZjLdbCI91S4lP3Q+3v9RT7vEGP7gpRmK9jru0rZlruDz7DKkpW0hIKzgHGBnmOmKjXGPEUhSo7cUgDJKXCFD5daYi9BXuE2oCG3JOCOJp8pyPas7ctP3iOCFWRTQ9Q1x4+dEiyoyRbkR7HDhqxCozDqkeGL6M/eC05x9K0em0C1LckT5alQg2fsSDhwnbHCfzqqlx7iwohxLyB7FNVr/iM/aFxX82TXQbpeNnWl3te7Y7KZdJLrgDKlqSyB9mg42TkkfnTHsPaxGjxYkaXb5LS2G0IK4ygoL4dslJxzFKYhSxhIKlHYYp7u6W0vBtlqafsyjMmsIS2qOopW47gZBPIbEnPoDS+Z0aa2RpN9kaIOAOkq+0/r+03V5touvMKUFkpkt8PDuMb8uVVHapZkaybstrt8+Mhbshzzk8eAEE8h7VWRtFWeVMYFtm3KM893imy+0laMIUUk8Qx6e+KLXYkW7V1gu0K5NTI8mW7FdUwo8JWG1k7dPumkjBjNt0bjdHYj0KgkyNQa5orutj2b6UkaO0+q1yZ4mEvqdSpKOEIBA8o39QT86K1VFchOortFFRRcortFRRcxRiu0VFFHfgxJAw9GZcH+pANVEvRun5YPe2xgE9UjFX9FWCRwosS72Z2DzeGS4yVfEK/OpjVj1BCShEC+tuNtjCG5cYKCR7jetVRRDPIRRNj1WOm27A3WOkW27Od2J1kt8pLQIQqHKWypOQQSlJGAdz161GiWlSZ1pYg2abCZjT/FO+IcSpCAGVN4SQonfKdvet1RitDIdVK9K5RXaKAtL/2Q=="/>
          <p:cNvSpPr>
            <a:spLocks noChangeAspect="1" noChangeArrowheads="1"/>
          </p:cNvSpPr>
          <p:nvPr/>
        </p:nvSpPr>
        <p:spPr bwMode="auto">
          <a:xfrm>
            <a:off x="155575" y="-373063"/>
            <a:ext cx="885825" cy="7905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9396" name="AutoShape 4" descr="data:image/jpeg;base64,/9j/4AAQSkZJRgABAQAAAQABAAD/2wCEAAkGBwgHBgkIBwgKCgkLDRYPDQwMDRsUFRAWIB0iIiAdHx8kKDQsJCYxJx8fLT0tMTU3Ojo6Iys/RD84QzQ5OjcBCgoKDQwNGg8PGjclHyU3Nzc3Nzc3Nzc3Nzc3Nzc3Nzc3Nzc3Nzc3Nzc3Nzc3Nzc3Nzc3Nzc3Nzc3Nzc3Nzc3N//AABEIAFsAZgMBIgACEQEDEQH/xAAcAAACAwEBAQEAAAAAAAAAAAAABwQFBgEIAwL/xAA7EAABAwMCAwYDBQYHAQAAAAABAgMEAAURBiESMUEHExQiUXFhgZEjMqGxwRVCUnKSwjNEYmOC0vEX/8QAGQEAAgMBAAAAAAAAAAAAAAAAAwQAAQIF/8QALBEAAQQBAwIFAgcAAAAAAAAAAQACAxEEEiExE1EFQWGB8JHxFCIjMnGx0f/aAAwDAQACEQMRAD8AeFFFFRRFFFUV/wBW2awgpmy0qfA2jteZw/Lp88VRIHKokAWVe5qo1BqazadY7y7Tm2SRlLQ8zi/ZI3NK++dpl0uRcZtqBb2eXEk8TpHv0+X1pfSAZdzT36lOrXlSlOKJKjg4yefOgmccBB64LtLU1n+1h1+SDa7TxRUncvqIWseydk/jW707qO33+P3kNzhdSPtWF7Lb9x6fGlJp92JZmfET5cZwOpBbYZHGsD0ONkfGrmWH7gmLcdKw1pktnJea+zBTjfJVgK+WfjSTcuTraS2wfnsn58GbHZ1HuBHpx7HzTZorG6e1rxykWvUsdVtuBH2a3Bwtv+x5A/DOD0PQbIEEZG4rpjcWlgQeEUUUVatFFFFRRFZXVPaBYNN8TUmV4iYn/KxsLWP5uifmaxXbTcNWQpTLUWUqHp95KUKkMAgpWefeKHmA9udfOHp7QejrRbtQTJT85L4SpElS1YJI5oSgc/gdxvWSVW5NNUKdrnVOqytNtQLVbduJwKxscjJcO55fuioUC2xkd281DfuDqioOZT5UqAHmUSMDcnYqOeYz02MHtM7N432jDwYcPM+Bc4tthuEnp8eVSne1nQakY/aazj90Q3f+tZEYJtyC6EnkpY3O3y/HqdYgONtABPCAN8Ab7YHME7Ac+Qqp8PKRL4nIq0hWBlXSm/8A/Sezx04N0T/yiPD+yvw7q3s2lpIVdIu/8TTif7acibht/c0n3+yD+HeOyw9vtBkslS1J8WjBSF7g49R1+dbCSzf34KZMBLT0dtCS+5LlOAtq/eHdMhOQOftXVXvs+IAbvUROOXmI/MVIham0jDLhj6iicK08KkGQBn060cvgaLhaL+eaKxjhs5UjcS9SeGUZXCpaG1NCHb2myoKKTu4sLIwhQVknHT1rYu31vTIYW4hx2zPEBSkjK4az0IG3CTnlyOQOgqEzebPcGuKHqC1s8XVLra1j34ycfSpDdttk1pTc2/SZ6Fc0GYhKP6UYH1zSvVlkd+rpA7Cyf6ARXNAH5LtbOJKYmR25MV1DzLg4kOIOQoV9qXui7BcrJqWSiJOJsxQVqbV5g4o8inGySNs+vx6MGhEEGirY4uFkLtFcoqLS+MyKxNjORpbKHmHU8K21jIUKU9+0Qu3hjT7RL9hk3BqRHbXuYx4x3jf8qk5x6HPrTeqnvK0iVGChnhJV+FWBvsqKzNxs1rNxjRndL295jgWriEdpRCU4xjOMe29RHey7RqllwWlSVnzYS8vAPP7vFj5Vo57xLJbyUlwYHt1/CqQmVFWTEKwo4B4HdvbCga0NDTpe8AnurLi4W1vCp09l+n2bjKktstKTIcUUsvIJQwlSFDCBxYzxFJBIOMYx6Qbj2X2dEha/2Q+6ysLVxRpXDwqK8gBJIGAnYY69PTSouMsujxi+BPL/AA9+mNwcV+pFzZZOO/BPoFfpvTAxnHhAM4bylNeNN2i32uQ2qyXZiWqKC06604sNPJ4c8Sk5SeLzjbIHl5b1XWxzQa4EVFyYuDUzgcQ+pCiUhX7ivj8QMcqbz1+YaSrHFkfGqC6TbTcE4mxIshX+62k/jiiHw2R/BpUzxKOK9gUm7c1AdvLLUpahBU5hS1bHHTPpvTKn6E08tCXYshhCRueJToCh+P1qDM05pyUpRRHXGKuXcO/ocioV50bdLYPCx5lxbbKchl1Kgkj3G3Wi/g5GRmMi79Rfz+EFuYx07ZQaAO4o1/n1tfG52l3STrN60/ckpcYdBKWXVdD1zgkHqNwRmvQuitWwNXWoTIJ4HEYD7Cj5mlEfl6H39K8t3CFdvKy7JMoDklDpVj3zWi0BeLvZLlBFms8p6c0taZLbSVKEphRThKhjYpPFhXxHpSMWJKxumUUfIrp5OTBNJqgFDt9l6kor8pOUg4IyOR6UUFCXaw2vr+3ZZLKlJ4lKBCRxYxW5pE9tsxxeoWY7f3W2sn3JpzAjD8hoPCDkE9M0VOha8bfnoEpH2e+Sk5I2rUs322OpSDICMnOHAU4pLsxo8KEXpzD61kjDrDiTw56YNfdm4z1IMcKdbiSFAhTzYGRyzmmc7wXHzJNe4PGyDj5kuOwjkeq1uobxGcvTqmZqENpASFBJVviqddzjrWVOPrV8WyAfxrPXl4MykoC0uKbSAVo5Kr8iZbneEKStjAJOMkk/pXThibjRNiFkAUknxuyHGQ+avzcLYAS6qc4r+EFGD86iT79FA4YFsQ2P4nlFxR/Sq7wUZ5IXHmB0ZwUhI4un/lWKrd+zm/EeCcfQhX33HsJyDvkelG1M5tY6QBqrVQq8PK54HwSMU4bTrS0ybg2pu8QI0ZxtYWHzwuLUruwCrypAVkbkEjApSXGdJXxOuxGm21ny4ZTw/I4r0NaLBZ7jpq2InWqG+jwrey2EnHlFIeIuYGtLvXhO4rDvQpUPhoF1tcFL9vtz08thKwlaVltSkuJSSrGSOJPPbl15Vn4L0fS+vrXJiRm48Gcw0xJW24pSFqdA4VDJPl4wAD6ZrXv9mOmi4XoDUq2vZyHIUpbZBHI4yRSu7YdMy9ONsTDfZ08SvLmUrK0lBBHmHv8AhSccrHNcwOO4Ox+vdGewghwHmF6Foql0Zek6i0vbbqCOKQwC4B0cGyx/UDRXMTKujSE7TYvfatkuPPqaBAABTtin3VfdLJbLsMXCG0/0ypO/1pnFyDjyawLQ5Y+o3TdJGWK3MRWlLdDchLg8jg3DaumRUeRZe8lKQ9ID7h8yV95whIxuMU2n+zmyniMNUiIVDB7te30qkuPZjLdbCI91S4lP3Q+3v9RT7vEGP7gpRmK9jru0rZlruDz7DKkpW0hIKzgHGBnmOmKjXGPEUhSo7cUgDJKXCFD5daYi9BXuE2oCG3JOCOJp8pyPas7ctP3iOCFWRTQ9Q1x4+dEiyoyRbkR7HDhqxCozDqkeGL6M/eC05x9K0em0C1LckT5alQg2fsSDhwnbHCfzqqlx7iwohxLyB7FNVr/iM/aFxX82TXQbpeNnWl3te7Y7KZdJLrgDKlqSyB9mg42TkkfnTHsPaxGjxYkaXb5LS2G0IK4ygoL4dslJxzFKYhSxhIKlHYYp7u6W0vBtlqafsyjMmsIS2qOopW47gZBPIbEnPoDS+Z0aa2RpN9kaIOAOkq+0/r+03V5touvMKUFkpkt8PDuMb8uVVHapZkaybstrt8+Mhbshzzk8eAEE8h7VWRtFWeVMYFtm3KM893imy+0laMIUUk8Qx6e+KLXYkW7V1gu0K5NTI8mW7FdUwo8JWG1k7dPumkjBjNt0bjdHYj0KgkyNQa5orutj2b6UkaO0+q1yZ4mEvqdSpKOEIBA8o39QT86K1VFchOortFFRRcortFRRcxRiu0VFFHfgxJAw9GZcH+pANVEvRun5YPe2xgE9UjFX9FWCRwosS72Z2DzeGS4yVfEK/OpjVj1BCShEC+tuNtjCG5cYKCR7jetVRRDPIRRNj1WOm27A3WOkW27Od2J1kt8pLQIQqHKWypOQQSlJGAdz161GiWlSZ1pYg2abCZjT/FO+IcSpCAGVN4SQonfKdvet1RitDIdVK9K5RXaKAtL/2Q=="/>
          <p:cNvSpPr>
            <a:spLocks noChangeAspect="1" noChangeArrowheads="1"/>
          </p:cNvSpPr>
          <p:nvPr/>
        </p:nvSpPr>
        <p:spPr bwMode="auto">
          <a:xfrm>
            <a:off x="155575" y="-373063"/>
            <a:ext cx="885825" cy="7905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5707" y="1476802"/>
            <a:ext cx="3626693" cy="2600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1515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Settlement Method - Book Transfer</a:t>
            </a:r>
          </a:p>
        </p:txBody>
      </p:sp>
      <p:sp>
        <p:nvSpPr>
          <p:cNvPr id="38" name="Content Placeholder 2"/>
          <p:cNvSpPr>
            <a:spLocks noGrp="1"/>
          </p:cNvSpPr>
          <p:nvPr>
            <p:ph idx="1"/>
          </p:nvPr>
        </p:nvSpPr>
        <p:spPr>
          <a:xfrm>
            <a:off x="545251" y="1124744"/>
            <a:ext cx="8319868" cy="1998554"/>
          </a:xfrm>
        </p:spPr>
        <p:txBody>
          <a:bodyPr>
            <a:normAutofit/>
          </a:bodyPr>
          <a:lstStyle/>
          <a:p>
            <a:r>
              <a:rPr lang="en-IN" sz="1800" dirty="0"/>
              <a:t>This is an example of Internal Settlement</a:t>
            </a:r>
          </a:p>
          <a:p>
            <a:r>
              <a:rPr lang="en-IN" sz="1800" dirty="0"/>
              <a:t>When Debit Party and Credit Party have accounts in the same financial institution</a:t>
            </a:r>
          </a:p>
          <a:p>
            <a:r>
              <a:rPr lang="en-IN" sz="1800" dirty="0"/>
              <a:t>There is no payment message going out of the bank</a:t>
            </a:r>
          </a:p>
          <a:p>
            <a:r>
              <a:rPr lang="en-IN" sz="1800" dirty="0"/>
              <a:t>Only accounting entries are made to move money from Debit Party account to Credit Party account</a:t>
            </a:r>
          </a:p>
        </p:txBody>
      </p:sp>
      <p:grpSp>
        <p:nvGrpSpPr>
          <p:cNvPr id="7" name="Group 6"/>
          <p:cNvGrpSpPr/>
          <p:nvPr/>
        </p:nvGrpSpPr>
        <p:grpSpPr>
          <a:xfrm>
            <a:off x="1077449" y="3592763"/>
            <a:ext cx="7022943" cy="2746670"/>
            <a:chOff x="717715" y="3592763"/>
            <a:chExt cx="7022943" cy="2746670"/>
          </a:xfrm>
        </p:grpSpPr>
        <p:sp>
          <p:nvSpPr>
            <p:cNvPr id="43" name="Line 25"/>
            <p:cNvSpPr>
              <a:spLocks noChangeShapeType="1"/>
            </p:cNvSpPr>
            <p:nvPr/>
          </p:nvSpPr>
          <p:spPr bwMode="auto">
            <a:xfrm>
              <a:off x="1933223" y="4404584"/>
              <a:ext cx="1384350"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pic>
          <p:nvPicPr>
            <p:cNvPr id="44" name="Picture 19" descr="swift"/>
            <p:cNvPicPr>
              <a:picLocks noChangeAspect="1" noChangeArrowheads="1"/>
            </p:cNvPicPr>
            <p:nvPr/>
          </p:nvPicPr>
          <p:blipFill>
            <a:blip r:embed="rId2" cstate="print"/>
            <a:srcRect/>
            <a:stretch>
              <a:fillRect/>
            </a:stretch>
          </p:blipFill>
          <p:spPr bwMode="auto">
            <a:xfrm>
              <a:off x="2431791" y="4252180"/>
              <a:ext cx="428537" cy="432000"/>
            </a:xfrm>
            <a:prstGeom prst="rect">
              <a:avLst/>
            </a:prstGeom>
            <a:noFill/>
            <a:ln w="9525">
              <a:noFill/>
              <a:miter lim="800000"/>
              <a:headEnd/>
              <a:tailEnd/>
            </a:ln>
          </p:spPr>
        </p:pic>
        <p:sp>
          <p:nvSpPr>
            <p:cNvPr id="45" name="Line 25"/>
            <p:cNvSpPr>
              <a:spLocks noChangeShapeType="1"/>
            </p:cNvSpPr>
            <p:nvPr/>
          </p:nvSpPr>
          <p:spPr bwMode="auto">
            <a:xfrm>
              <a:off x="5075189" y="4437109"/>
              <a:ext cx="1087821" cy="3"/>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grpSp>
          <p:nvGrpSpPr>
            <p:cNvPr id="6" name="Group 5"/>
            <p:cNvGrpSpPr/>
            <p:nvPr/>
          </p:nvGrpSpPr>
          <p:grpSpPr>
            <a:xfrm>
              <a:off x="3489911" y="3761642"/>
              <a:ext cx="1209991" cy="1505008"/>
              <a:chOff x="2861917" y="3761642"/>
              <a:chExt cx="1209991" cy="1505008"/>
            </a:xfrm>
          </p:grpSpPr>
          <p:pic>
            <p:nvPicPr>
              <p:cNvPr id="47" name="Picture 5" descr="Bank-shadow"/>
              <p:cNvPicPr>
                <a:picLocks noChangeAspect="1" noChangeArrowheads="1"/>
              </p:cNvPicPr>
              <p:nvPr/>
            </p:nvPicPr>
            <p:blipFill>
              <a:blip r:embed="rId3" cstate="print"/>
              <a:srcRect/>
              <a:stretch>
                <a:fillRect/>
              </a:stretch>
            </p:blipFill>
            <p:spPr bwMode="auto">
              <a:xfrm>
                <a:off x="2861917" y="3833077"/>
                <a:ext cx="1025525" cy="760412"/>
              </a:xfrm>
              <a:prstGeom prst="rect">
                <a:avLst/>
              </a:prstGeom>
              <a:noFill/>
              <a:ln w="9525">
                <a:noFill/>
                <a:miter lim="800000"/>
                <a:headEnd/>
                <a:tailEnd/>
              </a:ln>
            </p:spPr>
          </p:pic>
          <p:sp>
            <p:nvSpPr>
              <p:cNvPr id="48" name="TextBox 47"/>
              <p:cNvSpPr txBox="1"/>
              <p:nvPr/>
            </p:nvSpPr>
            <p:spPr>
              <a:xfrm>
                <a:off x="2913193" y="4574153"/>
                <a:ext cx="1158715" cy="692497"/>
              </a:xfrm>
              <a:prstGeom prst="rect">
                <a:avLst/>
              </a:prstGeom>
              <a:noFill/>
            </p:spPr>
            <p:txBody>
              <a:bodyPr wrap="none" rtlCol="0">
                <a:spAutoFit/>
              </a:bodyPr>
              <a:lstStyle/>
              <a:p>
                <a:pPr algn="ctr"/>
                <a:r>
                  <a:rPr lang="nl-BE" sz="1400" b="1" i="0">
                    <a:latin typeface="+mn-lt"/>
                  </a:rPr>
                  <a:t>XCT BANK-1, </a:t>
                </a:r>
              </a:p>
              <a:p>
                <a:pPr algn="ctr"/>
                <a:r>
                  <a:rPr lang="nl-BE" sz="1400" b="1" i="0">
                    <a:latin typeface="+mn-lt"/>
                  </a:rPr>
                  <a:t>Belgium</a:t>
                </a:r>
              </a:p>
              <a:p>
                <a:pPr algn="ctr"/>
                <a:r>
                  <a:rPr lang="nl-BE" sz="1100" b="1" i="0">
                    <a:latin typeface="+mn-lt"/>
                  </a:rPr>
                  <a:t>(XCTABEBB)</a:t>
                </a:r>
              </a:p>
            </p:txBody>
          </p:sp>
          <p:pic>
            <p:nvPicPr>
              <p:cNvPr id="49" name="Picture 48"/>
              <p:cNvPicPr>
                <a:picLocks noChangeAspect="1" noChangeArrowheads="1"/>
              </p:cNvPicPr>
              <p:nvPr/>
            </p:nvPicPr>
            <p:blipFill>
              <a:blip r:embed="rId4" cstate="print"/>
              <a:srcRect/>
              <a:stretch>
                <a:fillRect/>
              </a:stretch>
            </p:blipFill>
            <p:spPr bwMode="auto">
              <a:xfrm>
                <a:off x="2933355" y="3761642"/>
                <a:ext cx="285751" cy="285749"/>
              </a:xfrm>
              <a:prstGeom prst="rect">
                <a:avLst/>
              </a:prstGeom>
              <a:noFill/>
              <a:ln w="28575" algn="ctr">
                <a:noFill/>
                <a:miter lim="800000"/>
                <a:headEnd/>
                <a:tailEnd/>
              </a:ln>
            </p:spPr>
          </p:pic>
        </p:grpSp>
        <p:sp>
          <p:nvSpPr>
            <p:cNvPr id="50" name="TextBox 49"/>
            <p:cNvSpPr txBox="1"/>
            <p:nvPr/>
          </p:nvSpPr>
          <p:spPr>
            <a:xfrm>
              <a:off x="730468" y="4515909"/>
              <a:ext cx="1190005" cy="523220"/>
            </a:xfrm>
            <a:prstGeom prst="rect">
              <a:avLst/>
            </a:prstGeom>
            <a:noFill/>
          </p:spPr>
          <p:txBody>
            <a:bodyPr wrap="none" rtlCol="0">
              <a:spAutoFit/>
            </a:bodyPr>
            <a:lstStyle/>
            <a:p>
              <a:pPr algn="ctr"/>
              <a:r>
                <a:rPr lang="nl-BE" sz="1400" b="1" i="0">
                  <a:latin typeface="+mn-lt"/>
                </a:rPr>
                <a:t>Big Company,</a:t>
              </a:r>
            </a:p>
            <a:p>
              <a:pPr algn="ctr"/>
              <a:r>
                <a:rPr lang="nl-BE" sz="1400" b="1" i="0">
                  <a:latin typeface="+mn-lt"/>
                </a:rPr>
                <a:t>Belgium</a:t>
              </a:r>
            </a:p>
          </p:txBody>
        </p:sp>
        <p:pic>
          <p:nvPicPr>
            <p:cNvPr id="51" name="Picture 54" descr="message"/>
            <p:cNvPicPr>
              <a:picLocks noChangeAspect="1" noChangeArrowheads="1"/>
            </p:cNvPicPr>
            <p:nvPr/>
          </p:nvPicPr>
          <p:blipFill>
            <a:blip r:embed="rId5" cstate="print"/>
            <a:srcRect/>
            <a:stretch>
              <a:fillRect/>
            </a:stretch>
          </p:blipFill>
          <p:spPr bwMode="auto">
            <a:xfrm>
              <a:off x="2447271" y="3592763"/>
              <a:ext cx="453067" cy="357190"/>
            </a:xfrm>
            <a:prstGeom prst="rect">
              <a:avLst/>
            </a:prstGeom>
            <a:noFill/>
            <a:ln w="9525">
              <a:noFill/>
              <a:miter lim="800000"/>
              <a:headEnd/>
              <a:tailEnd/>
            </a:ln>
          </p:spPr>
        </p:pic>
        <p:sp>
          <p:nvSpPr>
            <p:cNvPr id="52" name="TextBox 51"/>
            <p:cNvSpPr txBox="1"/>
            <p:nvPr/>
          </p:nvSpPr>
          <p:spPr>
            <a:xfrm>
              <a:off x="2392663" y="3959478"/>
              <a:ext cx="595035" cy="261610"/>
            </a:xfrm>
            <a:prstGeom prst="rect">
              <a:avLst/>
            </a:prstGeom>
            <a:noFill/>
          </p:spPr>
          <p:txBody>
            <a:bodyPr wrap="none" rtlCol="0">
              <a:spAutoFit/>
            </a:bodyPr>
            <a:lstStyle/>
            <a:p>
              <a:r>
                <a:rPr lang="nl-BE" sz="1100" b="1" i="0">
                  <a:latin typeface="+mn-lt"/>
                </a:rPr>
                <a:t>MT101</a:t>
              </a:r>
            </a:p>
          </p:txBody>
        </p:sp>
        <p:sp>
          <p:nvSpPr>
            <p:cNvPr id="56" name="TextBox 55"/>
            <p:cNvSpPr txBox="1"/>
            <p:nvPr/>
          </p:nvSpPr>
          <p:spPr>
            <a:xfrm>
              <a:off x="6579487" y="4633391"/>
              <a:ext cx="1025025" cy="307777"/>
            </a:xfrm>
            <a:prstGeom prst="rect">
              <a:avLst/>
            </a:prstGeom>
            <a:noFill/>
          </p:spPr>
          <p:txBody>
            <a:bodyPr wrap="none" rtlCol="0">
              <a:spAutoFit/>
            </a:bodyPr>
            <a:lstStyle/>
            <a:p>
              <a:pPr algn="ctr"/>
              <a:r>
                <a:rPr lang="nl-BE" sz="1400" b="1" i="0">
                  <a:latin typeface="+mn-lt"/>
                </a:rPr>
                <a:t>Truck Corp.</a:t>
              </a:r>
            </a:p>
          </p:txBody>
        </p:sp>
        <p:pic>
          <p:nvPicPr>
            <p:cNvPr id="57" name="Picture 51" descr="Shop2"/>
            <p:cNvPicPr>
              <a:picLocks noChangeAspect="1" noChangeArrowheads="1"/>
            </p:cNvPicPr>
            <p:nvPr/>
          </p:nvPicPr>
          <p:blipFill>
            <a:blip r:embed="rId6" cstate="print"/>
            <a:srcRect/>
            <a:stretch>
              <a:fillRect/>
            </a:stretch>
          </p:blipFill>
          <p:spPr bwMode="auto">
            <a:xfrm>
              <a:off x="717715" y="3966430"/>
              <a:ext cx="1066800" cy="571500"/>
            </a:xfrm>
            <a:prstGeom prst="rect">
              <a:avLst/>
            </a:prstGeom>
            <a:noFill/>
            <a:ln w="9525">
              <a:noFill/>
              <a:miter lim="800000"/>
              <a:headEnd/>
              <a:tailEnd/>
            </a:ln>
          </p:spPr>
        </p:pic>
        <p:sp>
          <p:nvSpPr>
            <p:cNvPr id="59" name="TextBox 58"/>
            <p:cNvSpPr txBox="1"/>
            <p:nvPr/>
          </p:nvSpPr>
          <p:spPr>
            <a:xfrm>
              <a:off x="5365664" y="4103494"/>
              <a:ext cx="506870" cy="261610"/>
            </a:xfrm>
            <a:prstGeom prst="rect">
              <a:avLst/>
            </a:prstGeom>
            <a:noFill/>
          </p:spPr>
          <p:txBody>
            <a:bodyPr wrap="none" rtlCol="0">
              <a:spAutoFit/>
            </a:bodyPr>
            <a:lstStyle/>
            <a:p>
              <a:pPr algn="ctr"/>
              <a:r>
                <a:rPr lang="nl-BE" sz="1100" b="1"/>
                <a:t>(EUR)</a:t>
              </a:r>
              <a:endParaRPr lang="nl-BE" sz="1100" b="1" i="0"/>
            </a:p>
          </p:txBody>
        </p:sp>
        <p:grpSp>
          <p:nvGrpSpPr>
            <p:cNvPr id="5" name="Group 4"/>
            <p:cNvGrpSpPr/>
            <p:nvPr/>
          </p:nvGrpSpPr>
          <p:grpSpPr>
            <a:xfrm>
              <a:off x="2699792" y="5301208"/>
              <a:ext cx="3138675" cy="1038225"/>
              <a:chOff x="1979375" y="5517232"/>
              <a:chExt cx="3138675" cy="1038225"/>
            </a:xfrm>
          </p:grpSpPr>
          <p:sp>
            <p:nvSpPr>
              <p:cNvPr id="66" name="Line 16"/>
              <p:cNvSpPr>
                <a:spLocks noChangeShapeType="1"/>
              </p:cNvSpPr>
              <p:nvPr/>
            </p:nvSpPr>
            <p:spPr bwMode="auto">
              <a:xfrm>
                <a:off x="2822625" y="5834732"/>
                <a:ext cx="0" cy="7207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67" name="Text Box 18"/>
              <p:cNvSpPr txBox="1">
                <a:spLocks noChangeArrowheads="1"/>
              </p:cNvSpPr>
              <p:nvPr/>
            </p:nvSpPr>
            <p:spPr bwMode="auto">
              <a:xfrm>
                <a:off x="2246363" y="5518819"/>
                <a:ext cx="102624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1"/>
                    </a:solidFill>
                    <a:latin typeface="Tahoma" pitchFamily="34" charset="0"/>
                  </a:defRPr>
                </a:lvl1pPr>
                <a:lvl2pPr>
                  <a:defRPr sz="2400">
                    <a:solidFill>
                      <a:schemeClr val="tx1"/>
                    </a:solidFill>
                    <a:latin typeface="Tahoma" pitchFamily="34" charset="0"/>
                  </a:defRPr>
                </a:lvl2pPr>
                <a:lvl3pPr>
                  <a:defRPr sz="2000">
                    <a:solidFill>
                      <a:schemeClr val="tx1"/>
                    </a:solidFill>
                    <a:latin typeface="Tahoma" pitchFamily="34" charset="0"/>
                  </a:defRPr>
                </a:lvl3pPr>
                <a:lvl4pPr>
                  <a:defRPr>
                    <a:solidFill>
                      <a:schemeClr val="tx1"/>
                    </a:solidFill>
                    <a:latin typeface="Tahoma" pitchFamily="34" charset="0"/>
                  </a:defRPr>
                </a:lvl4pPr>
                <a:lvl5pPr>
                  <a:defRPr>
                    <a:solidFill>
                      <a:schemeClr val="tx1"/>
                    </a:solidFill>
                    <a:latin typeface="Tahoma" pitchFamily="34" charset="0"/>
                  </a:defRPr>
                </a:lvl5pPr>
                <a:lvl6pPr eaLnBrk="0" hangingPunct="0">
                  <a:defRPr>
                    <a:solidFill>
                      <a:schemeClr val="tx1"/>
                    </a:solidFill>
                    <a:latin typeface="Tahoma" pitchFamily="34" charset="0"/>
                  </a:defRPr>
                </a:lvl6pPr>
                <a:lvl7pPr eaLnBrk="0" hangingPunct="0">
                  <a:defRPr>
                    <a:solidFill>
                      <a:schemeClr val="tx1"/>
                    </a:solidFill>
                    <a:latin typeface="Tahoma" pitchFamily="34" charset="0"/>
                  </a:defRPr>
                </a:lvl7pPr>
                <a:lvl8pPr eaLnBrk="0" hangingPunct="0">
                  <a:defRPr>
                    <a:solidFill>
                      <a:schemeClr val="tx1"/>
                    </a:solidFill>
                    <a:latin typeface="Tahoma" pitchFamily="34" charset="0"/>
                  </a:defRPr>
                </a:lvl8pPr>
                <a:lvl9pPr eaLnBrk="0" hangingPunct="0">
                  <a:defRPr>
                    <a:solidFill>
                      <a:schemeClr val="tx1"/>
                    </a:solidFill>
                    <a:latin typeface="Tahoma" pitchFamily="34" charset="0"/>
                  </a:defRPr>
                </a:lvl9pPr>
              </a:lstStyle>
              <a:p>
                <a:pPr marL="342900" indent="-342900"/>
                <a:r>
                  <a:rPr lang="en-US" altLang="en-US" sz="1000"/>
                  <a:t>Big Company</a:t>
                </a:r>
              </a:p>
            </p:txBody>
          </p:sp>
          <p:sp>
            <p:nvSpPr>
              <p:cNvPr id="68" name="Line 20"/>
              <p:cNvSpPr>
                <a:spLocks noChangeShapeType="1"/>
              </p:cNvSpPr>
              <p:nvPr/>
            </p:nvSpPr>
            <p:spPr bwMode="auto">
              <a:xfrm>
                <a:off x="4191050" y="5833144"/>
                <a:ext cx="0" cy="7207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69" name="Text Box 22"/>
              <p:cNvSpPr txBox="1">
                <a:spLocks noChangeArrowheads="1"/>
              </p:cNvSpPr>
              <p:nvPr/>
            </p:nvSpPr>
            <p:spPr bwMode="auto">
              <a:xfrm>
                <a:off x="3800476" y="5517232"/>
                <a:ext cx="92204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1"/>
                    </a:solidFill>
                    <a:latin typeface="Tahoma" pitchFamily="34" charset="0"/>
                  </a:defRPr>
                </a:lvl1pPr>
                <a:lvl2pPr>
                  <a:defRPr sz="2400">
                    <a:solidFill>
                      <a:schemeClr val="tx1"/>
                    </a:solidFill>
                    <a:latin typeface="Tahoma" pitchFamily="34" charset="0"/>
                  </a:defRPr>
                </a:lvl2pPr>
                <a:lvl3pPr>
                  <a:defRPr sz="2000">
                    <a:solidFill>
                      <a:schemeClr val="tx1"/>
                    </a:solidFill>
                    <a:latin typeface="Tahoma" pitchFamily="34" charset="0"/>
                  </a:defRPr>
                </a:lvl3pPr>
                <a:lvl4pPr>
                  <a:defRPr>
                    <a:solidFill>
                      <a:schemeClr val="tx1"/>
                    </a:solidFill>
                    <a:latin typeface="Tahoma" pitchFamily="34" charset="0"/>
                  </a:defRPr>
                </a:lvl4pPr>
                <a:lvl5pPr>
                  <a:defRPr>
                    <a:solidFill>
                      <a:schemeClr val="tx1"/>
                    </a:solidFill>
                    <a:latin typeface="Tahoma" pitchFamily="34" charset="0"/>
                  </a:defRPr>
                </a:lvl5pPr>
                <a:lvl6pPr eaLnBrk="0" hangingPunct="0">
                  <a:defRPr>
                    <a:solidFill>
                      <a:schemeClr val="tx1"/>
                    </a:solidFill>
                    <a:latin typeface="Tahoma" pitchFamily="34" charset="0"/>
                  </a:defRPr>
                </a:lvl6pPr>
                <a:lvl7pPr eaLnBrk="0" hangingPunct="0">
                  <a:defRPr>
                    <a:solidFill>
                      <a:schemeClr val="tx1"/>
                    </a:solidFill>
                    <a:latin typeface="Tahoma" pitchFamily="34" charset="0"/>
                  </a:defRPr>
                </a:lvl7pPr>
                <a:lvl8pPr eaLnBrk="0" hangingPunct="0">
                  <a:defRPr>
                    <a:solidFill>
                      <a:schemeClr val="tx1"/>
                    </a:solidFill>
                    <a:latin typeface="Tahoma" pitchFamily="34" charset="0"/>
                  </a:defRPr>
                </a:lvl8pPr>
                <a:lvl9pPr eaLnBrk="0" hangingPunct="0">
                  <a:defRPr>
                    <a:solidFill>
                      <a:schemeClr val="tx1"/>
                    </a:solidFill>
                    <a:latin typeface="Tahoma" pitchFamily="34" charset="0"/>
                  </a:defRPr>
                </a:lvl9pPr>
              </a:lstStyle>
              <a:p>
                <a:pPr marL="342900" indent="-342900"/>
                <a:r>
                  <a:rPr lang="en-US" altLang="en-US" sz="1000"/>
                  <a:t>Truck Corp.</a:t>
                </a:r>
              </a:p>
            </p:txBody>
          </p:sp>
          <p:sp>
            <p:nvSpPr>
              <p:cNvPr id="70" name="Line 24"/>
              <p:cNvSpPr>
                <a:spLocks noChangeShapeType="1"/>
              </p:cNvSpPr>
              <p:nvPr/>
            </p:nvSpPr>
            <p:spPr bwMode="auto">
              <a:xfrm>
                <a:off x="2751188" y="5977607"/>
                <a:ext cx="1584325" cy="0"/>
              </a:xfrm>
              <a:prstGeom prst="line">
                <a:avLst/>
              </a:prstGeom>
              <a:noFill/>
              <a:ln w="28575">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71" name="Text Box 19"/>
              <p:cNvSpPr txBox="1">
                <a:spLocks noChangeArrowheads="1"/>
              </p:cNvSpPr>
              <p:nvPr/>
            </p:nvSpPr>
            <p:spPr bwMode="auto">
              <a:xfrm>
                <a:off x="1979375" y="5875519"/>
                <a:ext cx="81464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1"/>
                    </a:solidFill>
                    <a:latin typeface="Tahoma" pitchFamily="34" charset="0"/>
                  </a:defRPr>
                </a:lvl1pPr>
                <a:lvl2pPr>
                  <a:defRPr sz="2400">
                    <a:solidFill>
                      <a:schemeClr val="tx1"/>
                    </a:solidFill>
                    <a:latin typeface="Tahoma" pitchFamily="34" charset="0"/>
                  </a:defRPr>
                </a:lvl2pPr>
                <a:lvl3pPr>
                  <a:defRPr sz="2000">
                    <a:solidFill>
                      <a:schemeClr val="tx1"/>
                    </a:solidFill>
                    <a:latin typeface="Tahoma" pitchFamily="34" charset="0"/>
                  </a:defRPr>
                </a:lvl3pPr>
                <a:lvl4pPr>
                  <a:defRPr>
                    <a:solidFill>
                      <a:schemeClr val="tx1"/>
                    </a:solidFill>
                    <a:latin typeface="Tahoma" pitchFamily="34" charset="0"/>
                  </a:defRPr>
                </a:lvl4pPr>
                <a:lvl5pPr>
                  <a:defRPr>
                    <a:solidFill>
                      <a:schemeClr val="tx1"/>
                    </a:solidFill>
                    <a:latin typeface="Tahoma" pitchFamily="34" charset="0"/>
                  </a:defRPr>
                </a:lvl5pPr>
                <a:lvl6pPr eaLnBrk="0" hangingPunct="0">
                  <a:defRPr>
                    <a:solidFill>
                      <a:schemeClr val="tx1"/>
                    </a:solidFill>
                    <a:latin typeface="Tahoma" pitchFamily="34" charset="0"/>
                  </a:defRPr>
                </a:lvl6pPr>
                <a:lvl7pPr eaLnBrk="0" hangingPunct="0">
                  <a:defRPr>
                    <a:solidFill>
                      <a:schemeClr val="tx1"/>
                    </a:solidFill>
                    <a:latin typeface="Tahoma" pitchFamily="34" charset="0"/>
                  </a:defRPr>
                </a:lvl7pPr>
                <a:lvl8pPr eaLnBrk="0" hangingPunct="0">
                  <a:defRPr>
                    <a:solidFill>
                      <a:schemeClr val="tx1"/>
                    </a:solidFill>
                    <a:latin typeface="Tahoma" pitchFamily="34" charset="0"/>
                  </a:defRPr>
                </a:lvl8pPr>
                <a:lvl9pPr eaLnBrk="0" hangingPunct="0">
                  <a:defRPr>
                    <a:solidFill>
                      <a:schemeClr val="tx1"/>
                    </a:solidFill>
                    <a:latin typeface="Tahoma" pitchFamily="34" charset="0"/>
                  </a:defRPr>
                </a:lvl9pPr>
              </a:lstStyle>
              <a:p>
                <a:pPr marL="342900" indent="-342900"/>
                <a:r>
                  <a:rPr lang="en-US" altLang="en-US" sz="1000"/>
                  <a:t>1000 EUR</a:t>
                </a:r>
              </a:p>
            </p:txBody>
          </p:sp>
          <p:sp>
            <p:nvSpPr>
              <p:cNvPr id="72" name="Text Box 19"/>
              <p:cNvSpPr txBox="1">
                <a:spLocks noChangeArrowheads="1"/>
              </p:cNvSpPr>
              <p:nvPr/>
            </p:nvSpPr>
            <p:spPr bwMode="auto">
              <a:xfrm>
                <a:off x="4303403" y="5875519"/>
                <a:ext cx="81464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1"/>
                    </a:solidFill>
                    <a:latin typeface="Tahoma" pitchFamily="34" charset="0"/>
                  </a:defRPr>
                </a:lvl1pPr>
                <a:lvl2pPr>
                  <a:defRPr sz="2400">
                    <a:solidFill>
                      <a:schemeClr val="tx1"/>
                    </a:solidFill>
                    <a:latin typeface="Tahoma" pitchFamily="34" charset="0"/>
                  </a:defRPr>
                </a:lvl2pPr>
                <a:lvl3pPr>
                  <a:defRPr sz="2000">
                    <a:solidFill>
                      <a:schemeClr val="tx1"/>
                    </a:solidFill>
                    <a:latin typeface="Tahoma" pitchFamily="34" charset="0"/>
                  </a:defRPr>
                </a:lvl3pPr>
                <a:lvl4pPr>
                  <a:defRPr>
                    <a:solidFill>
                      <a:schemeClr val="tx1"/>
                    </a:solidFill>
                    <a:latin typeface="Tahoma" pitchFamily="34" charset="0"/>
                  </a:defRPr>
                </a:lvl4pPr>
                <a:lvl5pPr>
                  <a:defRPr>
                    <a:solidFill>
                      <a:schemeClr val="tx1"/>
                    </a:solidFill>
                    <a:latin typeface="Tahoma" pitchFamily="34" charset="0"/>
                  </a:defRPr>
                </a:lvl5pPr>
                <a:lvl6pPr eaLnBrk="0" hangingPunct="0">
                  <a:defRPr>
                    <a:solidFill>
                      <a:schemeClr val="tx1"/>
                    </a:solidFill>
                    <a:latin typeface="Tahoma" pitchFamily="34" charset="0"/>
                  </a:defRPr>
                </a:lvl6pPr>
                <a:lvl7pPr eaLnBrk="0" hangingPunct="0">
                  <a:defRPr>
                    <a:solidFill>
                      <a:schemeClr val="tx1"/>
                    </a:solidFill>
                    <a:latin typeface="Tahoma" pitchFamily="34" charset="0"/>
                  </a:defRPr>
                </a:lvl7pPr>
                <a:lvl8pPr eaLnBrk="0" hangingPunct="0">
                  <a:defRPr>
                    <a:solidFill>
                      <a:schemeClr val="tx1"/>
                    </a:solidFill>
                    <a:latin typeface="Tahoma" pitchFamily="34" charset="0"/>
                  </a:defRPr>
                </a:lvl8pPr>
                <a:lvl9pPr eaLnBrk="0" hangingPunct="0">
                  <a:defRPr>
                    <a:solidFill>
                      <a:schemeClr val="tx1"/>
                    </a:solidFill>
                    <a:latin typeface="Tahoma" pitchFamily="34" charset="0"/>
                  </a:defRPr>
                </a:lvl9pPr>
              </a:lstStyle>
              <a:p>
                <a:pPr marL="342900" indent="-342900"/>
                <a:r>
                  <a:rPr lang="en-US" altLang="en-US" sz="1000"/>
                  <a:t>1000 EUR</a:t>
                </a:r>
              </a:p>
            </p:txBody>
          </p:sp>
          <p:sp>
            <p:nvSpPr>
              <p:cNvPr id="73" name="Line 17"/>
              <p:cNvSpPr>
                <a:spLocks noChangeShapeType="1"/>
              </p:cNvSpPr>
              <p:nvPr/>
            </p:nvSpPr>
            <p:spPr bwMode="auto">
              <a:xfrm>
                <a:off x="2198688" y="5833144"/>
                <a:ext cx="11525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74" name="Line 17"/>
              <p:cNvSpPr>
                <a:spLocks noChangeShapeType="1"/>
              </p:cNvSpPr>
              <p:nvPr/>
            </p:nvSpPr>
            <p:spPr bwMode="auto">
              <a:xfrm>
                <a:off x="3608201" y="5805264"/>
                <a:ext cx="11525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pSp>
        <p:pic>
          <p:nvPicPr>
            <p:cNvPr id="75" name="Picture 57" descr="Company2"/>
            <p:cNvPicPr>
              <a:picLocks noChangeAspect="1" noChangeArrowheads="1"/>
            </p:cNvPicPr>
            <p:nvPr/>
          </p:nvPicPr>
          <p:blipFill>
            <a:blip r:embed="rId7" cstate="print"/>
            <a:srcRect/>
            <a:stretch>
              <a:fillRect/>
            </a:stretch>
          </p:blipFill>
          <p:spPr bwMode="auto">
            <a:xfrm>
              <a:off x="6426208" y="3810436"/>
              <a:ext cx="1314450" cy="847725"/>
            </a:xfrm>
            <a:prstGeom prst="rect">
              <a:avLst/>
            </a:prstGeom>
            <a:noFill/>
            <a:ln w="9525">
              <a:noFill/>
              <a:miter lim="800000"/>
              <a:headEnd/>
              <a:tailEnd/>
            </a:ln>
          </p:spPr>
        </p:pic>
      </p:gr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Approval</a:t>
            </a:r>
            <a:endParaRPr lang="en-US"/>
          </a:p>
        </p:txBody>
      </p:sp>
      <p:graphicFrame>
        <p:nvGraphicFramePr>
          <p:cNvPr id="6" name="Table 5"/>
          <p:cNvGraphicFramePr>
            <a:graphicFrameLocks noGrp="1"/>
          </p:cNvGraphicFramePr>
          <p:nvPr/>
        </p:nvGraphicFramePr>
        <p:xfrm>
          <a:off x="350557" y="937422"/>
          <a:ext cx="7938420" cy="5405323"/>
        </p:xfrm>
        <a:graphic>
          <a:graphicData uri="http://schemas.openxmlformats.org/drawingml/2006/table">
            <a:tbl>
              <a:tblPr/>
              <a:tblGrid>
                <a:gridCol w="2762709">
                  <a:extLst>
                    <a:ext uri="{9D8B030D-6E8A-4147-A177-3AD203B41FA5}">
                      <a16:colId xmlns:a16="http://schemas.microsoft.com/office/drawing/2014/main" val="20000"/>
                    </a:ext>
                  </a:extLst>
                </a:gridCol>
                <a:gridCol w="5175711">
                  <a:extLst>
                    <a:ext uri="{9D8B030D-6E8A-4147-A177-3AD203B41FA5}">
                      <a16:colId xmlns:a16="http://schemas.microsoft.com/office/drawing/2014/main" val="20001"/>
                    </a:ext>
                  </a:extLst>
                </a:gridCol>
              </a:tblGrid>
              <a:tr h="208483">
                <a:tc>
                  <a:txBody>
                    <a:bodyPr/>
                    <a:lstStyle/>
                    <a:p>
                      <a:pPr algn="just">
                        <a:spcBef>
                          <a:spcPts val="200"/>
                        </a:spcBef>
                        <a:spcAft>
                          <a:spcPts val="600"/>
                        </a:spcAft>
                      </a:pPr>
                      <a:r>
                        <a:rPr lang="en-US" sz="900" b="1" dirty="0">
                          <a:solidFill>
                            <a:schemeClr val="bg1"/>
                          </a:solidFill>
                          <a:latin typeface="Tahoma"/>
                          <a:ea typeface="Arial Unicode MS"/>
                          <a:cs typeface="Times New Roman"/>
                        </a:rPr>
                        <a:t>Issue</a:t>
                      </a:r>
                      <a:endParaRPr lang="nl-BE" sz="900" dirty="0">
                        <a:solidFill>
                          <a:schemeClr val="bg1"/>
                        </a:solidFill>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tc>
                  <a:txBody>
                    <a:bodyPr/>
                    <a:lstStyle/>
                    <a:p>
                      <a:pPr algn="just">
                        <a:spcBef>
                          <a:spcPts val="200"/>
                        </a:spcBef>
                        <a:spcAft>
                          <a:spcPts val="600"/>
                        </a:spcAft>
                      </a:pPr>
                      <a:r>
                        <a:rPr lang="nl-BE" sz="900" b="1" dirty="0">
                          <a:solidFill>
                            <a:schemeClr val="bg1"/>
                          </a:solidFill>
                          <a:latin typeface="Tahoma"/>
                          <a:ea typeface="Arial Unicode MS"/>
                          <a:cs typeface="Times New Roman"/>
                        </a:rPr>
                        <a:t>Possible user actions </a:t>
                      </a:r>
                      <a:endParaRPr lang="nl-BE" sz="900" dirty="0">
                        <a:solidFill>
                          <a:schemeClr val="bg1"/>
                        </a:solidFill>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extLst>
                  <a:ext uri="{0D108BD9-81ED-4DB2-BD59-A6C34878D82A}">
                    <a16:rowId xmlns:a16="http://schemas.microsoft.com/office/drawing/2014/main" val="10000"/>
                  </a:ext>
                </a:extLst>
              </a:tr>
              <a:tr h="371272">
                <a:tc>
                  <a:txBody>
                    <a:bodyPr/>
                    <a:lstStyle/>
                    <a:p>
                      <a:pPr algn="just">
                        <a:spcBef>
                          <a:spcPts val="200"/>
                        </a:spcBef>
                        <a:spcAft>
                          <a:spcPts val="600"/>
                        </a:spcAft>
                      </a:pPr>
                      <a:r>
                        <a:rPr lang="nl-BE" sz="900" dirty="0">
                          <a:latin typeface="Tahoma"/>
                          <a:ea typeface="Arial Unicode MS"/>
                          <a:cs typeface="Times New Roman"/>
                        </a:rPr>
                        <a:t>Transaction routing failure </a:t>
                      </a: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Bef>
                          <a:spcPts val="200"/>
                        </a:spcBef>
                        <a:spcAft>
                          <a:spcPts val="600"/>
                        </a:spcAft>
                        <a:tabLst>
                          <a:tab pos="457200" algn="l"/>
                        </a:tabLst>
                      </a:pPr>
                      <a:r>
                        <a:rPr lang="en-US" sz="900" dirty="0">
                          <a:latin typeface="Tahoma"/>
                          <a:ea typeface="Arial Unicode MS"/>
                          <a:cs typeface="Times New Roman"/>
                        </a:rPr>
                        <a:t>Retry routing: the user updates the routing rules and retries</a:t>
                      </a:r>
                      <a:endParaRPr lang="nl-BE" sz="900" dirty="0">
                        <a:latin typeface="Tahoma"/>
                        <a:ea typeface="Arial Unicode MS"/>
                        <a:cs typeface="Times New Roman"/>
                      </a:endParaRPr>
                    </a:p>
                    <a:p>
                      <a:pPr marL="342900" lvl="0" indent="-342900" algn="just">
                        <a:spcBef>
                          <a:spcPts val="200"/>
                        </a:spcBef>
                        <a:spcAft>
                          <a:spcPts val="600"/>
                        </a:spcAft>
                        <a:tabLst>
                          <a:tab pos="457200" algn="l"/>
                        </a:tabLst>
                      </a:pPr>
                      <a:r>
                        <a:rPr lang="en-US" sz="900" dirty="0">
                          <a:latin typeface="Tahoma"/>
                          <a:ea typeface="Arial Unicode MS"/>
                          <a:cs typeface="Times New Roman"/>
                        </a:rPr>
                        <a:t>Send the Transaction to manual repair </a:t>
                      </a:r>
                      <a:endParaRPr lang="nl-BE" sz="900" dirty="0">
                        <a:latin typeface="Tahoma"/>
                        <a:ea typeface="Arial Unicode MS"/>
                        <a:cs typeface="Times New Roman"/>
                      </a:endParaRPr>
                    </a:p>
                    <a:p>
                      <a:pPr marL="342900" lvl="0" indent="-342900" algn="just">
                        <a:spcBef>
                          <a:spcPts val="200"/>
                        </a:spcBef>
                        <a:spcAft>
                          <a:spcPts val="600"/>
                        </a:spcAft>
                        <a:tabLst>
                          <a:tab pos="457200" algn="l"/>
                        </a:tabLst>
                      </a:pPr>
                      <a:r>
                        <a:rPr lang="en-US" sz="900" dirty="0">
                          <a:latin typeface="Tahoma"/>
                          <a:ea typeface="Arial Unicode MS"/>
                          <a:cs typeface="Times New Roman"/>
                        </a:rPr>
                        <a:t>Reject Transaction</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4153">
                <a:tc>
                  <a:txBody>
                    <a:bodyPr/>
                    <a:lstStyle/>
                    <a:p>
                      <a:pPr algn="just">
                        <a:spcBef>
                          <a:spcPts val="200"/>
                        </a:spcBef>
                        <a:spcAft>
                          <a:spcPts val="600"/>
                        </a:spcAft>
                      </a:pPr>
                      <a:r>
                        <a:rPr lang="en-US" sz="900">
                          <a:latin typeface="Tahoma"/>
                          <a:ea typeface="Arial Unicode MS"/>
                          <a:cs typeface="Times New Roman"/>
                        </a:rPr>
                        <a:t>PDE/PDM Duplicate check failure </a:t>
                      </a:r>
                      <a:endParaRPr lang="nl-BE" sz="90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Bef>
                          <a:spcPts val="200"/>
                        </a:spcBef>
                        <a:spcAft>
                          <a:spcPts val="600"/>
                        </a:spcAft>
                        <a:tabLst>
                          <a:tab pos="457200" algn="l"/>
                        </a:tabLst>
                      </a:pPr>
                      <a:r>
                        <a:rPr lang="en-US" sz="900" dirty="0">
                          <a:latin typeface="Tahoma"/>
                          <a:ea typeface="Arial Unicode MS"/>
                          <a:cs typeface="Times New Roman"/>
                        </a:rPr>
                        <a:t>Continue processing: the user determines the Interchange is not a duplicate and decides to continue processing </a:t>
                      </a:r>
                      <a:endParaRPr lang="nl-BE" sz="900" dirty="0">
                        <a:latin typeface="Tahoma"/>
                        <a:ea typeface="Arial Unicode MS"/>
                        <a:cs typeface="Times New Roman"/>
                      </a:endParaRPr>
                    </a:p>
                    <a:p>
                      <a:pPr marL="342900" lvl="0" indent="-342900" algn="just">
                        <a:spcBef>
                          <a:spcPts val="200"/>
                        </a:spcBef>
                        <a:spcAft>
                          <a:spcPts val="600"/>
                        </a:spcAft>
                        <a:tabLst>
                          <a:tab pos="457200" algn="l"/>
                        </a:tabLst>
                      </a:pPr>
                      <a:r>
                        <a:rPr lang="en-US" sz="900" dirty="0">
                          <a:latin typeface="Tahoma"/>
                          <a:ea typeface="Arial Unicode MS"/>
                          <a:cs typeface="Times New Roman"/>
                        </a:rPr>
                        <a:t>Reject Interchange</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56950">
                <a:tc>
                  <a:txBody>
                    <a:bodyPr/>
                    <a:lstStyle/>
                    <a:p>
                      <a:pPr algn="just">
                        <a:spcBef>
                          <a:spcPts val="200"/>
                        </a:spcBef>
                        <a:spcAft>
                          <a:spcPts val="600"/>
                        </a:spcAft>
                      </a:pPr>
                      <a:r>
                        <a:rPr lang="en-US" sz="900" dirty="0">
                          <a:latin typeface="Tahoma"/>
                          <a:ea typeface="Arial Unicode MS"/>
                          <a:cs typeface="Times New Roman"/>
                        </a:rPr>
                        <a:t>Disposition Check Failure</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Bef>
                          <a:spcPts val="200"/>
                        </a:spcBef>
                        <a:spcAft>
                          <a:spcPts val="600"/>
                        </a:spcAft>
                        <a:tabLst>
                          <a:tab pos="457200" algn="l"/>
                        </a:tabLst>
                      </a:pPr>
                      <a:r>
                        <a:rPr lang="en-US" sz="900" dirty="0">
                          <a:latin typeface="Tahoma"/>
                          <a:ea typeface="Arial Unicode MS"/>
                          <a:cs typeface="Times New Roman"/>
                        </a:rPr>
                        <a:t>Retry disposition check: the problem is resolved and the user retries disposition check</a:t>
                      </a:r>
                      <a:endParaRPr lang="nl-BE" sz="900" dirty="0">
                        <a:latin typeface="Tahoma"/>
                        <a:ea typeface="Arial Unicode MS"/>
                        <a:cs typeface="Times New Roman"/>
                      </a:endParaRPr>
                    </a:p>
                    <a:p>
                      <a:pPr marL="342900" lvl="0" indent="-342900" algn="just">
                        <a:spcBef>
                          <a:spcPts val="200"/>
                        </a:spcBef>
                        <a:spcAft>
                          <a:spcPts val="600"/>
                        </a:spcAft>
                        <a:tabLst>
                          <a:tab pos="457200" algn="l"/>
                        </a:tabLst>
                      </a:pPr>
                      <a:r>
                        <a:rPr lang="en-US" sz="900" dirty="0">
                          <a:latin typeface="Tahoma"/>
                          <a:ea typeface="Arial Unicode MS"/>
                          <a:cs typeface="Times New Roman"/>
                        </a:rPr>
                        <a:t>Send the Instruction/Transaction to manual repair </a:t>
                      </a:r>
                      <a:endParaRPr lang="nl-BE" sz="900" dirty="0">
                        <a:latin typeface="Tahoma"/>
                        <a:ea typeface="Arial Unicode MS"/>
                        <a:cs typeface="Times New Roman"/>
                      </a:endParaRPr>
                    </a:p>
                    <a:p>
                      <a:pPr marL="342900" lvl="0" indent="-342900" algn="just">
                        <a:spcBef>
                          <a:spcPts val="200"/>
                        </a:spcBef>
                        <a:spcAft>
                          <a:spcPts val="600"/>
                        </a:spcAft>
                        <a:tabLst>
                          <a:tab pos="457200" algn="l"/>
                        </a:tabLst>
                      </a:pPr>
                      <a:r>
                        <a:rPr lang="en-US" sz="900" dirty="0">
                          <a:latin typeface="Tahoma"/>
                          <a:ea typeface="Arial Unicode MS"/>
                          <a:cs typeface="Times New Roman"/>
                        </a:rPr>
                        <a:t>Reject Instruction/Transaction</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4153">
                <a:tc>
                  <a:txBody>
                    <a:bodyPr/>
                    <a:lstStyle/>
                    <a:p>
                      <a:pPr algn="just">
                        <a:spcBef>
                          <a:spcPts val="200"/>
                        </a:spcBef>
                        <a:spcAft>
                          <a:spcPts val="600"/>
                        </a:spcAft>
                      </a:pPr>
                      <a:r>
                        <a:rPr lang="en-US" sz="900">
                          <a:latin typeface="Tahoma"/>
                          <a:ea typeface="Arial Unicode MS"/>
                          <a:cs typeface="Times New Roman"/>
                        </a:rPr>
                        <a:t>Possible duplicate Instruction</a:t>
                      </a:r>
                      <a:endParaRPr lang="nl-BE" sz="90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Bef>
                          <a:spcPts val="200"/>
                        </a:spcBef>
                        <a:spcAft>
                          <a:spcPts val="600"/>
                        </a:spcAft>
                        <a:tabLst>
                          <a:tab pos="457200" algn="l"/>
                        </a:tabLst>
                      </a:pPr>
                      <a:r>
                        <a:rPr lang="en-US" sz="900" dirty="0">
                          <a:latin typeface="Tahoma"/>
                          <a:ea typeface="Arial Unicode MS"/>
                          <a:cs typeface="Times New Roman"/>
                        </a:rPr>
                        <a:t>Continue processing: the user determines the Instruction is not a duplicate and decides to continue processing </a:t>
                      </a:r>
                      <a:endParaRPr lang="nl-BE" sz="900" dirty="0">
                        <a:latin typeface="Tahoma"/>
                        <a:ea typeface="Arial Unicode MS"/>
                        <a:cs typeface="Times New Roman"/>
                      </a:endParaRPr>
                    </a:p>
                    <a:p>
                      <a:pPr marL="342900" lvl="0" indent="-342900" algn="just">
                        <a:spcBef>
                          <a:spcPts val="200"/>
                        </a:spcBef>
                        <a:spcAft>
                          <a:spcPts val="600"/>
                        </a:spcAft>
                        <a:tabLst>
                          <a:tab pos="457200" algn="l"/>
                        </a:tabLst>
                      </a:pPr>
                      <a:r>
                        <a:rPr lang="en-US" sz="900" dirty="0">
                          <a:latin typeface="Tahoma"/>
                          <a:ea typeface="Arial Unicode MS"/>
                          <a:cs typeface="Times New Roman"/>
                        </a:rPr>
                        <a:t>Reject Instruction</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99831">
                <a:tc>
                  <a:txBody>
                    <a:bodyPr/>
                    <a:lstStyle/>
                    <a:p>
                      <a:pPr algn="just">
                        <a:spcBef>
                          <a:spcPts val="200"/>
                        </a:spcBef>
                        <a:spcAft>
                          <a:spcPts val="600"/>
                        </a:spcAft>
                      </a:pPr>
                      <a:r>
                        <a:rPr lang="en-US" sz="900">
                          <a:latin typeface="Tahoma"/>
                          <a:ea typeface="Arial Unicode MS"/>
                          <a:cs typeface="Times New Roman"/>
                        </a:rPr>
                        <a:t>Code word detected</a:t>
                      </a:r>
                      <a:endParaRPr lang="nl-BE" sz="90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Bef>
                          <a:spcPts val="200"/>
                        </a:spcBef>
                        <a:spcAft>
                          <a:spcPts val="600"/>
                        </a:spcAft>
                        <a:tabLst>
                          <a:tab pos="457200" algn="l"/>
                        </a:tabLst>
                      </a:pPr>
                      <a:r>
                        <a:rPr lang="en-US" sz="900" dirty="0">
                          <a:latin typeface="Tahoma"/>
                          <a:ea typeface="Arial Unicode MS"/>
                          <a:cs typeface="Times New Roman"/>
                        </a:rPr>
                        <a:t>Continue processing: the user does the action required by the code word (e.g. Phone beneficiary) and decides to continue processing the Instruction/Transaction </a:t>
                      </a:r>
                      <a:endParaRPr lang="nl-BE" sz="900" dirty="0">
                        <a:latin typeface="Tahoma"/>
                        <a:ea typeface="Arial Unicode MS"/>
                        <a:cs typeface="Times New Roman"/>
                      </a:endParaRPr>
                    </a:p>
                    <a:p>
                      <a:pPr marL="342900" lvl="0" indent="-342900" algn="just">
                        <a:spcBef>
                          <a:spcPts val="200"/>
                        </a:spcBef>
                        <a:spcAft>
                          <a:spcPts val="600"/>
                        </a:spcAft>
                        <a:tabLst>
                          <a:tab pos="457200" algn="l"/>
                        </a:tabLst>
                      </a:pPr>
                      <a:r>
                        <a:rPr lang="en-US" sz="900" dirty="0">
                          <a:latin typeface="Tahoma"/>
                          <a:ea typeface="Arial Unicode MS"/>
                          <a:cs typeface="Times New Roman"/>
                        </a:rPr>
                        <a:t>Reject Instruction/Transaction</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71188">
                <a:tc>
                  <a:txBody>
                    <a:bodyPr/>
                    <a:lstStyle/>
                    <a:p>
                      <a:pPr algn="just">
                        <a:spcBef>
                          <a:spcPts val="200"/>
                        </a:spcBef>
                        <a:spcAft>
                          <a:spcPts val="600"/>
                        </a:spcAft>
                      </a:pPr>
                      <a:r>
                        <a:rPr lang="en-US" sz="900" dirty="0">
                          <a:latin typeface="Tahoma"/>
                          <a:ea typeface="Arial Unicode MS"/>
                          <a:cs typeface="Times New Roman"/>
                        </a:rPr>
                        <a:t>Risk filter check</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Bef>
                          <a:spcPts val="200"/>
                        </a:spcBef>
                        <a:spcAft>
                          <a:spcPts val="600"/>
                        </a:spcAft>
                        <a:tabLst>
                          <a:tab pos="457200" algn="l"/>
                        </a:tabLst>
                      </a:pPr>
                      <a:r>
                        <a:rPr lang="en-US" sz="900" dirty="0">
                          <a:latin typeface="Tahoma"/>
                          <a:ea typeface="Arial Unicode MS"/>
                          <a:cs typeface="Times New Roman"/>
                        </a:rPr>
                        <a:t>Continue processing: the user identified the risk filter hit as a false positive and decides to continue processing the payment</a:t>
                      </a:r>
                      <a:endParaRPr lang="nl-BE" sz="900" dirty="0">
                        <a:latin typeface="Tahoma"/>
                        <a:ea typeface="Arial Unicode MS"/>
                        <a:cs typeface="Times New Roman"/>
                      </a:endParaRPr>
                    </a:p>
                    <a:p>
                      <a:pPr marL="342900" lvl="0" indent="-342900" algn="just">
                        <a:spcBef>
                          <a:spcPts val="200"/>
                        </a:spcBef>
                        <a:spcAft>
                          <a:spcPts val="600"/>
                        </a:spcAft>
                        <a:tabLst>
                          <a:tab pos="457200" algn="l"/>
                        </a:tabLst>
                      </a:pPr>
                      <a:r>
                        <a:rPr lang="en-US" sz="900" dirty="0">
                          <a:latin typeface="Tahoma"/>
                          <a:ea typeface="Arial Unicode MS"/>
                          <a:cs typeface="Times New Roman"/>
                        </a:rPr>
                        <a:t>Reject Instruction/Transaction: the user identified the payment cannot be executed due to the risk imposed with settling the payment and rejects the payment.</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99831">
                <a:tc>
                  <a:txBody>
                    <a:bodyPr/>
                    <a:lstStyle/>
                    <a:p>
                      <a:pPr algn="just">
                        <a:spcBef>
                          <a:spcPts val="200"/>
                        </a:spcBef>
                        <a:spcAft>
                          <a:spcPts val="600"/>
                        </a:spcAft>
                      </a:pPr>
                      <a:r>
                        <a:rPr lang="en-US" sz="900">
                          <a:latin typeface="Tahoma"/>
                          <a:ea typeface="Arial Unicode MS"/>
                          <a:cs typeface="Times New Roman"/>
                        </a:rPr>
                        <a:t>No charge configuration found</a:t>
                      </a:r>
                      <a:endParaRPr lang="nl-BE" sz="90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Bef>
                          <a:spcPts val="200"/>
                        </a:spcBef>
                        <a:spcAft>
                          <a:spcPts val="600"/>
                        </a:spcAft>
                        <a:tabLst>
                          <a:tab pos="457200" algn="l"/>
                        </a:tabLst>
                      </a:pPr>
                      <a:r>
                        <a:rPr lang="en-US" sz="900" dirty="0">
                          <a:latin typeface="Tahoma"/>
                          <a:ea typeface="Arial Unicode MS"/>
                          <a:cs typeface="Times New Roman"/>
                        </a:rPr>
                        <a:t>Retry: the user adds the required charge configuration to determine charges for the payment at</a:t>
                      </a:r>
                      <a:r>
                        <a:rPr lang="en-US" sz="900" baseline="0" dirty="0">
                          <a:latin typeface="Tahoma"/>
                          <a:ea typeface="Arial Unicode MS"/>
                          <a:cs typeface="Times New Roman"/>
                        </a:rPr>
                        <a:t> </a:t>
                      </a:r>
                      <a:r>
                        <a:rPr lang="en-US" sz="900" dirty="0">
                          <a:latin typeface="Tahoma"/>
                          <a:ea typeface="Arial Unicode MS"/>
                          <a:cs typeface="Times New Roman"/>
                        </a:rPr>
                        <a:t>hand and decides to retry charge calculation </a:t>
                      </a:r>
                      <a:endParaRPr lang="nl-BE" sz="900" dirty="0">
                        <a:latin typeface="Tahoma"/>
                        <a:ea typeface="Arial Unicode MS"/>
                        <a:cs typeface="Times New Roman"/>
                      </a:endParaRPr>
                    </a:p>
                    <a:p>
                      <a:pPr marL="342900" lvl="0" indent="-342900" algn="just">
                        <a:spcBef>
                          <a:spcPts val="200"/>
                        </a:spcBef>
                        <a:spcAft>
                          <a:spcPts val="600"/>
                        </a:spcAft>
                        <a:tabLst>
                          <a:tab pos="457200" algn="l"/>
                        </a:tabLst>
                      </a:pPr>
                      <a:r>
                        <a:rPr lang="en-US" sz="900" dirty="0">
                          <a:latin typeface="Tahoma"/>
                          <a:ea typeface="Arial Unicode MS"/>
                          <a:cs typeface="Times New Roman"/>
                        </a:rPr>
                        <a:t>Reject Instruction/Transaction</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99831">
                <a:tc>
                  <a:txBody>
                    <a:bodyPr/>
                    <a:lstStyle/>
                    <a:p>
                      <a:pPr algn="just">
                        <a:spcBef>
                          <a:spcPts val="200"/>
                        </a:spcBef>
                        <a:spcAft>
                          <a:spcPts val="600"/>
                        </a:spcAft>
                      </a:pPr>
                      <a:r>
                        <a:rPr lang="en-US" sz="900">
                          <a:latin typeface="Tahoma"/>
                          <a:ea typeface="Arial Unicode MS"/>
                          <a:cs typeface="Times New Roman"/>
                        </a:rPr>
                        <a:t>No rate type found</a:t>
                      </a:r>
                      <a:endParaRPr lang="nl-BE" sz="90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Bef>
                          <a:spcPts val="200"/>
                        </a:spcBef>
                        <a:spcAft>
                          <a:spcPts val="600"/>
                        </a:spcAft>
                        <a:tabLst>
                          <a:tab pos="457200" algn="l"/>
                        </a:tabLst>
                      </a:pPr>
                      <a:r>
                        <a:rPr lang="en-US" sz="900" dirty="0">
                          <a:latin typeface="Tahoma"/>
                          <a:ea typeface="Arial Unicode MS"/>
                          <a:cs typeface="Times New Roman"/>
                        </a:rPr>
                        <a:t>Retry: a system admin adds the required rate type configuration to determine the </a:t>
                      </a:r>
                      <a:r>
                        <a:rPr lang="en-US" sz="900" dirty="0" err="1">
                          <a:latin typeface="Tahoma"/>
                          <a:ea typeface="Arial Unicode MS"/>
                          <a:cs typeface="Times New Roman"/>
                        </a:rPr>
                        <a:t>forex</a:t>
                      </a:r>
                      <a:r>
                        <a:rPr lang="en-US" sz="900" dirty="0">
                          <a:latin typeface="Tahoma"/>
                          <a:ea typeface="Arial Unicode MS"/>
                          <a:cs typeface="Times New Roman"/>
                        </a:rPr>
                        <a:t> rate type to use for the payment at hand. </a:t>
                      </a:r>
                      <a:r>
                        <a:rPr lang="nl-BE" sz="900" dirty="0">
                          <a:latin typeface="Tahoma"/>
                          <a:ea typeface="Arial Unicode MS"/>
                          <a:cs typeface="Times New Roman"/>
                        </a:rPr>
                        <a:t>A user decides to retry currency conversion. </a:t>
                      </a:r>
                    </a:p>
                    <a:p>
                      <a:pPr marL="342900" lvl="0" indent="-342900" algn="just">
                        <a:spcBef>
                          <a:spcPts val="200"/>
                        </a:spcBef>
                        <a:spcAft>
                          <a:spcPts val="600"/>
                        </a:spcAft>
                        <a:tabLst>
                          <a:tab pos="457200" algn="l"/>
                        </a:tabLst>
                      </a:pPr>
                      <a:r>
                        <a:rPr lang="en-US" sz="900" dirty="0">
                          <a:latin typeface="Tahoma"/>
                          <a:ea typeface="Arial Unicode MS"/>
                          <a:cs typeface="Times New Roman"/>
                        </a:rPr>
                        <a:t>Reject Instruction/Transaction</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4153">
                <a:tc>
                  <a:txBody>
                    <a:bodyPr/>
                    <a:lstStyle/>
                    <a:p>
                      <a:pPr algn="just">
                        <a:spcBef>
                          <a:spcPts val="200"/>
                        </a:spcBef>
                        <a:spcAft>
                          <a:spcPts val="600"/>
                        </a:spcAft>
                      </a:pPr>
                      <a:r>
                        <a:rPr lang="en-US" sz="900">
                          <a:latin typeface="Tahoma"/>
                          <a:ea typeface="Arial Unicode MS"/>
                          <a:cs typeface="Times New Roman"/>
                        </a:rPr>
                        <a:t>No/multiple Agreements found</a:t>
                      </a:r>
                      <a:endParaRPr lang="nl-BE" sz="90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Bef>
                          <a:spcPts val="200"/>
                        </a:spcBef>
                        <a:spcAft>
                          <a:spcPts val="600"/>
                        </a:spcAft>
                        <a:tabLst>
                          <a:tab pos="457200" algn="l"/>
                        </a:tabLst>
                      </a:pPr>
                      <a:r>
                        <a:rPr lang="en-US" sz="900">
                          <a:latin typeface="Tahoma"/>
                          <a:ea typeface="Arial Unicode MS"/>
                          <a:cs typeface="Times New Roman"/>
                        </a:rPr>
                        <a:t>Retry: the user adds the Agreement and decides to continue processing </a:t>
                      </a:r>
                      <a:endParaRPr lang="nl-BE" sz="900">
                        <a:latin typeface="Tahoma"/>
                        <a:ea typeface="Arial Unicode MS"/>
                        <a:cs typeface="Times New Roman"/>
                      </a:endParaRPr>
                    </a:p>
                    <a:p>
                      <a:pPr marL="342900" lvl="0" indent="-342900" algn="just">
                        <a:spcBef>
                          <a:spcPts val="200"/>
                        </a:spcBef>
                        <a:spcAft>
                          <a:spcPts val="600"/>
                        </a:spcAft>
                        <a:tabLst>
                          <a:tab pos="457200" algn="l"/>
                        </a:tabLst>
                      </a:pPr>
                      <a:r>
                        <a:rPr lang="en-US" sz="900">
                          <a:latin typeface="Tahoma"/>
                          <a:ea typeface="Arial Unicode MS"/>
                          <a:cs typeface="Times New Roman"/>
                        </a:rPr>
                        <a:t>Reject Instruction/Transaction</a:t>
                      </a:r>
                      <a:endParaRPr lang="nl-BE" sz="90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14153">
                <a:tc>
                  <a:txBody>
                    <a:bodyPr/>
                    <a:lstStyle/>
                    <a:p>
                      <a:pPr algn="just">
                        <a:spcBef>
                          <a:spcPts val="200"/>
                        </a:spcBef>
                        <a:spcAft>
                          <a:spcPts val="600"/>
                        </a:spcAft>
                      </a:pPr>
                      <a:r>
                        <a:rPr lang="en-US" sz="900" dirty="0">
                          <a:latin typeface="Tahoma"/>
                          <a:ea typeface="Arial Unicode MS"/>
                          <a:cs typeface="Times New Roman"/>
                        </a:rPr>
                        <a:t>Missing Business Calendar</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Bef>
                          <a:spcPts val="200"/>
                        </a:spcBef>
                        <a:spcAft>
                          <a:spcPts val="600"/>
                        </a:spcAft>
                        <a:tabLst>
                          <a:tab pos="457200" algn="l"/>
                        </a:tabLst>
                      </a:pPr>
                      <a:r>
                        <a:rPr lang="en-US" sz="900" dirty="0">
                          <a:latin typeface="Tahoma"/>
                          <a:ea typeface="Arial Unicode MS"/>
                          <a:cs typeface="Times New Roman"/>
                        </a:rPr>
                        <a:t>Retry: a system adds the required business calendar. A user retries processing the payment</a:t>
                      </a:r>
                      <a:endParaRPr lang="nl-BE" sz="900" dirty="0">
                        <a:latin typeface="Tahoma"/>
                        <a:ea typeface="Arial Unicode MS"/>
                        <a:cs typeface="Times New Roman"/>
                      </a:endParaRPr>
                    </a:p>
                    <a:p>
                      <a:pPr marL="342900" lvl="0" indent="-342900" algn="just">
                        <a:spcBef>
                          <a:spcPts val="200"/>
                        </a:spcBef>
                        <a:spcAft>
                          <a:spcPts val="600"/>
                        </a:spcAft>
                        <a:tabLst>
                          <a:tab pos="457200" algn="l"/>
                        </a:tabLst>
                      </a:pPr>
                      <a:r>
                        <a:rPr lang="en-US" sz="900" dirty="0">
                          <a:latin typeface="Tahoma"/>
                          <a:ea typeface="Arial Unicode MS"/>
                          <a:cs typeface="Times New Roman"/>
                        </a:rPr>
                        <a:t>Reject Instruction/Transaction</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80999033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Approval - demo</a:t>
            </a:r>
            <a:endParaRPr lang="en-US"/>
          </a:p>
        </p:txBody>
      </p:sp>
      <p:sp>
        <p:nvSpPr>
          <p:cNvPr id="3" name="Content Placeholder 2"/>
          <p:cNvSpPr>
            <a:spLocks noGrp="1"/>
          </p:cNvSpPr>
          <p:nvPr>
            <p:ph idx="1"/>
          </p:nvPr>
        </p:nvSpPr>
        <p:spPr>
          <a:xfrm>
            <a:off x="457200" y="1071547"/>
            <a:ext cx="8229600" cy="5429288"/>
          </a:xfrm>
        </p:spPr>
        <p:txBody>
          <a:bodyPr>
            <a:normAutofit/>
          </a:bodyPr>
          <a:lstStyle/>
          <a:p>
            <a:r>
              <a:rPr lang="en-US" sz="2000" b="1">
                <a:ea typeface="Tahoma" panose="020B0604030504040204" pitchFamily="34" charset="0"/>
              </a:rPr>
              <a:t>Use file “MT101_Duplicate Check” – this will check for account existence</a:t>
            </a:r>
          </a:p>
          <a:p>
            <a:r>
              <a:rPr lang="en-US" sz="2000" b="1">
                <a:ea typeface="Tahoma" panose="020B0604030504040204" pitchFamily="34" charset="0"/>
              </a:rPr>
              <a:t>Duplicate check will result in ‘(Business) duplicate found for this Instruction’</a:t>
            </a:r>
          </a:p>
          <a:p>
            <a:r>
              <a:rPr lang="en-US" sz="2000" b="1">
                <a:ea typeface="Tahoma" panose="020B0604030504040204" pitchFamily="34" charset="0"/>
              </a:rPr>
              <a:t>This Instruction will be with status ‘Awaiting Approval’</a:t>
            </a:r>
          </a:p>
          <a:p>
            <a:r>
              <a:rPr lang="en-US" sz="2000" b="1">
                <a:ea typeface="Tahoma" panose="020B0604030504040204" pitchFamily="34" charset="0"/>
              </a:rPr>
              <a:t>Go to ‘Action’ tab and claim the </a:t>
            </a:r>
            <a:r>
              <a:rPr lang="en-US" sz="2000" b="1" err="1">
                <a:ea typeface="Tahoma" panose="020B0604030504040204" pitchFamily="34" charset="0"/>
              </a:rPr>
              <a:t>Worklist</a:t>
            </a:r>
            <a:r>
              <a:rPr lang="en-US" sz="2000" b="1">
                <a:ea typeface="Tahoma" panose="020B0604030504040204" pitchFamily="34" charset="0"/>
              </a:rPr>
              <a:t> Item</a:t>
            </a:r>
          </a:p>
          <a:p>
            <a:r>
              <a:rPr lang="en-US" sz="2000" b="1">
                <a:ea typeface="Tahoma" panose="020B0604030504040204" pitchFamily="34" charset="0"/>
              </a:rPr>
              <a:t>Complete the action ‘Approval - Possible Duplicate Instruction’</a:t>
            </a:r>
          </a:p>
          <a:p>
            <a:r>
              <a:rPr lang="en-US" sz="2000" b="1">
                <a:ea typeface="Tahoma" panose="020B0604030504040204" pitchFamily="34" charset="0"/>
              </a:rPr>
              <a:t>System will display ‘Instruction approved successfully’</a:t>
            </a:r>
          </a:p>
          <a:p>
            <a:endParaRPr lang="en-US" b="1">
              <a:latin typeface="Arial"/>
              <a:ea typeface="Times New Roman"/>
              <a:cs typeface="Times New Roman"/>
            </a:endParaRPr>
          </a:p>
          <a:p>
            <a:endParaRPr lang="en-US" b="1">
              <a:latin typeface="Arial"/>
              <a:ea typeface="Times New Roman"/>
              <a:cs typeface="Times New Roman"/>
            </a:endParaRPr>
          </a:p>
        </p:txBody>
      </p:sp>
    </p:spTree>
    <p:extLst>
      <p:ext uri="{BB962C8B-B14F-4D97-AF65-F5344CB8AC3E}">
        <p14:creationId xmlns:p14="http://schemas.microsoft.com/office/powerpoint/2010/main" val="23914878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a:t>Approval</a:t>
            </a:r>
          </a:p>
        </p:txBody>
      </p:sp>
      <p:sp>
        <p:nvSpPr>
          <p:cNvPr id="15" name="Content Placeholder 14"/>
          <p:cNvSpPr>
            <a:spLocks noGrp="1"/>
          </p:cNvSpPr>
          <p:nvPr>
            <p:ph idx="1"/>
          </p:nvPr>
        </p:nvSpPr>
        <p:spPr/>
        <p:txBody>
          <a:bodyPr>
            <a:normAutofit/>
          </a:bodyPr>
          <a:lstStyle/>
          <a:p>
            <a:r>
              <a:rPr lang="nl-BE" b="1"/>
              <a:t>Approval</a:t>
            </a:r>
            <a:endParaRPr lang="en-US" b="1"/>
          </a:p>
          <a:p>
            <a:pPr lvl="1"/>
            <a:r>
              <a:rPr lang="nl-BE" sz="2000"/>
              <a:t>Approval can be extended with new Approval Types</a:t>
            </a:r>
            <a:endParaRPr lang="en-US" sz="2000"/>
          </a:p>
          <a:p>
            <a:pPr lvl="1"/>
            <a:r>
              <a:rPr lang="en-US" sz="2000"/>
              <a:t>Implementing a new Approval Type involves:</a:t>
            </a:r>
          </a:p>
          <a:p>
            <a:pPr lvl="2"/>
            <a:r>
              <a:rPr lang="en-US"/>
              <a:t>The creation of the screen</a:t>
            </a:r>
          </a:p>
          <a:p>
            <a:pPr lvl="2"/>
            <a:r>
              <a:rPr lang="en-US"/>
              <a:t>The online “calling” of other services </a:t>
            </a:r>
          </a:p>
          <a:p>
            <a:pPr lvl="2"/>
            <a:r>
              <a:rPr lang="en-US"/>
              <a:t>The configuration of interchange/instruction/transaction processing after the approval</a:t>
            </a:r>
          </a:p>
        </p:txBody>
      </p:sp>
      <p:sp>
        <p:nvSpPr>
          <p:cNvPr id="108547"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0854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0854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0855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0855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0855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0855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08554" name="Rectangle 5"/>
          <p:cNvSpPr>
            <a:spLocks noChangeArrowheads="1"/>
          </p:cNvSpPr>
          <p:nvPr/>
        </p:nvSpPr>
        <p:spPr bwMode="auto">
          <a:xfrm>
            <a:off x="0" y="3616325"/>
            <a:ext cx="9144000" cy="0"/>
          </a:xfrm>
          <a:prstGeom prst="rect">
            <a:avLst/>
          </a:prstGeom>
          <a:noFill/>
          <a:ln w="28575" algn="ctr">
            <a:noFill/>
            <a:miter lim="800000"/>
            <a:headEnd/>
            <a:tailEnd/>
          </a:ln>
        </p:spPr>
        <p:txBody>
          <a:bodyPr wrap="none" lIns="18000" tIns="18000" rIns="18000" bIns="18000" anchor="ctr">
            <a:spAutoFit/>
          </a:bodyPr>
          <a:lstStyle/>
          <a:p>
            <a:pPr eaLnBrk="0" hangingPunct="0"/>
            <a:endParaRPr lang="nl-BE"/>
          </a:p>
        </p:txBody>
      </p:sp>
      <p:sp>
        <p:nvSpPr>
          <p:cNvPr id="10855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Tree>
    <p:extLst>
      <p:ext uri="{BB962C8B-B14F-4D97-AF65-F5344CB8AC3E}">
        <p14:creationId xmlns:p14="http://schemas.microsoft.com/office/powerpoint/2010/main" val="2258333625"/>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Manual Repair</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41017122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Manual repair</a:t>
            </a:r>
            <a:endParaRPr lang="en-US"/>
          </a:p>
        </p:txBody>
      </p:sp>
      <p:sp>
        <p:nvSpPr>
          <p:cNvPr id="3" name="Content Placeholder 2"/>
          <p:cNvSpPr>
            <a:spLocks noGrp="1"/>
          </p:cNvSpPr>
          <p:nvPr>
            <p:ph idx="1"/>
          </p:nvPr>
        </p:nvSpPr>
        <p:spPr/>
        <p:txBody>
          <a:bodyPr/>
          <a:lstStyle/>
          <a:p>
            <a:r>
              <a:rPr lang="en-US" b="1"/>
              <a:t>Manual repair</a:t>
            </a:r>
            <a:endParaRPr lang="en-US"/>
          </a:p>
          <a:p>
            <a:pPr lvl="1"/>
            <a:r>
              <a:rPr lang="en-US" sz="2000"/>
              <a:t>Refers to the functionality which is offered to a user to </a:t>
            </a:r>
            <a:r>
              <a:rPr lang="en-US" sz="2000" b="1"/>
              <a:t>change</a:t>
            </a:r>
            <a:r>
              <a:rPr lang="en-US" sz="2000"/>
              <a:t> or </a:t>
            </a:r>
            <a:r>
              <a:rPr lang="en-US" sz="2000" b="1"/>
              <a:t>add data to a payment </a:t>
            </a:r>
            <a:r>
              <a:rPr lang="en-US" sz="2000"/>
              <a:t>(instruction/transaction) </a:t>
            </a:r>
            <a:r>
              <a:rPr lang="en-US" sz="2000" b="1"/>
              <a:t>so</a:t>
            </a:r>
            <a:r>
              <a:rPr lang="en-US" sz="2000"/>
              <a:t> it </a:t>
            </a:r>
            <a:r>
              <a:rPr lang="en-US" sz="2000" b="1"/>
              <a:t>can be further processed</a:t>
            </a:r>
          </a:p>
          <a:p>
            <a:pPr lvl="1">
              <a:buNone/>
            </a:pPr>
            <a:endParaRPr lang="en-US" sz="2000" b="1"/>
          </a:p>
          <a:p>
            <a:pPr lvl="1"/>
            <a:r>
              <a:rPr lang="en-US" sz="2000"/>
              <a:t>The user is not allowed to repair just any field of the Instruction/Transaction, a so-called </a:t>
            </a:r>
            <a:r>
              <a:rPr lang="en-US" sz="2000" b="1"/>
              <a:t>manual repair type defines the fields that can be repaired</a:t>
            </a:r>
          </a:p>
          <a:p>
            <a:pPr lvl="1"/>
            <a:endParaRPr lang="en-US" sz="2000"/>
          </a:p>
          <a:p>
            <a:pPr lvl="1"/>
            <a:r>
              <a:rPr lang="en-US" sz="2000"/>
              <a:t>Manual repair can be </a:t>
            </a:r>
            <a:r>
              <a:rPr lang="en-US" sz="2000" b="1"/>
              <a:t>invoked from the Instruction/Transaction flow</a:t>
            </a:r>
            <a:r>
              <a:rPr lang="en-US" sz="2000"/>
              <a:t>:</a:t>
            </a:r>
          </a:p>
          <a:p>
            <a:pPr lvl="2"/>
            <a:r>
              <a:rPr lang="en-US" sz="1600"/>
              <a:t>The </a:t>
            </a:r>
            <a:r>
              <a:rPr lang="en-US" sz="1600" b="1"/>
              <a:t>Issue Processor </a:t>
            </a:r>
            <a:r>
              <a:rPr lang="en-US" sz="1600"/>
              <a:t>can be configured to trigger manual repair, after which the manual repair type for the issue at hand is invoked</a:t>
            </a:r>
          </a:p>
          <a:p>
            <a:pPr lvl="2"/>
            <a:r>
              <a:rPr lang="nl-BE" sz="1600"/>
              <a:t>Manual repair can be invoked for a payment which is in </a:t>
            </a:r>
            <a:r>
              <a:rPr lang="nl-BE" sz="1600" b="1"/>
              <a:t>approval</a:t>
            </a:r>
            <a:endParaRPr lang="en-US" sz="1600" b="1"/>
          </a:p>
          <a:p>
            <a:pPr lvl="2"/>
            <a:r>
              <a:rPr lang="nl-BE" sz="1600"/>
              <a:t>If an </a:t>
            </a:r>
            <a:r>
              <a:rPr lang="nl-BE" sz="1600" b="1"/>
              <a:t>Instruction</a:t>
            </a:r>
            <a:r>
              <a:rPr lang="nl-BE" sz="1600"/>
              <a:t> is </a:t>
            </a:r>
            <a:r>
              <a:rPr lang="nl-BE" sz="1600" b="1"/>
              <a:t>sent to repair</a:t>
            </a:r>
            <a:r>
              <a:rPr lang="nl-BE" sz="1600"/>
              <a:t>, then the </a:t>
            </a:r>
            <a:r>
              <a:rPr lang="nl-BE" sz="1600" b="1"/>
              <a:t>underlying Transactions </a:t>
            </a:r>
            <a:r>
              <a:rPr lang="nl-BE" sz="1600"/>
              <a:t>are </a:t>
            </a:r>
            <a:r>
              <a:rPr lang="nl-BE" sz="1600" b="1"/>
              <a:t>not processed further </a:t>
            </a:r>
            <a:r>
              <a:rPr lang="nl-BE" sz="1600"/>
              <a:t>untill the Instruction is repaired</a:t>
            </a:r>
            <a:endParaRPr lang="en-US" sz="1600"/>
          </a:p>
          <a:p>
            <a:pPr lvl="1"/>
            <a:endParaRPr lang="en-US" sz="2000"/>
          </a:p>
          <a:p>
            <a:pPr lvl="1"/>
            <a:endParaRPr lang="en-US" sz="2000"/>
          </a:p>
          <a:p>
            <a:pPr lvl="1"/>
            <a:endParaRPr lang="en-US" sz="2000"/>
          </a:p>
          <a:p>
            <a:pPr lvl="1"/>
            <a:endParaRPr lang="en-US" sz="2000"/>
          </a:p>
          <a:p>
            <a:pPr lvl="1"/>
            <a:endParaRPr lang="en-US" sz="2000"/>
          </a:p>
          <a:p>
            <a:endParaRPr lang="en-US" sz="2000"/>
          </a:p>
        </p:txBody>
      </p:sp>
    </p:spTree>
    <p:extLst>
      <p:ext uri="{BB962C8B-B14F-4D97-AF65-F5344CB8AC3E}">
        <p14:creationId xmlns:p14="http://schemas.microsoft.com/office/powerpoint/2010/main" val="14534129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Manual Repair</a:t>
            </a:r>
            <a:endParaRPr lang="en-US"/>
          </a:p>
        </p:txBody>
      </p:sp>
      <p:sp>
        <p:nvSpPr>
          <p:cNvPr id="3" name="Content Placeholder 2"/>
          <p:cNvSpPr>
            <a:spLocks noGrp="1"/>
          </p:cNvSpPr>
          <p:nvPr>
            <p:ph idx="1"/>
          </p:nvPr>
        </p:nvSpPr>
        <p:spPr>
          <a:xfrm>
            <a:off x="336573" y="1000108"/>
            <a:ext cx="7521575" cy="5543550"/>
          </a:xfrm>
        </p:spPr>
        <p:txBody>
          <a:bodyPr>
            <a:normAutofit/>
          </a:bodyPr>
          <a:lstStyle/>
          <a:p>
            <a:r>
              <a:rPr lang="en-GB" sz="2000"/>
              <a:t>A payment may not be processed as Straight Through Processing (STP) due to missing or incorrect information. The payment can then be manually corrected. The repair screen displays the information required for the user to repair the payment:</a:t>
            </a:r>
            <a:endParaRPr lang="nl-BE" sz="2000"/>
          </a:p>
          <a:p>
            <a:pPr lvl="1"/>
            <a:r>
              <a:rPr lang="en-GB" sz="1600" i="1"/>
              <a:t>“Original value”- This column shows the Value of the field prior to any update as read only.</a:t>
            </a:r>
            <a:endParaRPr lang="nl-BE" sz="1600"/>
          </a:p>
          <a:p>
            <a:pPr lvl="1"/>
            <a:r>
              <a:rPr lang="en-GB" sz="1600" i="1"/>
              <a:t> “Previous Value” – This column shows the previous value of the field after the last successful update as read only.</a:t>
            </a:r>
            <a:endParaRPr lang="nl-BE" sz="1600"/>
          </a:p>
          <a:p>
            <a:pPr lvl="1"/>
            <a:r>
              <a:rPr lang="en-GB" sz="1600" i="1"/>
              <a:t>“Current Value” – This is an editable column which allows the user to enter the value of the field. If the last repaired values have been declined in 4EV, this column shows the declined 4EV values in an editable format.</a:t>
            </a:r>
            <a:endParaRPr lang="nl-BE" sz="2000"/>
          </a:p>
          <a:p>
            <a:endParaRPr lang="en-US" sz="2000" b="1"/>
          </a:p>
        </p:txBody>
      </p:sp>
    </p:spTree>
    <p:extLst>
      <p:ext uri="{BB962C8B-B14F-4D97-AF65-F5344CB8AC3E}">
        <p14:creationId xmlns:p14="http://schemas.microsoft.com/office/powerpoint/2010/main" val="103452288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Manual repair</a:t>
            </a:r>
            <a:endParaRPr lang="en-US"/>
          </a:p>
        </p:txBody>
      </p:sp>
      <p:sp>
        <p:nvSpPr>
          <p:cNvPr id="3" name="Content Placeholder 2"/>
          <p:cNvSpPr>
            <a:spLocks noGrp="1"/>
          </p:cNvSpPr>
          <p:nvPr>
            <p:ph idx="1"/>
          </p:nvPr>
        </p:nvSpPr>
        <p:spPr/>
        <p:txBody>
          <a:bodyPr/>
          <a:lstStyle/>
          <a:p>
            <a:r>
              <a:rPr lang="en-US" b="1"/>
              <a:t>Manual repair – invoked from an Instruction or Transaction flow</a:t>
            </a:r>
            <a:endParaRPr lang="en-US"/>
          </a:p>
          <a:p>
            <a:pPr lvl="1"/>
            <a:r>
              <a:rPr lang="nl-BE" sz="2000"/>
              <a:t>An issue is raised by a certain service (e.g. Disposition check on account existence failed)</a:t>
            </a:r>
          </a:p>
          <a:p>
            <a:pPr lvl="1"/>
            <a:r>
              <a:rPr lang="nl-BE" sz="2000"/>
              <a:t>The Issue Processor determines the outcome as manual repair</a:t>
            </a:r>
          </a:p>
          <a:p>
            <a:pPr lvl="1"/>
            <a:r>
              <a:rPr lang="nl-BE" sz="2000"/>
              <a:t>The manual repair service is invoked with a certain repair type, related to the issue which occurred</a:t>
            </a:r>
          </a:p>
          <a:p>
            <a:pPr lvl="1"/>
            <a:r>
              <a:rPr lang="nl-BE" sz="2000"/>
              <a:t>A history record and Work List Item (optionally) is created, and the Payment waits until it is repaired</a:t>
            </a:r>
          </a:p>
          <a:p>
            <a:pPr lvl="1"/>
            <a:r>
              <a:rPr lang="nl-BE" sz="2000"/>
              <a:t>Actions a user can take from the BVA for a certain repair type:</a:t>
            </a:r>
          </a:p>
          <a:p>
            <a:pPr lvl="2"/>
            <a:r>
              <a:rPr lang="en-US" sz="1600" b="1"/>
              <a:t>Repair and Retry</a:t>
            </a:r>
            <a:r>
              <a:rPr lang="en-US" sz="1600"/>
              <a:t> the service that caused the issue</a:t>
            </a:r>
          </a:p>
          <a:p>
            <a:pPr lvl="2"/>
            <a:r>
              <a:rPr lang="en-US" sz="1600" b="1"/>
              <a:t>Reject</a:t>
            </a:r>
            <a:r>
              <a:rPr lang="en-US" sz="1600"/>
              <a:t> the payment</a:t>
            </a:r>
          </a:p>
          <a:p>
            <a:pPr lvl="1"/>
            <a:endParaRPr lang="en-US"/>
          </a:p>
          <a:p>
            <a:pPr lvl="2"/>
            <a:endParaRPr lang="nl-BE" sz="1600"/>
          </a:p>
          <a:p>
            <a:pPr lvl="2"/>
            <a:endParaRPr lang="en-US"/>
          </a:p>
        </p:txBody>
      </p:sp>
    </p:spTree>
    <p:extLst>
      <p:ext uri="{BB962C8B-B14F-4D97-AF65-F5344CB8AC3E}">
        <p14:creationId xmlns:p14="http://schemas.microsoft.com/office/powerpoint/2010/main" val="38349052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Manual repair</a:t>
            </a:r>
            <a:endParaRPr lang="en-US"/>
          </a:p>
        </p:txBody>
      </p:sp>
      <p:sp>
        <p:nvSpPr>
          <p:cNvPr id="3" name="Content Placeholder 2"/>
          <p:cNvSpPr>
            <a:spLocks noGrp="1"/>
          </p:cNvSpPr>
          <p:nvPr>
            <p:ph idx="1"/>
          </p:nvPr>
        </p:nvSpPr>
        <p:spPr/>
        <p:txBody>
          <a:bodyPr/>
          <a:lstStyle/>
          <a:p>
            <a:r>
              <a:rPr lang="en-US" b="1"/>
              <a:t>Manual repair – invoked from an Instruction or Transaction flow</a:t>
            </a:r>
            <a:endParaRPr lang="en-US"/>
          </a:p>
          <a:p>
            <a:pPr lvl="1"/>
            <a:r>
              <a:rPr lang="nl-BE" sz="2000"/>
              <a:t>Before continuing processing or retry executing the previous service, the payment</a:t>
            </a:r>
          </a:p>
          <a:p>
            <a:pPr lvl="2"/>
            <a:r>
              <a:rPr lang="nl-BE"/>
              <a:t>Is validated (e.g. format validations)</a:t>
            </a:r>
          </a:p>
          <a:p>
            <a:pPr lvl="2"/>
            <a:r>
              <a:rPr lang="nl-BE"/>
              <a:t>Might require 4-eye verificiation</a:t>
            </a:r>
            <a:br>
              <a:rPr lang="nl-BE"/>
            </a:br>
            <a:r>
              <a:rPr lang="nl-BE" sz="2000"/>
              <a:t>Repair is only effective as from 4-eye verification is successfull or if no 4-eye verification was required</a:t>
            </a:r>
          </a:p>
          <a:p>
            <a:pPr lvl="1"/>
            <a:r>
              <a:rPr lang="nl-BE" sz="2000"/>
              <a:t>The Work List Item is completed</a:t>
            </a:r>
            <a:endParaRPr lang="en-US" sz="2000"/>
          </a:p>
          <a:p>
            <a:r>
              <a:rPr lang="en-US" b="1"/>
              <a:t>Manual repair – invoked from approval</a:t>
            </a:r>
            <a:endParaRPr lang="en-US"/>
          </a:p>
          <a:p>
            <a:pPr lvl="1"/>
            <a:r>
              <a:rPr lang="nl-BE" sz="2000"/>
              <a:t>Manual repair can be invoked from the approval service. Manual repair follows the same “process” as if invoked from an Instruction or Transaction flow</a:t>
            </a:r>
            <a:endParaRPr lang="en-US" sz="2000"/>
          </a:p>
          <a:p>
            <a:pPr lvl="2"/>
            <a:endParaRPr lang="nl-BE" sz="1600"/>
          </a:p>
          <a:p>
            <a:pPr lvl="2"/>
            <a:endParaRPr lang="en-US"/>
          </a:p>
        </p:txBody>
      </p:sp>
    </p:spTree>
    <p:extLst>
      <p:ext uri="{BB962C8B-B14F-4D97-AF65-F5344CB8AC3E}">
        <p14:creationId xmlns:p14="http://schemas.microsoft.com/office/powerpoint/2010/main" val="427205378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Manual repair- Demo</a:t>
            </a:r>
            <a:endParaRPr lang="en-US"/>
          </a:p>
        </p:txBody>
      </p:sp>
      <p:sp>
        <p:nvSpPr>
          <p:cNvPr id="3" name="Content Placeholder 2"/>
          <p:cNvSpPr>
            <a:spLocks noGrp="1"/>
          </p:cNvSpPr>
          <p:nvPr>
            <p:ph idx="1"/>
          </p:nvPr>
        </p:nvSpPr>
        <p:spPr/>
        <p:txBody>
          <a:bodyPr/>
          <a:lstStyle/>
          <a:p>
            <a:r>
              <a:rPr lang="en-US" sz="2000" b="1">
                <a:ea typeface="Tahoma" panose="020B0604030504040204" pitchFamily="34" charset="0"/>
              </a:rPr>
              <a:t>Use file “MT101_Disposition Check” – this will check for account existence</a:t>
            </a:r>
          </a:p>
          <a:p>
            <a:r>
              <a:rPr lang="en-US" sz="2000" b="1">
                <a:ea typeface="Tahoma" panose="020B0604030504040204" pitchFamily="34" charset="0"/>
              </a:rPr>
              <a:t>Disposition check will result in ‘Account BE61310126985518X does not exist’ (value in tag :50G: of this file)</a:t>
            </a:r>
          </a:p>
          <a:p>
            <a:r>
              <a:rPr lang="en-US" sz="2000" b="1">
                <a:ea typeface="Tahoma" panose="020B0604030504040204" pitchFamily="34" charset="0"/>
              </a:rPr>
              <a:t>This Instruction will be with status ‘Awaiting Repair’</a:t>
            </a:r>
          </a:p>
          <a:p>
            <a:r>
              <a:rPr lang="en-US" sz="2000" b="1">
                <a:ea typeface="Tahoma" panose="020B0604030504040204" pitchFamily="34" charset="0"/>
              </a:rPr>
              <a:t>Go to ‘Action’ tab and claim the </a:t>
            </a:r>
            <a:r>
              <a:rPr lang="en-US" sz="2000" b="1" err="1">
                <a:ea typeface="Tahoma" panose="020B0604030504040204" pitchFamily="34" charset="0"/>
              </a:rPr>
              <a:t>Worklist</a:t>
            </a:r>
            <a:r>
              <a:rPr lang="en-US" sz="2000" b="1">
                <a:ea typeface="Tahoma" panose="020B0604030504040204" pitchFamily="34" charset="0"/>
              </a:rPr>
              <a:t> Item</a:t>
            </a:r>
          </a:p>
          <a:p>
            <a:r>
              <a:rPr lang="en-US" sz="2000" b="1">
                <a:ea typeface="Tahoma" panose="020B0604030504040204" pitchFamily="34" charset="0"/>
              </a:rPr>
              <a:t>Modify the value of ‘Originating Party Account’ from ‘BE61310126985518X’ to BE61310126985518’ </a:t>
            </a:r>
          </a:p>
          <a:p>
            <a:r>
              <a:rPr lang="en-US" sz="2000" b="1">
                <a:ea typeface="Tahoma" panose="020B0604030504040204" pitchFamily="34" charset="0"/>
              </a:rPr>
              <a:t>System will ask for ‘4-Eye Verification is required’ (Instruction status will be ‘Awaiting 4-Eye Verification’</a:t>
            </a:r>
          </a:p>
          <a:p>
            <a:r>
              <a:rPr lang="en-US" sz="2000" b="1">
                <a:ea typeface="Tahoma" panose="020B0604030504040204" pitchFamily="34" charset="0"/>
              </a:rPr>
              <a:t>Login with another user (e.g. bva20) and again go to ‘Action’ of this Instruction tab and approve ‘'4EV - Manually repair on originating party or charges account‘</a:t>
            </a:r>
          </a:p>
          <a:p>
            <a:r>
              <a:rPr lang="en-US" sz="2000" b="1">
                <a:ea typeface="Tahoma" panose="020B0604030504040204" pitchFamily="34" charset="0"/>
              </a:rPr>
              <a:t>System will display ‘The Instruction has been approved’</a:t>
            </a:r>
          </a:p>
          <a:p>
            <a:endParaRPr lang="en-US" b="1">
              <a:latin typeface="Arial"/>
              <a:ea typeface="Times New Roman"/>
              <a:cs typeface="Times New Roman"/>
            </a:endParaRPr>
          </a:p>
          <a:p>
            <a:endParaRPr lang="en-US" b="1">
              <a:latin typeface="Arial"/>
              <a:ea typeface="Times New Roman"/>
              <a:cs typeface="Times New Roman"/>
            </a:endParaRPr>
          </a:p>
        </p:txBody>
      </p:sp>
    </p:spTree>
    <p:extLst>
      <p:ext uri="{BB962C8B-B14F-4D97-AF65-F5344CB8AC3E}">
        <p14:creationId xmlns:p14="http://schemas.microsoft.com/office/powerpoint/2010/main" val="142303766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Manual Repair</a:t>
            </a:r>
            <a:endParaRPr lang="en-US"/>
          </a:p>
        </p:txBody>
      </p:sp>
      <p:graphicFrame>
        <p:nvGraphicFramePr>
          <p:cNvPr id="4" name="Table 3"/>
          <p:cNvGraphicFramePr>
            <a:graphicFrameLocks noGrp="1"/>
          </p:cNvGraphicFramePr>
          <p:nvPr/>
        </p:nvGraphicFramePr>
        <p:xfrm>
          <a:off x="938808" y="1159494"/>
          <a:ext cx="7219540" cy="4280708"/>
        </p:xfrm>
        <a:graphic>
          <a:graphicData uri="http://schemas.openxmlformats.org/drawingml/2006/table">
            <a:tbl>
              <a:tblPr/>
              <a:tblGrid>
                <a:gridCol w="2512527">
                  <a:extLst>
                    <a:ext uri="{9D8B030D-6E8A-4147-A177-3AD203B41FA5}">
                      <a16:colId xmlns:a16="http://schemas.microsoft.com/office/drawing/2014/main" val="20000"/>
                    </a:ext>
                  </a:extLst>
                </a:gridCol>
                <a:gridCol w="4707013">
                  <a:extLst>
                    <a:ext uri="{9D8B030D-6E8A-4147-A177-3AD203B41FA5}">
                      <a16:colId xmlns:a16="http://schemas.microsoft.com/office/drawing/2014/main" val="20001"/>
                    </a:ext>
                  </a:extLst>
                </a:gridCol>
              </a:tblGrid>
              <a:tr h="335982">
                <a:tc>
                  <a:txBody>
                    <a:bodyPr/>
                    <a:lstStyle/>
                    <a:p>
                      <a:pPr algn="just">
                        <a:spcAft>
                          <a:spcPts val="0"/>
                        </a:spcAft>
                      </a:pPr>
                      <a:r>
                        <a:rPr lang="en-US" sz="1100" b="1" dirty="0">
                          <a:solidFill>
                            <a:schemeClr val="bg1"/>
                          </a:solidFill>
                          <a:latin typeface="Tahoma"/>
                          <a:ea typeface="Times New Roman"/>
                          <a:cs typeface="Times New Roman"/>
                        </a:rPr>
                        <a:t>Issue</a:t>
                      </a:r>
                      <a:endParaRPr lang="nl-BE" sz="1100" dirty="0">
                        <a:solidFill>
                          <a:schemeClr val="bg1"/>
                        </a:solidFill>
                        <a:latin typeface="Tahoma"/>
                        <a:ea typeface="Times New Roman"/>
                        <a:cs typeface="Times New Roman"/>
                      </a:endParaRPr>
                    </a:p>
                  </a:txBody>
                  <a:tcPr marL="62134" marR="62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tc>
                  <a:txBody>
                    <a:bodyPr/>
                    <a:lstStyle/>
                    <a:p>
                      <a:pPr algn="just">
                        <a:spcAft>
                          <a:spcPts val="0"/>
                        </a:spcAft>
                      </a:pPr>
                      <a:r>
                        <a:rPr lang="nl-BE" sz="1100" b="1" dirty="0">
                          <a:solidFill>
                            <a:schemeClr val="bg1"/>
                          </a:solidFill>
                          <a:latin typeface="Tahoma"/>
                          <a:ea typeface="Times New Roman"/>
                          <a:cs typeface="Times New Roman"/>
                        </a:rPr>
                        <a:t>Possible user actions </a:t>
                      </a:r>
                      <a:endParaRPr lang="nl-BE" sz="1100" dirty="0">
                        <a:solidFill>
                          <a:schemeClr val="bg1"/>
                        </a:solidFill>
                        <a:latin typeface="Tahoma"/>
                        <a:ea typeface="Times New Roman"/>
                        <a:cs typeface="Times New Roman"/>
                      </a:endParaRPr>
                    </a:p>
                  </a:txBody>
                  <a:tcPr marL="62134" marR="62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extLst>
                  <a:ext uri="{0D108BD9-81ED-4DB2-BD59-A6C34878D82A}">
                    <a16:rowId xmlns:a16="http://schemas.microsoft.com/office/drawing/2014/main" val="10000"/>
                  </a:ext>
                </a:extLst>
              </a:tr>
              <a:tr h="414224">
                <a:tc>
                  <a:txBody>
                    <a:bodyPr/>
                    <a:lstStyle/>
                    <a:p>
                      <a:pPr algn="just">
                        <a:spcAft>
                          <a:spcPts val="0"/>
                        </a:spcAft>
                      </a:pPr>
                      <a:r>
                        <a:rPr lang="en-US" sz="1100" dirty="0">
                          <a:latin typeface="Tahoma"/>
                          <a:ea typeface="Times New Roman"/>
                          <a:cs typeface="Times New Roman"/>
                        </a:rPr>
                        <a:t>Transaction Routing returned no result </a:t>
                      </a:r>
                      <a:endParaRPr lang="nl-BE" sz="1100" dirty="0">
                        <a:latin typeface="Tahoma"/>
                        <a:ea typeface="Times New Roman"/>
                        <a:cs typeface="Times New Roman"/>
                      </a:endParaRPr>
                    </a:p>
                  </a:txBody>
                  <a:tcPr marL="62134" marR="62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Aft>
                          <a:spcPts val="0"/>
                        </a:spcAft>
                        <a:buFont typeface="+mj-lt"/>
                        <a:buAutoNum type="arabicPeriod"/>
                        <a:tabLst>
                          <a:tab pos="457200" algn="l"/>
                        </a:tabLst>
                      </a:pPr>
                      <a:r>
                        <a:rPr lang="en-US" sz="1100">
                          <a:latin typeface="Tahoma"/>
                          <a:ea typeface="Times New Roman"/>
                          <a:cs typeface="Times New Roman"/>
                        </a:rPr>
                        <a:t>Add/change (information about)/delete agents from the Transaction and retry routing </a:t>
                      </a:r>
                      <a:endParaRPr lang="nl-BE" sz="1100">
                        <a:latin typeface="Tahoma"/>
                        <a:ea typeface="Times New Roman"/>
                        <a:cs typeface="Times New Roman"/>
                      </a:endParaRPr>
                    </a:p>
                    <a:p>
                      <a:pPr marL="342900" lvl="0" indent="-342900" algn="just">
                        <a:spcAft>
                          <a:spcPts val="0"/>
                        </a:spcAft>
                        <a:buFont typeface="+mj-lt"/>
                        <a:buAutoNum type="arabicPeriod"/>
                        <a:tabLst>
                          <a:tab pos="457200" algn="l"/>
                        </a:tabLst>
                      </a:pPr>
                      <a:r>
                        <a:rPr lang="en-US" sz="1100">
                          <a:latin typeface="Tahoma"/>
                          <a:ea typeface="Times New Roman"/>
                          <a:cs typeface="Times New Roman"/>
                        </a:rPr>
                        <a:t>Reject Transaction </a:t>
                      </a:r>
                      <a:endParaRPr lang="nl-BE" sz="1100">
                        <a:latin typeface="Tahoma"/>
                        <a:ea typeface="Times New Roman"/>
                        <a:cs typeface="Times New Roman"/>
                      </a:endParaRPr>
                    </a:p>
                  </a:txBody>
                  <a:tcPr marL="62134" marR="62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4224">
                <a:tc>
                  <a:txBody>
                    <a:bodyPr/>
                    <a:lstStyle/>
                    <a:p>
                      <a:pPr algn="just">
                        <a:spcAft>
                          <a:spcPts val="0"/>
                        </a:spcAft>
                      </a:pPr>
                      <a:r>
                        <a:rPr lang="en-US" sz="1100">
                          <a:latin typeface="Tahoma"/>
                          <a:ea typeface="Times New Roman"/>
                          <a:cs typeface="Times New Roman"/>
                        </a:rPr>
                        <a:t>Instruction Routing returned no result </a:t>
                      </a:r>
                      <a:endParaRPr lang="nl-BE" sz="1100">
                        <a:latin typeface="Tahoma"/>
                        <a:ea typeface="Times New Roman"/>
                        <a:cs typeface="Times New Roman"/>
                      </a:endParaRPr>
                    </a:p>
                  </a:txBody>
                  <a:tcPr marL="62134" marR="62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Aft>
                          <a:spcPts val="0"/>
                        </a:spcAft>
                        <a:buFont typeface="+mj-lt"/>
                        <a:buAutoNum type="arabicPeriod"/>
                        <a:tabLst>
                          <a:tab pos="457200" algn="l"/>
                        </a:tabLst>
                      </a:pPr>
                      <a:r>
                        <a:rPr lang="en-US" sz="1100">
                          <a:latin typeface="Tahoma"/>
                          <a:ea typeface="Times New Roman"/>
                          <a:cs typeface="Times New Roman"/>
                        </a:rPr>
                        <a:t>Change payment information related to the originating party agent</a:t>
                      </a:r>
                      <a:endParaRPr lang="nl-BE" sz="1100">
                        <a:latin typeface="Tahoma"/>
                        <a:ea typeface="Times New Roman"/>
                        <a:cs typeface="Times New Roman"/>
                      </a:endParaRPr>
                    </a:p>
                    <a:p>
                      <a:pPr marL="342900" lvl="0" indent="-342900" algn="just">
                        <a:spcAft>
                          <a:spcPts val="0"/>
                        </a:spcAft>
                        <a:buFont typeface="+mj-lt"/>
                        <a:buAutoNum type="arabicPeriod"/>
                        <a:tabLst>
                          <a:tab pos="457200" algn="l"/>
                        </a:tabLst>
                      </a:pPr>
                      <a:r>
                        <a:rPr lang="en-US" sz="1100">
                          <a:latin typeface="Tahoma"/>
                          <a:ea typeface="Times New Roman"/>
                          <a:cs typeface="Times New Roman"/>
                        </a:rPr>
                        <a:t>Reject Instruction</a:t>
                      </a:r>
                      <a:endParaRPr lang="nl-BE" sz="1100">
                        <a:latin typeface="Tahoma"/>
                        <a:ea typeface="Times New Roman"/>
                        <a:cs typeface="Times New Roman"/>
                      </a:endParaRPr>
                    </a:p>
                  </a:txBody>
                  <a:tcPr marL="62134" marR="62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52299">
                <a:tc>
                  <a:txBody>
                    <a:bodyPr/>
                    <a:lstStyle/>
                    <a:p>
                      <a:pPr algn="just">
                        <a:spcAft>
                          <a:spcPts val="0"/>
                        </a:spcAft>
                      </a:pPr>
                      <a:r>
                        <a:rPr lang="en-US" sz="1100" dirty="0">
                          <a:latin typeface="Tahoma"/>
                          <a:ea typeface="Times New Roman"/>
                          <a:cs typeface="Times New Roman"/>
                        </a:rPr>
                        <a:t>Disposition Check Failure</a:t>
                      </a:r>
                      <a:endParaRPr lang="nl-BE" sz="1100" dirty="0">
                        <a:latin typeface="Tahoma"/>
                        <a:ea typeface="Times New Roman"/>
                        <a:cs typeface="Times New Roman"/>
                      </a:endParaRPr>
                    </a:p>
                  </a:txBody>
                  <a:tcPr marL="62134" marR="62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Aft>
                          <a:spcPts val="0"/>
                        </a:spcAft>
                        <a:buFont typeface="+mj-lt"/>
                        <a:buAutoNum type="arabicPeriod"/>
                        <a:tabLst>
                          <a:tab pos="457200" algn="l"/>
                        </a:tabLst>
                      </a:pPr>
                      <a:r>
                        <a:rPr lang="en-US" sz="1100">
                          <a:latin typeface="Tahoma"/>
                          <a:ea typeface="Times New Roman"/>
                          <a:cs typeface="Times New Roman"/>
                        </a:rPr>
                        <a:t>Change payment information related to the account, currency and account’s agent and Retry the Disposition Check</a:t>
                      </a:r>
                      <a:endParaRPr lang="nl-BE" sz="1100">
                        <a:latin typeface="Tahoma"/>
                        <a:ea typeface="Times New Roman"/>
                        <a:cs typeface="Times New Roman"/>
                      </a:endParaRPr>
                    </a:p>
                    <a:p>
                      <a:pPr marL="342900" lvl="0" indent="-342900" algn="just">
                        <a:spcAft>
                          <a:spcPts val="0"/>
                        </a:spcAft>
                        <a:buFont typeface="+mj-lt"/>
                        <a:buAutoNum type="arabicPeriod"/>
                        <a:tabLst>
                          <a:tab pos="457200" algn="l"/>
                        </a:tabLst>
                      </a:pPr>
                      <a:r>
                        <a:rPr lang="en-US" sz="1100">
                          <a:latin typeface="Tahoma"/>
                          <a:ea typeface="Times New Roman"/>
                          <a:cs typeface="Times New Roman"/>
                        </a:rPr>
                        <a:t>Reject Instruction/Transaction</a:t>
                      </a:r>
                      <a:endParaRPr lang="nl-BE" sz="1100">
                        <a:latin typeface="Tahoma"/>
                        <a:ea typeface="Times New Roman"/>
                        <a:cs typeface="Times New Roman"/>
                      </a:endParaRPr>
                    </a:p>
                  </a:txBody>
                  <a:tcPr marL="62134" marR="62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52299">
                <a:tc>
                  <a:txBody>
                    <a:bodyPr/>
                    <a:lstStyle/>
                    <a:p>
                      <a:pPr algn="just">
                        <a:spcAft>
                          <a:spcPts val="0"/>
                        </a:spcAft>
                      </a:pPr>
                      <a:r>
                        <a:rPr lang="en-US" sz="1100" dirty="0">
                          <a:latin typeface="Tahoma"/>
                          <a:ea typeface="Times New Roman"/>
                          <a:cs typeface="Times New Roman"/>
                        </a:rPr>
                        <a:t>Too many parties check</a:t>
                      </a:r>
                      <a:endParaRPr lang="nl-BE" sz="1100" dirty="0">
                        <a:latin typeface="Tahoma"/>
                        <a:ea typeface="Times New Roman"/>
                        <a:cs typeface="Times New Roman"/>
                      </a:endParaRPr>
                    </a:p>
                  </a:txBody>
                  <a:tcPr marL="62134" marR="62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Aft>
                          <a:spcPts val="0"/>
                        </a:spcAft>
                        <a:buFont typeface="+mj-lt"/>
                        <a:buAutoNum type="arabicPeriod"/>
                        <a:tabLst>
                          <a:tab pos="457200" algn="l"/>
                        </a:tabLst>
                      </a:pPr>
                      <a:r>
                        <a:rPr lang="en-US" sz="1100">
                          <a:latin typeface="Tahoma"/>
                          <a:ea typeface="Times New Roman"/>
                          <a:cs typeface="Times New Roman"/>
                        </a:rPr>
                        <a:t>A user should be able to remove an agent from the intermediaries and add it to the narrative information (Instruction for Next Agent) and retry </a:t>
                      </a:r>
                      <a:endParaRPr lang="nl-BE" sz="1100">
                        <a:latin typeface="Tahoma"/>
                        <a:ea typeface="Times New Roman"/>
                        <a:cs typeface="Times New Roman"/>
                      </a:endParaRPr>
                    </a:p>
                    <a:p>
                      <a:pPr marL="342900" lvl="0" indent="-342900" algn="just">
                        <a:spcAft>
                          <a:spcPts val="0"/>
                        </a:spcAft>
                        <a:buFont typeface="+mj-lt"/>
                        <a:buAutoNum type="arabicPeriod"/>
                        <a:tabLst>
                          <a:tab pos="457200" algn="l"/>
                        </a:tabLst>
                      </a:pPr>
                      <a:r>
                        <a:rPr lang="en-US" sz="1100">
                          <a:latin typeface="Tahoma"/>
                          <a:ea typeface="Times New Roman"/>
                          <a:cs typeface="Times New Roman"/>
                        </a:rPr>
                        <a:t>Reject Transaction</a:t>
                      </a:r>
                      <a:endParaRPr lang="nl-BE" sz="1100">
                        <a:latin typeface="Tahoma"/>
                        <a:ea typeface="Times New Roman"/>
                        <a:cs typeface="Times New Roman"/>
                      </a:endParaRPr>
                    </a:p>
                  </a:txBody>
                  <a:tcPr marL="62134" marR="62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14224">
                <a:tc>
                  <a:txBody>
                    <a:bodyPr/>
                    <a:lstStyle/>
                    <a:p>
                      <a:pPr algn="just">
                        <a:spcAft>
                          <a:spcPts val="0"/>
                        </a:spcAft>
                      </a:pPr>
                      <a:r>
                        <a:rPr lang="en-US" sz="1100" dirty="0">
                          <a:latin typeface="Tahoma"/>
                          <a:ea typeface="Times New Roman"/>
                          <a:cs typeface="Times New Roman"/>
                        </a:rPr>
                        <a:t>SWIFT Counterpart Relationship Check Failure </a:t>
                      </a:r>
                      <a:endParaRPr lang="nl-BE" sz="1100" dirty="0">
                        <a:latin typeface="Tahoma"/>
                        <a:ea typeface="Times New Roman"/>
                        <a:cs typeface="Times New Roman"/>
                      </a:endParaRPr>
                    </a:p>
                  </a:txBody>
                  <a:tcPr marL="62134" marR="62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Aft>
                          <a:spcPts val="0"/>
                        </a:spcAft>
                        <a:buFont typeface="+mj-lt"/>
                        <a:buAutoNum type="arabicPeriod"/>
                        <a:tabLst>
                          <a:tab pos="457200" algn="l"/>
                        </a:tabLst>
                      </a:pPr>
                      <a:r>
                        <a:rPr lang="en-US" sz="1100">
                          <a:latin typeface="Tahoma"/>
                          <a:ea typeface="Times New Roman"/>
                          <a:cs typeface="Times New Roman"/>
                        </a:rPr>
                        <a:t>Change payment information related to the originating party agent</a:t>
                      </a:r>
                      <a:endParaRPr lang="nl-BE" sz="1100">
                        <a:latin typeface="Tahoma"/>
                        <a:ea typeface="Times New Roman"/>
                        <a:cs typeface="Times New Roman"/>
                      </a:endParaRPr>
                    </a:p>
                    <a:p>
                      <a:pPr marL="342900" lvl="0" indent="-342900" algn="just">
                        <a:spcAft>
                          <a:spcPts val="0"/>
                        </a:spcAft>
                        <a:buFont typeface="+mj-lt"/>
                        <a:buAutoNum type="arabicPeriod"/>
                        <a:tabLst>
                          <a:tab pos="457200" algn="l"/>
                        </a:tabLst>
                      </a:pPr>
                      <a:r>
                        <a:rPr lang="en-US" sz="1100">
                          <a:latin typeface="Tahoma"/>
                          <a:ea typeface="Times New Roman"/>
                          <a:cs typeface="Times New Roman"/>
                        </a:rPr>
                        <a:t>Reject Instruction</a:t>
                      </a:r>
                      <a:endParaRPr lang="nl-BE" sz="1100">
                        <a:latin typeface="Tahoma"/>
                        <a:ea typeface="Times New Roman"/>
                        <a:cs typeface="Times New Roman"/>
                      </a:endParaRPr>
                    </a:p>
                  </a:txBody>
                  <a:tcPr marL="62134" marR="62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52299">
                <a:tc>
                  <a:txBody>
                    <a:bodyPr/>
                    <a:lstStyle/>
                    <a:p>
                      <a:pPr algn="just">
                        <a:spcAft>
                          <a:spcPts val="0"/>
                        </a:spcAft>
                      </a:pPr>
                      <a:r>
                        <a:rPr lang="en-US" sz="1100">
                          <a:latin typeface="Tahoma"/>
                          <a:ea typeface="Times New Roman"/>
                          <a:cs typeface="Times New Roman"/>
                        </a:rPr>
                        <a:t>Manually register rate </a:t>
                      </a:r>
                      <a:endParaRPr lang="nl-BE" sz="1100">
                        <a:latin typeface="Tahoma"/>
                        <a:ea typeface="Times New Roman"/>
                        <a:cs typeface="Times New Roman"/>
                      </a:endParaRPr>
                    </a:p>
                  </a:txBody>
                  <a:tcPr marL="62134" marR="62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Aft>
                          <a:spcPts val="0"/>
                        </a:spcAft>
                        <a:buFont typeface="+mj-lt"/>
                        <a:buAutoNum type="arabicPeriod"/>
                        <a:tabLst>
                          <a:tab pos="457200" algn="l"/>
                        </a:tabLst>
                      </a:pPr>
                      <a:r>
                        <a:rPr lang="en-US" sz="1100">
                          <a:latin typeface="Tahoma"/>
                          <a:ea typeface="Times New Roman"/>
                          <a:cs typeface="Times New Roman"/>
                        </a:rPr>
                        <a:t>Manually enter a rate in case it was not possible to determine a rate or a rate type was selected for which the source was user defined</a:t>
                      </a:r>
                      <a:endParaRPr lang="nl-BE" sz="1100">
                        <a:latin typeface="Tahoma"/>
                        <a:ea typeface="Times New Roman"/>
                        <a:cs typeface="Times New Roman"/>
                      </a:endParaRPr>
                    </a:p>
                    <a:p>
                      <a:pPr marL="342900" lvl="0" indent="-342900" algn="just">
                        <a:spcAft>
                          <a:spcPts val="0"/>
                        </a:spcAft>
                        <a:buFont typeface="+mj-lt"/>
                        <a:buAutoNum type="arabicPeriod"/>
                        <a:tabLst>
                          <a:tab pos="457200" algn="l"/>
                        </a:tabLst>
                      </a:pPr>
                      <a:r>
                        <a:rPr lang="nl-BE" sz="1100">
                          <a:latin typeface="Tahoma"/>
                          <a:ea typeface="Times New Roman"/>
                          <a:cs typeface="Times New Roman"/>
                        </a:rPr>
                        <a:t>Reject the Instruction/Transaction</a:t>
                      </a:r>
                    </a:p>
                  </a:txBody>
                  <a:tcPr marL="62134" marR="62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28448">
                <a:tc>
                  <a:txBody>
                    <a:bodyPr/>
                    <a:lstStyle/>
                    <a:p>
                      <a:pPr algn="just">
                        <a:spcAft>
                          <a:spcPts val="0"/>
                        </a:spcAft>
                      </a:pPr>
                      <a:r>
                        <a:rPr lang="en-US" sz="1100">
                          <a:latin typeface="Tahoma"/>
                          <a:ea typeface="Times New Roman"/>
                          <a:cs typeface="Times New Roman"/>
                        </a:rPr>
                        <a:t>FATF Recommendation 16 repair</a:t>
                      </a:r>
                      <a:endParaRPr lang="nl-BE" sz="1100">
                        <a:latin typeface="Tahoma"/>
                        <a:ea typeface="Times New Roman"/>
                        <a:cs typeface="Times New Roman"/>
                      </a:endParaRPr>
                    </a:p>
                  </a:txBody>
                  <a:tcPr marL="62134" marR="62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Aft>
                          <a:spcPts val="0"/>
                        </a:spcAft>
                        <a:buFont typeface="+mj-lt"/>
                        <a:buAutoNum type="arabicPeriod"/>
                        <a:tabLst>
                          <a:tab pos="457200" algn="l"/>
                        </a:tabLst>
                      </a:pPr>
                      <a:r>
                        <a:rPr lang="en-US" sz="1100" dirty="0">
                          <a:latin typeface="Tahoma"/>
                          <a:ea typeface="Times New Roman"/>
                          <a:cs typeface="Times New Roman"/>
                        </a:rPr>
                        <a:t>The user fills-in the required ordering (debit) and beneficiary (credit) party information and indicates to retry processing the payment</a:t>
                      </a:r>
                      <a:endParaRPr lang="nl-BE" sz="1100" dirty="0">
                        <a:latin typeface="Tahoma"/>
                        <a:ea typeface="Times New Roman"/>
                        <a:cs typeface="Times New Roman"/>
                      </a:endParaRPr>
                    </a:p>
                    <a:p>
                      <a:pPr marL="342900" lvl="0" indent="-342900" algn="just">
                        <a:spcAft>
                          <a:spcPts val="0"/>
                        </a:spcAft>
                        <a:buFont typeface="+mj-lt"/>
                        <a:buAutoNum type="arabicPeriod"/>
                        <a:tabLst>
                          <a:tab pos="457200" algn="l"/>
                        </a:tabLst>
                      </a:pPr>
                      <a:r>
                        <a:rPr lang="en-US" sz="1100" dirty="0">
                          <a:latin typeface="Tahoma"/>
                          <a:ea typeface="Times New Roman"/>
                          <a:cs typeface="Times New Roman"/>
                        </a:rPr>
                        <a:t>The user is unable to obtain the required ordering (debit) and beneficiary (credit) party information and rejects the payment</a:t>
                      </a:r>
                      <a:endParaRPr lang="nl-BE" sz="1100" dirty="0">
                        <a:latin typeface="Tahoma"/>
                        <a:ea typeface="Times New Roman"/>
                        <a:cs typeface="Times New Roman"/>
                      </a:endParaRPr>
                    </a:p>
                  </a:txBody>
                  <a:tcPr marL="62134" marR="621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86001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t>Settlement Method - Correspondent Banking 				(</a:t>
            </a:r>
            <a:r>
              <a:rPr lang="en-IN" err="1"/>
              <a:t>Nostro</a:t>
            </a:r>
            <a:r>
              <a:rPr lang="en-IN"/>
              <a:t>/</a:t>
            </a:r>
            <a:r>
              <a:rPr lang="en-IN" err="1"/>
              <a:t>Vostro</a:t>
            </a:r>
            <a:r>
              <a:rPr lang="en-IN"/>
              <a:t>)</a:t>
            </a:r>
          </a:p>
        </p:txBody>
      </p:sp>
      <p:sp>
        <p:nvSpPr>
          <p:cNvPr id="3" name="Content Placeholder 2"/>
          <p:cNvSpPr>
            <a:spLocks noGrp="1"/>
          </p:cNvSpPr>
          <p:nvPr>
            <p:ph idx="1"/>
          </p:nvPr>
        </p:nvSpPr>
        <p:spPr>
          <a:xfrm>
            <a:off x="467544" y="908720"/>
            <a:ext cx="8229600" cy="2880320"/>
          </a:xfrm>
        </p:spPr>
        <p:txBody>
          <a:bodyPr>
            <a:normAutofit/>
          </a:bodyPr>
          <a:lstStyle/>
          <a:p>
            <a:pPr>
              <a:buFont typeface="Arial" pitchFamily="34" charset="0"/>
              <a:buChar char="•"/>
            </a:pPr>
            <a:r>
              <a:rPr lang="nl-BE" sz="1900"/>
              <a:t>A bank holds accounts at one (or more) other correspondent banks for each (main) currency it settles payments in.</a:t>
            </a:r>
          </a:p>
          <a:p>
            <a:pPr>
              <a:buFont typeface="Arial" pitchFamily="34" charset="0"/>
              <a:buChar char="•"/>
            </a:pPr>
            <a:r>
              <a:rPr lang="en-US" sz="1900"/>
              <a:t>The bank that owns a correspondent account at another bank refers to such account as a </a:t>
            </a:r>
            <a:r>
              <a:rPr lang="en-US" sz="1900" err="1"/>
              <a:t>Nostro</a:t>
            </a:r>
            <a:r>
              <a:rPr lang="en-US" sz="1900"/>
              <a:t> account ("our account at your bank"). The correspondent bank will refer to the same account as a </a:t>
            </a:r>
            <a:r>
              <a:rPr lang="en-US" sz="1900" err="1"/>
              <a:t>Vostro</a:t>
            </a:r>
            <a:r>
              <a:rPr lang="en-US" sz="1900"/>
              <a:t> account ("your account with us").</a:t>
            </a:r>
          </a:p>
          <a:p>
            <a:pPr>
              <a:buFont typeface="Arial" pitchFamily="34" charset="0"/>
              <a:buChar char="•"/>
            </a:pPr>
            <a:r>
              <a:rPr lang="nl-BE" sz="1900"/>
              <a:t>These correspondent banks handle payments for the banks they service an account for.</a:t>
            </a:r>
          </a:p>
          <a:p>
            <a:pPr>
              <a:buFont typeface="Arial" pitchFamily="34" charset="0"/>
              <a:buChar char="•"/>
            </a:pPr>
            <a:r>
              <a:rPr lang="nl-BE" sz="1900"/>
              <a:t>Relationships are typically reciprocal.</a:t>
            </a:r>
            <a:endParaRPr lang="en-US" sz="1900"/>
          </a:p>
          <a:p>
            <a:pPr marL="0" indent="0">
              <a:buNone/>
            </a:pPr>
            <a:endParaRPr lang="nl-BE"/>
          </a:p>
          <a:p>
            <a:endParaRPr lang="en-IN"/>
          </a:p>
        </p:txBody>
      </p:sp>
      <p:sp>
        <p:nvSpPr>
          <p:cNvPr id="43" name="Rectangle 20"/>
          <p:cNvSpPr>
            <a:spLocks noChangeArrowheads="1"/>
          </p:cNvSpPr>
          <p:nvPr/>
        </p:nvSpPr>
        <p:spPr bwMode="auto">
          <a:xfrm>
            <a:off x="4389366" y="5525117"/>
            <a:ext cx="30629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i="1" u="none" strike="noStrike" cap="none" normalizeH="0" baseline="0">
                <a:ln>
                  <a:noFill/>
                </a:ln>
                <a:solidFill>
                  <a:srgbClr val="000000"/>
                </a:solidFill>
                <a:effectLst/>
                <a:latin typeface="Tahoma" pitchFamily="34" charset="0"/>
                <a:cs typeface="Arial" pitchFamily="34" charset="0"/>
              </a:rPr>
              <a:t>(XCT Bank’s Account at Barclays Bank)</a:t>
            </a:r>
            <a:endParaRPr kumimoji="0" lang="en-US" sz="1400" i="1" u="none" strike="noStrike" cap="none" normalizeH="0" baseline="0">
              <a:ln>
                <a:noFill/>
              </a:ln>
              <a:solidFill>
                <a:schemeClr val="tx1"/>
              </a:solidFill>
              <a:effectLst/>
              <a:latin typeface="Arial" pitchFamily="34" charset="0"/>
              <a:cs typeface="Arial" pitchFamily="34" charset="0"/>
            </a:endParaRPr>
          </a:p>
        </p:txBody>
      </p:sp>
      <p:sp>
        <p:nvSpPr>
          <p:cNvPr id="44" name="Rectangle 21"/>
          <p:cNvSpPr>
            <a:spLocks noChangeArrowheads="1"/>
          </p:cNvSpPr>
          <p:nvPr/>
        </p:nvSpPr>
        <p:spPr bwMode="auto">
          <a:xfrm>
            <a:off x="5637236" y="5774355"/>
            <a:ext cx="57626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ahoma" pitchFamily="34" charset="0"/>
                <a:cs typeface="Arial" pitchFamily="34" charset="0"/>
              </a:rPr>
              <a:t>D $ 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45" name="Rectangle 22"/>
          <p:cNvSpPr>
            <a:spLocks noChangeArrowheads="1"/>
          </p:cNvSpPr>
          <p:nvPr/>
        </p:nvSpPr>
        <p:spPr bwMode="auto">
          <a:xfrm>
            <a:off x="5886474" y="6041055"/>
            <a:ext cx="14288" cy="357188"/>
          </a:xfrm>
          <a:prstGeom prst="rect">
            <a:avLst/>
          </a:prstGeom>
          <a:solidFill>
            <a:srgbClr val="7F7F7F"/>
          </a:solidFill>
          <a:ln w="0">
            <a:solidFill>
              <a:srgbClr val="7F7F7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23"/>
          <p:cNvSpPr>
            <a:spLocks noChangeArrowheads="1"/>
          </p:cNvSpPr>
          <p:nvPr/>
        </p:nvSpPr>
        <p:spPr bwMode="auto">
          <a:xfrm>
            <a:off x="5651524" y="6025180"/>
            <a:ext cx="468313" cy="15875"/>
          </a:xfrm>
          <a:prstGeom prst="rect">
            <a:avLst/>
          </a:prstGeom>
          <a:solidFill>
            <a:srgbClr val="7F7F7F"/>
          </a:solidFill>
          <a:ln w="0">
            <a:solidFill>
              <a:srgbClr val="7F7F7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27"/>
          <p:cNvSpPr>
            <a:spLocks noChangeArrowheads="1"/>
          </p:cNvSpPr>
          <p:nvPr/>
        </p:nvSpPr>
        <p:spPr bwMode="auto">
          <a:xfrm>
            <a:off x="3332956" y="6032901"/>
            <a:ext cx="21031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effectLst/>
                <a:latin typeface="Tahoma" pitchFamily="34" charset="0"/>
                <a:ea typeface="Tahoma" pitchFamily="34" charset="0"/>
                <a:cs typeface="Tahoma" pitchFamily="34" charset="0"/>
              </a:rPr>
              <a:t>NOSTRO account from</a:t>
            </a:r>
          </a:p>
          <a:p>
            <a:pPr fontAlgn="base">
              <a:spcBef>
                <a:spcPct val="0"/>
              </a:spcBef>
              <a:spcAft>
                <a:spcPct val="0"/>
              </a:spcAft>
            </a:pPr>
            <a:r>
              <a:rPr kumimoji="0" lang="en-US" sz="1400" b="1" i="0" u="none" strike="noStrike" cap="none" normalizeH="0" baseline="0">
                <a:ln>
                  <a:noFill/>
                </a:ln>
                <a:effectLst/>
                <a:latin typeface="Tahoma" pitchFamily="34" charset="0"/>
                <a:ea typeface="Tahoma" pitchFamily="34" charset="0"/>
                <a:cs typeface="Tahoma" pitchFamily="34" charset="0"/>
              </a:rPr>
              <a:t>XCT </a:t>
            </a:r>
            <a:r>
              <a:rPr lang="en-US" sz="1400" b="1">
                <a:latin typeface="Tahoma" pitchFamily="34" charset="0"/>
                <a:ea typeface="Tahoma" pitchFamily="34" charset="0"/>
                <a:cs typeface="Tahoma" pitchFamily="34" charset="0"/>
              </a:rPr>
              <a:t>Bank’s perspective</a:t>
            </a:r>
          </a:p>
        </p:txBody>
      </p:sp>
      <p:sp>
        <p:nvSpPr>
          <p:cNvPr id="52" name="Rectangle 29"/>
          <p:cNvSpPr>
            <a:spLocks noChangeArrowheads="1"/>
          </p:cNvSpPr>
          <p:nvPr/>
        </p:nvSpPr>
        <p:spPr bwMode="auto">
          <a:xfrm>
            <a:off x="6300192" y="6032901"/>
            <a:ext cx="25632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effectLst/>
                <a:latin typeface="Tahoma" pitchFamily="34" charset="0"/>
                <a:cs typeface="Arial" pitchFamily="34" charset="0"/>
              </a:rPr>
              <a:t>VOSTRO account from</a:t>
            </a:r>
          </a:p>
          <a:p>
            <a:pPr marL="0" marR="0" lvl="0" indent="0" algn="l" defTabSz="914400" rtl="0" eaLnBrk="1" fontAlgn="base" latinLnBrk="0" hangingPunct="1">
              <a:lnSpc>
                <a:spcPct val="100000"/>
              </a:lnSpc>
              <a:spcBef>
                <a:spcPct val="0"/>
              </a:spcBef>
              <a:spcAft>
                <a:spcPct val="0"/>
              </a:spcAft>
              <a:buClrTx/>
              <a:buSzTx/>
              <a:buFontTx/>
              <a:buNone/>
              <a:tabLst/>
            </a:pPr>
            <a:r>
              <a:rPr lang="en-US" sz="1400" b="1">
                <a:latin typeface="Tahoma" pitchFamily="34" charset="0"/>
                <a:cs typeface="Arial" pitchFamily="34" charset="0"/>
              </a:rPr>
              <a:t>Barclays Bank’s perspective</a:t>
            </a:r>
            <a:r>
              <a:rPr kumimoji="0" lang="en-US" sz="1400" b="1" i="0" u="none" strike="noStrike" cap="none" normalizeH="0" baseline="0">
                <a:ln>
                  <a:noFill/>
                </a:ln>
                <a:effectLst/>
                <a:latin typeface="Tahoma" pitchFamily="34" charset="0"/>
                <a:cs typeface="Arial" pitchFamily="34" charset="0"/>
              </a:rPr>
              <a:t> </a:t>
            </a:r>
            <a:endParaRPr kumimoji="0" lang="en-US" sz="1400" b="1" i="0" u="none" strike="noStrike" cap="none" normalizeH="0" baseline="0">
              <a:ln>
                <a:noFill/>
              </a:ln>
              <a:effectLst/>
              <a:latin typeface="Arial" pitchFamily="34" charset="0"/>
              <a:cs typeface="Arial" pitchFamily="34" charset="0"/>
            </a:endParaRPr>
          </a:p>
        </p:txBody>
      </p:sp>
      <p:grpSp>
        <p:nvGrpSpPr>
          <p:cNvPr id="54" name="Group 53"/>
          <p:cNvGrpSpPr/>
          <p:nvPr/>
        </p:nvGrpSpPr>
        <p:grpSpPr>
          <a:xfrm>
            <a:off x="588054" y="3913874"/>
            <a:ext cx="7792626" cy="1470746"/>
            <a:chOff x="588054" y="3913874"/>
            <a:chExt cx="7792626" cy="1470746"/>
          </a:xfrm>
        </p:grpSpPr>
        <p:sp>
          <p:nvSpPr>
            <p:cNvPr id="24" name="Line 25"/>
            <p:cNvSpPr>
              <a:spLocks noChangeShapeType="1"/>
            </p:cNvSpPr>
            <p:nvPr/>
          </p:nvSpPr>
          <p:spPr bwMode="auto">
            <a:xfrm>
              <a:off x="1862907" y="4781274"/>
              <a:ext cx="714380"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pic>
          <p:nvPicPr>
            <p:cNvPr id="25" name="Picture 19" descr="swift"/>
            <p:cNvPicPr>
              <a:picLocks noChangeAspect="1" noChangeArrowheads="1"/>
            </p:cNvPicPr>
            <p:nvPr/>
          </p:nvPicPr>
          <p:blipFill>
            <a:blip r:embed="rId2" cstate="print"/>
            <a:srcRect/>
            <a:stretch>
              <a:fillRect/>
            </a:stretch>
          </p:blipFill>
          <p:spPr bwMode="auto">
            <a:xfrm>
              <a:off x="1991384" y="4653184"/>
              <a:ext cx="428537" cy="432000"/>
            </a:xfrm>
            <a:prstGeom prst="rect">
              <a:avLst/>
            </a:prstGeom>
            <a:noFill/>
            <a:ln w="9525">
              <a:noFill/>
              <a:miter lim="800000"/>
              <a:headEnd/>
              <a:tailEnd/>
            </a:ln>
          </p:spPr>
        </p:pic>
        <p:sp>
          <p:nvSpPr>
            <p:cNvPr id="26" name="Line 25"/>
            <p:cNvSpPr>
              <a:spLocks noChangeShapeType="1"/>
            </p:cNvSpPr>
            <p:nvPr/>
          </p:nvSpPr>
          <p:spPr bwMode="auto">
            <a:xfrm>
              <a:off x="4011889" y="4797149"/>
              <a:ext cx="1087821" cy="3"/>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pic>
          <p:nvPicPr>
            <p:cNvPr id="27" name="Picture 26"/>
            <p:cNvPicPr>
              <a:picLocks noChangeAspect="1" noChangeArrowheads="1"/>
            </p:cNvPicPr>
            <p:nvPr/>
          </p:nvPicPr>
          <p:blipFill>
            <a:blip r:embed="rId3" cstate="print"/>
            <a:srcRect/>
            <a:stretch>
              <a:fillRect/>
            </a:stretch>
          </p:blipFill>
          <p:spPr bwMode="auto">
            <a:xfrm>
              <a:off x="5432426" y="4059052"/>
              <a:ext cx="385200" cy="385200"/>
            </a:xfrm>
            <a:prstGeom prst="rect">
              <a:avLst/>
            </a:prstGeom>
            <a:noFill/>
            <a:ln w="9525">
              <a:noFill/>
              <a:miter lim="800000"/>
              <a:headEnd/>
              <a:tailEnd/>
            </a:ln>
          </p:spPr>
        </p:pic>
        <p:pic>
          <p:nvPicPr>
            <p:cNvPr id="28" name="Picture 5" descr="Bank-shadow"/>
            <p:cNvPicPr>
              <a:picLocks noChangeAspect="1" noChangeArrowheads="1"/>
            </p:cNvPicPr>
            <p:nvPr/>
          </p:nvPicPr>
          <p:blipFill>
            <a:blip r:embed="rId4" cstate="print"/>
            <a:srcRect/>
            <a:stretch>
              <a:fillRect/>
            </a:stretch>
          </p:blipFill>
          <p:spPr bwMode="auto">
            <a:xfrm>
              <a:off x="2791601" y="4150731"/>
              <a:ext cx="1025525" cy="760412"/>
            </a:xfrm>
            <a:prstGeom prst="rect">
              <a:avLst/>
            </a:prstGeom>
            <a:noFill/>
            <a:ln w="9525">
              <a:noFill/>
              <a:miter lim="800000"/>
              <a:headEnd/>
              <a:tailEnd/>
            </a:ln>
          </p:spPr>
        </p:pic>
        <p:sp>
          <p:nvSpPr>
            <p:cNvPr id="29" name="TextBox 28"/>
            <p:cNvSpPr txBox="1"/>
            <p:nvPr/>
          </p:nvSpPr>
          <p:spPr>
            <a:xfrm>
              <a:off x="2483768" y="4891807"/>
              <a:ext cx="2026401" cy="477054"/>
            </a:xfrm>
            <a:prstGeom prst="rect">
              <a:avLst/>
            </a:prstGeom>
            <a:noFill/>
          </p:spPr>
          <p:txBody>
            <a:bodyPr wrap="square" rtlCol="0">
              <a:spAutoFit/>
            </a:bodyPr>
            <a:lstStyle/>
            <a:p>
              <a:pPr algn="ctr"/>
              <a:r>
                <a:rPr lang="nl-BE" sz="1400" b="1" i="0">
                  <a:latin typeface="+mn-lt"/>
                </a:rPr>
                <a:t>XCT BANK-1, Belgium</a:t>
              </a:r>
            </a:p>
            <a:p>
              <a:pPr algn="ctr"/>
              <a:r>
                <a:rPr lang="nl-BE" sz="1100" b="1" i="0">
                  <a:latin typeface="+mn-lt"/>
                </a:rPr>
                <a:t>(XCTABEBB)</a:t>
              </a:r>
            </a:p>
          </p:txBody>
        </p:sp>
        <p:pic>
          <p:nvPicPr>
            <p:cNvPr id="30" name="Picture 29"/>
            <p:cNvPicPr>
              <a:picLocks noChangeAspect="1" noChangeArrowheads="1"/>
            </p:cNvPicPr>
            <p:nvPr/>
          </p:nvPicPr>
          <p:blipFill>
            <a:blip r:embed="rId5" cstate="print"/>
            <a:srcRect/>
            <a:stretch>
              <a:fillRect/>
            </a:stretch>
          </p:blipFill>
          <p:spPr bwMode="auto">
            <a:xfrm>
              <a:off x="2863039" y="4079296"/>
              <a:ext cx="285751" cy="285749"/>
            </a:xfrm>
            <a:prstGeom prst="rect">
              <a:avLst/>
            </a:prstGeom>
            <a:noFill/>
            <a:ln w="28575" algn="ctr">
              <a:noFill/>
              <a:miter lim="800000"/>
              <a:headEnd/>
              <a:tailEnd/>
            </a:ln>
          </p:spPr>
        </p:pic>
        <p:sp>
          <p:nvSpPr>
            <p:cNvPr id="31" name="TextBox 30"/>
            <p:cNvSpPr txBox="1"/>
            <p:nvPr/>
          </p:nvSpPr>
          <p:spPr>
            <a:xfrm>
              <a:off x="600807" y="4820543"/>
              <a:ext cx="1190005" cy="523220"/>
            </a:xfrm>
            <a:prstGeom prst="rect">
              <a:avLst/>
            </a:prstGeom>
            <a:noFill/>
          </p:spPr>
          <p:txBody>
            <a:bodyPr wrap="none" rtlCol="0">
              <a:spAutoFit/>
            </a:bodyPr>
            <a:lstStyle/>
            <a:p>
              <a:pPr algn="ctr"/>
              <a:r>
                <a:rPr lang="nl-BE" sz="1400" b="1" i="0">
                  <a:latin typeface="+mn-lt"/>
                </a:rPr>
                <a:t>Big Company,</a:t>
              </a:r>
            </a:p>
            <a:p>
              <a:pPr algn="ctr"/>
              <a:r>
                <a:rPr lang="nl-BE" sz="1400" b="1" i="0">
                  <a:latin typeface="+mn-lt"/>
                </a:rPr>
                <a:t>Belgium</a:t>
              </a:r>
            </a:p>
          </p:txBody>
        </p:sp>
        <p:pic>
          <p:nvPicPr>
            <p:cNvPr id="32" name="Picture 54" descr="message"/>
            <p:cNvPicPr>
              <a:picLocks noChangeAspect="1" noChangeArrowheads="1"/>
            </p:cNvPicPr>
            <p:nvPr/>
          </p:nvPicPr>
          <p:blipFill>
            <a:blip r:embed="rId6" cstate="print"/>
            <a:srcRect/>
            <a:stretch>
              <a:fillRect/>
            </a:stretch>
          </p:blipFill>
          <p:spPr bwMode="auto">
            <a:xfrm>
              <a:off x="1933720" y="3933056"/>
              <a:ext cx="453067" cy="357190"/>
            </a:xfrm>
            <a:prstGeom prst="rect">
              <a:avLst/>
            </a:prstGeom>
            <a:noFill/>
            <a:ln w="9525">
              <a:noFill/>
              <a:miter lim="800000"/>
              <a:headEnd/>
              <a:tailEnd/>
            </a:ln>
          </p:spPr>
        </p:pic>
        <p:sp>
          <p:nvSpPr>
            <p:cNvPr id="33" name="TextBox 32"/>
            <p:cNvSpPr txBox="1"/>
            <p:nvPr/>
          </p:nvSpPr>
          <p:spPr>
            <a:xfrm>
              <a:off x="1832282" y="4299771"/>
              <a:ext cx="595035" cy="261610"/>
            </a:xfrm>
            <a:prstGeom prst="rect">
              <a:avLst/>
            </a:prstGeom>
            <a:noFill/>
          </p:spPr>
          <p:txBody>
            <a:bodyPr wrap="none" rtlCol="0">
              <a:spAutoFit/>
            </a:bodyPr>
            <a:lstStyle/>
            <a:p>
              <a:r>
                <a:rPr lang="nl-BE" sz="1100" b="1" i="0">
                  <a:latin typeface="+mn-lt"/>
                </a:rPr>
                <a:t>MT101</a:t>
              </a:r>
            </a:p>
          </p:txBody>
        </p:sp>
        <p:sp>
          <p:nvSpPr>
            <p:cNvPr id="34" name="TextBox 33"/>
            <p:cNvSpPr txBox="1"/>
            <p:nvPr/>
          </p:nvSpPr>
          <p:spPr>
            <a:xfrm>
              <a:off x="5352937" y="4907566"/>
              <a:ext cx="1137876" cy="477054"/>
            </a:xfrm>
            <a:prstGeom prst="rect">
              <a:avLst/>
            </a:prstGeom>
            <a:noFill/>
          </p:spPr>
          <p:txBody>
            <a:bodyPr wrap="none" rtlCol="0">
              <a:spAutoFit/>
            </a:bodyPr>
            <a:lstStyle/>
            <a:p>
              <a:pPr algn="ctr"/>
              <a:r>
                <a:rPr lang="en-US" sz="1400" b="1" i="0"/>
                <a:t>Barclays, UK </a:t>
              </a:r>
              <a:br>
                <a:rPr lang="en-US" sz="1400" b="1" i="0"/>
              </a:br>
              <a:r>
                <a:rPr lang="en-US" sz="1100" b="1" i="0"/>
                <a:t>(BARCGB22)</a:t>
              </a:r>
            </a:p>
          </p:txBody>
        </p:sp>
        <p:pic>
          <p:nvPicPr>
            <p:cNvPr id="35" name="Picture 5" descr="Bank-shadow"/>
            <p:cNvPicPr>
              <a:picLocks noChangeAspect="1" noChangeArrowheads="1"/>
            </p:cNvPicPr>
            <p:nvPr/>
          </p:nvPicPr>
          <p:blipFill>
            <a:blip r:embed="rId4" cstate="print"/>
            <a:srcRect/>
            <a:stretch>
              <a:fillRect/>
            </a:stretch>
          </p:blipFill>
          <p:spPr bwMode="auto">
            <a:xfrm>
              <a:off x="5395337" y="4193186"/>
              <a:ext cx="1025525" cy="760412"/>
            </a:xfrm>
            <a:prstGeom prst="rect">
              <a:avLst/>
            </a:prstGeom>
            <a:noFill/>
            <a:ln w="9525">
              <a:noFill/>
              <a:miter lim="800000"/>
              <a:headEnd/>
              <a:tailEnd/>
            </a:ln>
          </p:spPr>
        </p:pic>
        <p:pic>
          <p:nvPicPr>
            <p:cNvPr id="36" name="Picture 57" descr="Company2"/>
            <p:cNvPicPr>
              <a:picLocks noChangeAspect="1" noChangeArrowheads="1"/>
            </p:cNvPicPr>
            <p:nvPr/>
          </p:nvPicPr>
          <p:blipFill>
            <a:blip r:embed="rId7" cstate="print"/>
            <a:srcRect/>
            <a:stretch>
              <a:fillRect/>
            </a:stretch>
          </p:blipFill>
          <p:spPr bwMode="auto">
            <a:xfrm>
              <a:off x="7038411" y="4073322"/>
              <a:ext cx="1314450" cy="847725"/>
            </a:xfrm>
            <a:prstGeom prst="rect">
              <a:avLst/>
            </a:prstGeom>
            <a:noFill/>
            <a:ln w="9525">
              <a:noFill/>
              <a:miter lim="800000"/>
              <a:headEnd/>
              <a:tailEnd/>
            </a:ln>
          </p:spPr>
        </p:pic>
        <p:sp>
          <p:nvSpPr>
            <p:cNvPr id="37" name="TextBox 36"/>
            <p:cNvSpPr txBox="1"/>
            <p:nvPr/>
          </p:nvSpPr>
          <p:spPr>
            <a:xfrm>
              <a:off x="7197407" y="4882152"/>
              <a:ext cx="1183273" cy="307777"/>
            </a:xfrm>
            <a:prstGeom prst="rect">
              <a:avLst/>
            </a:prstGeom>
            <a:noFill/>
          </p:spPr>
          <p:txBody>
            <a:bodyPr wrap="none" rtlCol="0">
              <a:spAutoFit/>
            </a:bodyPr>
            <a:lstStyle/>
            <a:p>
              <a:pPr algn="ctr"/>
              <a:r>
                <a:rPr lang="nl-BE" sz="1400" b="1" i="0">
                  <a:latin typeface="+mn-lt"/>
                </a:rPr>
                <a:t>Toblerone UK</a:t>
              </a:r>
            </a:p>
          </p:txBody>
        </p:sp>
        <p:pic>
          <p:nvPicPr>
            <p:cNvPr id="38" name="Picture 51" descr="Shop2"/>
            <p:cNvPicPr>
              <a:picLocks noChangeAspect="1" noChangeArrowheads="1"/>
            </p:cNvPicPr>
            <p:nvPr/>
          </p:nvPicPr>
          <p:blipFill>
            <a:blip r:embed="rId8" cstate="print"/>
            <a:srcRect/>
            <a:stretch>
              <a:fillRect/>
            </a:stretch>
          </p:blipFill>
          <p:spPr bwMode="auto">
            <a:xfrm>
              <a:off x="588054" y="4271064"/>
              <a:ext cx="1066800" cy="571500"/>
            </a:xfrm>
            <a:prstGeom prst="rect">
              <a:avLst/>
            </a:prstGeom>
            <a:noFill/>
            <a:ln w="9525">
              <a:noFill/>
              <a:miter lim="800000"/>
              <a:headEnd/>
              <a:tailEnd/>
            </a:ln>
          </p:spPr>
        </p:pic>
        <p:sp>
          <p:nvSpPr>
            <p:cNvPr id="39" name="Line 25"/>
            <p:cNvSpPr>
              <a:spLocks noChangeShapeType="1"/>
            </p:cNvSpPr>
            <p:nvPr/>
          </p:nvSpPr>
          <p:spPr bwMode="auto">
            <a:xfrm>
              <a:off x="6566911" y="4797152"/>
              <a:ext cx="428628"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sp>
          <p:nvSpPr>
            <p:cNvPr id="40" name="TextBox 39"/>
            <p:cNvSpPr txBox="1"/>
            <p:nvPr/>
          </p:nvSpPr>
          <p:spPr>
            <a:xfrm>
              <a:off x="4212651" y="4222170"/>
              <a:ext cx="595035" cy="430887"/>
            </a:xfrm>
            <a:prstGeom prst="rect">
              <a:avLst/>
            </a:prstGeom>
            <a:noFill/>
          </p:spPr>
          <p:txBody>
            <a:bodyPr wrap="none" rtlCol="0">
              <a:spAutoFit/>
            </a:bodyPr>
            <a:lstStyle/>
            <a:p>
              <a:pPr algn="ctr"/>
              <a:r>
                <a:rPr lang="nl-BE" sz="1100" b="1" i="0">
                  <a:latin typeface="+mn-lt"/>
                </a:rPr>
                <a:t>MT103</a:t>
              </a:r>
            </a:p>
            <a:p>
              <a:pPr algn="ctr"/>
              <a:r>
                <a:rPr lang="nl-BE" sz="1100" b="1" i="0">
                  <a:latin typeface="+mn-lt"/>
                </a:rPr>
                <a:t>(GBP)</a:t>
              </a:r>
            </a:p>
          </p:txBody>
        </p:sp>
        <p:pic>
          <p:nvPicPr>
            <p:cNvPr id="41" name="Picture 19" descr="swift"/>
            <p:cNvPicPr>
              <a:picLocks noChangeAspect="1" noChangeArrowheads="1"/>
            </p:cNvPicPr>
            <p:nvPr/>
          </p:nvPicPr>
          <p:blipFill>
            <a:blip r:embed="rId2" cstate="print"/>
            <a:srcRect/>
            <a:stretch>
              <a:fillRect/>
            </a:stretch>
          </p:blipFill>
          <p:spPr bwMode="auto">
            <a:xfrm>
              <a:off x="4319425" y="4653184"/>
              <a:ext cx="428537" cy="432000"/>
            </a:xfrm>
            <a:prstGeom prst="rect">
              <a:avLst/>
            </a:prstGeom>
            <a:noFill/>
            <a:ln w="9525">
              <a:noFill/>
              <a:miter lim="800000"/>
              <a:headEnd/>
              <a:tailEnd/>
            </a:ln>
          </p:spPr>
        </p:pic>
        <p:pic>
          <p:nvPicPr>
            <p:cNvPr id="53" name="Picture 54" descr="message"/>
            <p:cNvPicPr>
              <a:picLocks noChangeAspect="1" noChangeArrowheads="1"/>
            </p:cNvPicPr>
            <p:nvPr/>
          </p:nvPicPr>
          <p:blipFill>
            <a:blip r:embed="rId6" cstate="print"/>
            <a:srcRect/>
            <a:stretch>
              <a:fillRect/>
            </a:stretch>
          </p:blipFill>
          <p:spPr bwMode="auto">
            <a:xfrm>
              <a:off x="4294895" y="3913874"/>
              <a:ext cx="453067" cy="35719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Break 2</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0177902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a:t>OPF Features - </a:t>
            </a:r>
            <a:r>
              <a:rPr lang="en-GB"/>
              <a:t>4-eye verification</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394617164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4-eye verification</a:t>
            </a:r>
          </a:p>
        </p:txBody>
      </p:sp>
      <p:sp>
        <p:nvSpPr>
          <p:cNvPr id="3" name="Content Placeholder 2"/>
          <p:cNvSpPr>
            <a:spLocks noGrp="1"/>
          </p:cNvSpPr>
          <p:nvPr>
            <p:ph idx="1"/>
          </p:nvPr>
        </p:nvSpPr>
        <p:spPr/>
        <p:txBody>
          <a:bodyPr>
            <a:normAutofit fontScale="92500" lnSpcReduction="10000"/>
          </a:bodyPr>
          <a:lstStyle/>
          <a:p>
            <a:r>
              <a:rPr lang="en-GB" b="1"/>
              <a:t>4-eye verification</a:t>
            </a:r>
          </a:p>
          <a:p>
            <a:pPr lvl="1"/>
            <a:r>
              <a:rPr lang="en-GB" sz="2000" b="1"/>
              <a:t>Validation </a:t>
            </a:r>
            <a:r>
              <a:rPr lang="en-GB" sz="2000"/>
              <a:t>by a </a:t>
            </a:r>
            <a:r>
              <a:rPr lang="en-GB" sz="2000" b="1"/>
              <a:t>second user </a:t>
            </a:r>
            <a:r>
              <a:rPr lang="en-GB" sz="2000"/>
              <a:t>of an </a:t>
            </a:r>
            <a:r>
              <a:rPr lang="en-GB" sz="2000" b="1"/>
              <a:t>action taken </a:t>
            </a:r>
            <a:r>
              <a:rPr lang="en-GB" sz="2000"/>
              <a:t>on a </a:t>
            </a:r>
            <a:r>
              <a:rPr lang="en-GB" sz="2000" b="1"/>
              <a:t>payment by</a:t>
            </a:r>
            <a:r>
              <a:rPr lang="en-GB" sz="2000"/>
              <a:t> a </a:t>
            </a:r>
            <a:r>
              <a:rPr lang="en-GB" sz="2000" b="1"/>
              <a:t>first user</a:t>
            </a:r>
          </a:p>
          <a:p>
            <a:pPr lvl="1"/>
            <a:endParaRPr lang="en-GB" sz="2000"/>
          </a:p>
          <a:p>
            <a:pPr lvl="1"/>
            <a:r>
              <a:rPr lang="en-GB" sz="2000"/>
              <a:t>4-eye verification can be </a:t>
            </a:r>
            <a:r>
              <a:rPr lang="en-GB" sz="2000" b="1"/>
              <a:t>invoked from another service </a:t>
            </a:r>
            <a:r>
              <a:rPr lang="en-GB" sz="2000"/>
              <a:t>(e.g. manual repair, manual entry)</a:t>
            </a:r>
          </a:p>
          <a:p>
            <a:pPr lvl="1"/>
            <a:endParaRPr lang="en-GB" sz="2000"/>
          </a:p>
          <a:p>
            <a:pPr lvl="1"/>
            <a:r>
              <a:rPr lang="en-GB" sz="2000"/>
              <a:t>4-eye verification can be done for an action taken on an </a:t>
            </a:r>
            <a:r>
              <a:rPr lang="en-GB" sz="2000" b="1"/>
              <a:t>Interchange, Instruction or Transaction</a:t>
            </a:r>
          </a:p>
          <a:p>
            <a:pPr lvl="1"/>
            <a:endParaRPr lang="nl-BE" sz="2000"/>
          </a:p>
          <a:p>
            <a:pPr lvl="1"/>
            <a:r>
              <a:rPr lang="nl-BE" sz="2000" b="1"/>
              <a:t>Actions</a:t>
            </a:r>
            <a:r>
              <a:rPr lang="nl-BE" sz="2000"/>
              <a:t> a user can take:</a:t>
            </a:r>
          </a:p>
          <a:p>
            <a:pPr lvl="2"/>
            <a:r>
              <a:rPr lang="nl-BE" sz="1600" b="1"/>
              <a:t>Approve</a:t>
            </a:r>
            <a:r>
              <a:rPr lang="nl-BE" sz="1600"/>
              <a:t>: the action which required 4-eye verification is executed</a:t>
            </a:r>
          </a:p>
          <a:p>
            <a:pPr lvl="2"/>
            <a:r>
              <a:rPr lang="nl-BE" sz="1600" b="1"/>
              <a:t>Decline</a:t>
            </a:r>
            <a:r>
              <a:rPr lang="nl-BE" sz="1600"/>
              <a:t>: the action which required 4-eye verification is not executed and needs to be performed again </a:t>
            </a:r>
          </a:p>
          <a:p>
            <a:pPr lvl="1"/>
            <a:endParaRPr lang="nl-BE" sz="2000"/>
          </a:p>
          <a:p>
            <a:pPr lvl="1"/>
            <a:r>
              <a:rPr lang="nl-BE" sz="2000" b="1"/>
              <a:t>Types of 4-eye verification can be extended</a:t>
            </a:r>
          </a:p>
          <a:p>
            <a:pPr lvl="1"/>
            <a:r>
              <a:rPr lang="en-US" b="1"/>
              <a:t>4-eye verification </a:t>
            </a:r>
            <a:r>
              <a:rPr lang="en-US"/>
              <a:t>with </a:t>
            </a:r>
            <a:r>
              <a:rPr lang="en-US" b="1"/>
              <a:t>rekey</a:t>
            </a:r>
            <a:r>
              <a:rPr lang="en-US"/>
              <a:t> for </a:t>
            </a:r>
            <a:r>
              <a:rPr lang="en-US" b="1"/>
              <a:t>manually entered payments</a:t>
            </a:r>
          </a:p>
          <a:p>
            <a:pPr lvl="1"/>
            <a:endParaRPr lang="en-US" sz="2000" b="1"/>
          </a:p>
        </p:txBody>
      </p:sp>
    </p:spTree>
    <p:extLst>
      <p:ext uri="{BB962C8B-B14F-4D97-AF65-F5344CB8AC3E}">
        <p14:creationId xmlns:p14="http://schemas.microsoft.com/office/powerpoint/2010/main" val="288050356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Warehousing</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228673044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Warehousing</a:t>
            </a:r>
          </a:p>
        </p:txBody>
      </p:sp>
      <p:sp>
        <p:nvSpPr>
          <p:cNvPr id="3" name="Content Placeholder 2"/>
          <p:cNvSpPr>
            <a:spLocks noGrp="1"/>
          </p:cNvSpPr>
          <p:nvPr>
            <p:ph idx="1"/>
          </p:nvPr>
        </p:nvSpPr>
        <p:spPr/>
        <p:txBody>
          <a:bodyPr/>
          <a:lstStyle/>
          <a:p>
            <a:r>
              <a:rPr lang="nl-BE" b="1"/>
              <a:t>Warehousing</a:t>
            </a:r>
            <a:endParaRPr lang="en-US" b="1"/>
          </a:p>
          <a:p>
            <a:pPr lvl="1"/>
            <a:r>
              <a:rPr lang="en-US" sz="2000"/>
              <a:t>The purpose of the Warehousing Service is </a:t>
            </a:r>
            <a:r>
              <a:rPr lang="en-US" sz="2000" b="1"/>
              <a:t>to keep Instructions or Transactions</a:t>
            </a:r>
            <a:r>
              <a:rPr lang="en-US" sz="2000"/>
              <a:t> in the system </a:t>
            </a:r>
            <a:r>
              <a:rPr lang="en-US" sz="2000" b="1"/>
              <a:t>until they are to be released (the payment hotel)</a:t>
            </a:r>
          </a:p>
          <a:p>
            <a:pPr lvl="1"/>
            <a:endParaRPr lang="en-US" sz="2000" b="1"/>
          </a:p>
          <a:p>
            <a:pPr lvl="1"/>
            <a:r>
              <a:rPr lang="en-US" sz="2000" b="1"/>
              <a:t>Available</a:t>
            </a:r>
            <a:r>
              <a:rPr lang="en-US" sz="2000"/>
              <a:t> both on </a:t>
            </a:r>
            <a:r>
              <a:rPr lang="en-US" sz="2000" b="1"/>
              <a:t>Instruction and Transaction level</a:t>
            </a:r>
          </a:p>
          <a:p>
            <a:pPr lvl="1"/>
            <a:endParaRPr lang="en-US" sz="2000"/>
          </a:p>
          <a:p>
            <a:pPr lvl="1"/>
            <a:r>
              <a:rPr lang="en-US" sz="2000"/>
              <a:t>Typically after warehousing, the system executes a ‘Post-Warehouse flow’ to redo time dependent validations</a:t>
            </a:r>
          </a:p>
          <a:p>
            <a:pPr lvl="1"/>
            <a:endParaRPr lang="en-US" sz="2000"/>
          </a:p>
        </p:txBody>
      </p:sp>
    </p:spTree>
    <p:extLst>
      <p:ext uri="{BB962C8B-B14F-4D97-AF65-F5344CB8AC3E}">
        <p14:creationId xmlns:p14="http://schemas.microsoft.com/office/powerpoint/2010/main" val="27072962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Warehousing</a:t>
            </a:r>
          </a:p>
        </p:txBody>
      </p:sp>
      <p:sp>
        <p:nvSpPr>
          <p:cNvPr id="3" name="Content Placeholder 2"/>
          <p:cNvSpPr>
            <a:spLocks noGrp="1"/>
          </p:cNvSpPr>
          <p:nvPr>
            <p:ph idx="1"/>
          </p:nvPr>
        </p:nvSpPr>
        <p:spPr/>
        <p:txBody>
          <a:bodyPr/>
          <a:lstStyle/>
          <a:p>
            <a:r>
              <a:rPr lang="nl-BE" b="1"/>
              <a:t>Warehousing</a:t>
            </a:r>
            <a:endParaRPr lang="en-US" b="1"/>
          </a:p>
          <a:p>
            <a:pPr lvl="1"/>
            <a:r>
              <a:rPr lang="nl-BE" sz="2000"/>
              <a:t>Whether to warehouse a payment or not depends on the </a:t>
            </a:r>
            <a:r>
              <a:rPr lang="nl-BE" sz="2000" b="1"/>
              <a:t>Expected Dewarehouse Time (EDWART)</a:t>
            </a:r>
            <a:r>
              <a:rPr lang="nl-BE" sz="2000"/>
              <a:t>:</a:t>
            </a:r>
          </a:p>
          <a:p>
            <a:pPr lvl="2"/>
            <a:r>
              <a:rPr lang="en-US" sz="1800"/>
              <a:t>The </a:t>
            </a:r>
            <a:r>
              <a:rPr lang="en-US" sz="1800" b="1"/>
              <a:t>date/time</a:t>
            </a:r>
            <a:r>
              <a:rPr lang="en-US" sz="1800"/>
              <a:t> on which the </a:t>
            </a:r>
            <a:r>
              <a:rPr lang="en-US" sz="1800" b="1"/>
              <a:t>Instruction or Transaction </a:t>
            </a:r>
            <a:r>
              <a:rPr lang="en-US" sz="1800"/>
              <a:t>is </a:t>
            </a:r>
            <a:r>
              <a:rPr lang="en-US" sz="1800" b="1"/>
              <a:t>expected</a:t>
            </a:r>
            <a:r>
              <a:rPr lang="en-US" sz="1800"/>
              <a:t> to be </a:t>
            </a:r>
            <a:r>
              <a:rPr lang="en-US" sz="1800" b="1"/>
              <a:t>de-warehoused</a:t>
            </a:r>
            <a:r>
              <a:rPr lang="en-US" sz="1800"/>
              <a:t> in order </a:t>
            </a:r>
            <a:r>
              <a:rPr lang="en-US" sz="1800" b="1"/>
              <a:t>to be submitted “in time”</a:t>
            </a:r>
            <a:r>
              <a:rPr lang="en-US" sz="1800"/>
              <a:t>. </a:t>
            </a:r>
          </a:p>
          <a:p>
            <a:pPr lvl="2"/>
            <a:r>
              <a:rPr lang="nl-BE"/>
              <a:t>Calculation can be done from various points in the Instruction’s or Transaction’s processing. E.g. BVA upon validation of a payment, by the warehousing service</a:t>
            </a:r>
          </a:p>
          <a:p>
            <a:pPr lvl="2"/>
            <a:r>
              <a:rPr lang="nl-BE" b="1"/>
              <a:t>Standard determination</a:t>
            </a:r>
            <a:br>
              <a:rPr lang="nl-BE" b="1"/>
            </a:br>
            <a:r>
              <a:rPr lang="en-GB"/>
              <a:t>Input date - configurable offset number of business days = Release Date</a:t>
            </a:r>
            <a:endParaRPr lang="nl-BE"/>
          </a:p>
          <a:p>
            <a:pPr lvl="2"/>
            <a:r>
              <a:rPr lang="nl-BE" b="1"/>
              <a:t>Determination</a:t>
            </a:r>
            <a:r>
              <a:rPr lang="nl-BE"/>
              <a:t> of </a:t>
            </a:r>
            <a:r>
              <a:rPr lang="nl-BE" b="1"/>
              <a:t>EDWART</a:t>
            </a:r>
            <a:r>
              <a:rPr lang="nl-BE"/>
              <a:t> can be </a:t>
            </a:r>
            <a:r>
              <a:rPr lang="nl-BE" b="1"/>
              <a:t>extended</a:t>
            </a:r>
            <a:r>
              <a:rPr lang="nl-BE"/>
              <a:t> by </a:t>
            </a:r>
            <a:r>
              <a:rPr lang="nl-BE" b="1"/>
              <a:t>implemenation </a:t>
            </a:r>
            <a:r>
              <a:rPr lang="nl-BE"/>
              <a:t>teams</a:t>
            </a:r>
            <a:endParaRPr lang="en-US"/>
          </a:p>
          <a:p>
            <a:pPr lvl="2"/>
            <a:endParaRPr lang="en-US"/>
          </a:p>
        </p:txBody>
      </p:sp>
    </p:spTree>
    <p:extLst>
      <p:ext uri="{BB962C8B-B14F-4D97-AF65-F5344CB8AC3E}">
        <p14:creationId xmlns:p14="http://schemas.microsoft.com/office/powerpoint/2010/main" val="405235620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Warehousing - demo</a:t>
            </a:r>
          </a:p>
        </p:txBody>
      </p:sp>
      <p:sp>
        <p:nvSpPr>
          <p:cNvPr id="3" name="Content Placeholder 2"/>
          <p:cNvSpPr>
            <a:spLocks noGrp="1"/>
          </p:cNvSpPr>
          <p:nvPr>
            <p:ph idx="1"/>
          </p:nvPr>
        </p:nvSpPr>
        <p:spPr/>
        <p:txBody>
          <a:bodyPr/>
          <a:lstStyle/>
          <a:p>
            <a:r>
              <a:rPr lang="nl-BE" b="1"/>
              <a:t>Review a Warehoused Instruction or Transaction</a:t>
            </a:r>
            <a:endParaRPr lang="en-US" b="1"/>
          </a:p>
          <a:p>
            <a:pPr lvl="1"/>
            <a:r>
              <a:rPr lang="en-AU" sz="2000"/>
              <a:t>While an Instruction or Transaction is in the warehoused state, it must be possible for a BVA user to take it out of the warehouse manually to review it, and then put it back into the warehouse – with or without changes made to it</a:t>
            </a:r>
          </a:p>
          <a:p>
            <a:pPr lvl="1"/>
            <a:r>
              <a:rPr lang="en-AU" sz="2000"/>
              <a:t>In this way the Instruction can be put ‘on hold’ manually</a:t>
            </a:r>
          </a:p>
          <a:p>
            <a:pPr lvl="1"/>
            <a:r>
              <a:rPr lang="en-AU" sz="2000"/>
              <a:t>Additionally it can be repaired</a:t>
            </a:r>
          </a:p>
          <a:p>
            <a:pPr lvl="1"/>
            <a:r>
              <a:rPr lang="en-AU" sz="2000"/>
              <a:t>Builds on OPF repair and approval service</a:t>
            </a:r>
          </a:p>
          <a:p>
            <a:pPr lvl="1">
              <a:buNone/>
            </a:pPr>
            <a:endParaRPr lang="en-US" sz="2000"/>
          </a:p>
          <a:p>
            <a:pPr lvl="2"/>
            <a:endParaRPr lang="en-US"/>
          </a:p>
        </p:txBody>
      </p:sp>
      <p:pic>
        <p:nvPicPr>
          <p:cNvPr id="973828" name="Picture 4"/>
          <p:cNvPicPr>
            <a:picLocks noChangeAspect="1" noChangeArrowheads="1"/>
          </p:cNvPicPr>
          <p:nvPr/>
        </p:nvPicPr>
        <p:blipFill>
          <a:blip r:embed="rId3" cstate="print"/>
          <a:srcRect/>
          <a:stretch>
            <a:fillRect/>
          </a:stretch>
        </p:blipFill>
        <p:spPr bwMode="auto">
          <a:xfrm>
            <a:off x="1619250" y="4029075"/>
            <a:ext cx="5581650" cy="2019300"/>
          </a:xfrm>
          <a:prstGeom prst="rect">
            <a:avLst/>
          </a:prstGeom>
          <a:noFill/>
          <a:ln w="9525">
            <a:noFill/>
            <a:miter lim="800000"/>
            <a:headEnd/>
            <a:tailEnd/>
          </a:ln>
        </p:spPr>
      </p:pic>
    </p:spTree>
    <p:extLst>
      <p:ext uri="{BB962C8B-B14F-4D97-AF65-F5344CB8AC3E}">
        <p14:creationId xmlns:p14="http://schemas.microsoft.com/office/powerpoint/2010/main" val="161956807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Routing</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401728500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nl-BE"/>
              <a:t>Routing</a:t>
            </a:r>
            <a:endParaRPr lang="en-US"/>
          </a:p>
        </p:txBody>
      </p:sp>
      <p:sp>
        <p:nvSpPr>
          <p:cNvPr id="30" name="Content Placeholder 29"/>
          <p:cNvSpPr>
            <a:spLocks noGrp="1"/>
          </p:cNvSpPr>
          <p:nvPr>
            <p:ph idx="1"/>
          </p:nvPr>
        </p:nvSpPr>
        <p:spPr/>
        <p:txBody>
          <a:bodyPr>
            <a:normAutofit/>
          </a:bodyPr>
          <a:lstStyle/>
          <a:p>
            <a:r>
              <a:rPr lang="nl-BE" b="1"/>
              <a:t>Routing</a:t>
            </a:r>
            <a:endParaRPr lang="en-US" b="1"/>
          </a:p>
          <a:p>
            <a:pPr lvl="1"/>
            <a:r>
              <a:rPr lang="nl-BE">
                <a:hlinkClick r:id="" action="ppaction://noaction"/>
              </a:rPr>
              <a:t>Recap routing data model concepts</a:t>
            </a:r>
            <a:endParaRPr lang="en-US"/>
          </a:p>
          <a:p>
            <a:pPr lvl="1"/>
            <a:endParaRPr lang="en-US"/>
          </a:p>
          <a:p>
            <a:pPr lvl="1"/>
            <a:r>
              <a:rPr lang="en-US"/>
              <a:t>Aim of routing is to identify the “destination” of the Payment:</a:t>
            </a:r>
          </a:p>
          <a:p>
            <a:pPr lvl="2"/>
            <a:r>
              <a:rPr lang="en-US"/>
              <a:t>Determine the </a:t>
            </a:r>
            <a:r>
              <a:rPr lang="en-US" b="1"/>
              <a:t>outgoing Exchange Condition </a:t>
            </a:r>
            <a:r>
              <a:rPr lang="en-US"/>
              <a:t>(Clearing Condition) and related outgoing Clearing Participant</a:t>
            </a:r>
          </a:p>
          <a:p>
            <a:pPr lvl="2"/>
            <a:r>
              <a:rPr lang="en-US"/>
              <a:t>Determine the </a:t>
            </a:r>
            <a:r>
              <a:rPr lang="en-US" b="1"/>
              <a:t>outgoing Business and Settlement Participant </a:t>
            </a:r>
            <a:r>
              <a:rPr lang="en-US"/>
              <a:t>(business, clearing, settlement)</a:t>
            </a:r>
          </a:p>
          <a:p>
            <a:pPr lvl="1"/>
            <a:endParaRPr lang="nl-BE"/>
          </a:p>
          <a:p>
            <a:pPr lvl="1"/>
            <a:r>
              <a:rPr lang="nl-BE"/>
              <a:t>Routing determines whether a </a:t>
            </a:r>
            <a:r>
              <a:rPr lang="nl-BE" b="1"/>
              <a:t>Transaction is On-us or not</a:t>
            </a:r>
            <a:r>
              <a:rPr lang="nl-BE"/>
              <a:t>:</a:t>
            </a:r>
          </a:p>
          <a:p>
            <a:pPr lvl="2"/>
            <a:r>
              <a:rPr lang="nl-BE"/>
              <a:t>By looking at the on-us </a:t>
            </a:r>
            <a:r>
              <a:rPr lang="en-US"/>
              <a:t>flag on the outgoing clearing Participant</a:t>
            </a:r>
          </a:p>
          <a:p>
            <a:pPr lvl="1"/>
            <a:endParaRPr lang="nl-BE"/>
          </a:p>
          <a:p>
            <a:pPr lvl="1"/>
            <a:endParaRPr lang="en-US"/>
          </a:p>
        </p:txBody>
      </p:sp>
      <p:sp>
        <p:nvSpPr>
          <p:cNvPr id="5124"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2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2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2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2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2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3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31" name="Rectangle 5"/>
          <p:cNvSpPr>
            <a:spLocks noChangeArrowheads="1"/>
          </p:cNvSpPr>
          <p:nvPr/>
        </p:nvSpPr>
        <p:spPr bwMode="auto">
          <a:xfrm>
            <a:off x="0" y="3616325"/>
            <a:ext cx="9144000" cy="0"/>
          </a:xfrm>
          <a:prstGeom prst="rect">
            <a:avLst/>
          </a:prstGeom>
          <a:noFill/>
          <a:ln w="28575" algn="ctr">
            <a:noFill/>
            <a:miter lim="800000"/>
            <a:headEnd/>
            <a:tailEnd/>
          </a:ln>
        </p:spPr>
        <p:txBody>
          <a:bodyPr wrap="none" lIns="18000" tIns="18000" rIns="18000" bIns="18000" anchor="ctr">
            <a:spAutoFit/>
          </a:bodyPr>
          <a:lstStyle/>
          <a:p>
            <a:pPr eaLnBrk="0" hangingPunct="0"/>
            <a:endParaRPr lang="nl-BE"/>
          </a:p>
        </p:txBody>
      </p:sp>
      <p:sp>
        <p:nvSpPr>
          <p:cNvPr id="513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3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3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3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3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3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3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3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40" name="Rectangle 6"/>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41" name="Rectangle 1"/>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pPr eaLnBrk="0" hangingPunct="0"/>
            <a:br>
              <a:rPr lang="en-US"/>
            </a:br>
            <a:endParaRPr lang="en-US"/>
          </a:p>
        </p:txBody>
      </p:sp>
      <p:sp>
        <p:nvSpPr>
          <p:cNvPr id="5142" name="Rectangle 5"/>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5143" name="Rectangle 7"/>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5144"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Tree>
    <p:extLst>
      <p:ext uri="{BB962C8B-B14F-4D97-AF65-F5344CB8AC3E}">
        <p14:creationId xmlns:p14="http://schemas.microsoft.com/office/powerpoint/2010/main" val="231739192"/>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Routing – Algorithm</a:t>
            </a:r>
            <a:endParaRPr lang="en-US"/>
          </a:p>
        </p:txBody>
      </p:sp>
      <p:sp>
        <p:nvSpPr>
          <p:cNvPr id="3" name="Content Placeholder 2"/>
          <p:cNvSpPr>
            <a:spLocks noGrp="1"/>
          </p:cNvSpPr>
          <p:nvPr>
            <p:ph idx="1"/>
          </p:nvPr>
        </p:nvSpPr>
        <p:spPr/>
        <p:txBody>
          <a:bodyPr>
            <a:normAutofit lnSpcReduction="10000"/>
          </a:bodyPr>
          <a:lstStyle/>
          <a:p>
            <a:pPr lvl="1"/>
            <a:r>
              <a:rPr lang="en-US" sz="2000"/>
              <a:t>Routing determines the </a:t>
            </a:r>
            <a:r>
              <a:rPr lang="en-US" sz="2000" b="1"/>
              <a:t>“Routing Agent” </a:t>
            </a:r>
            <a:r>
              <a:rPr lang="en-US" sz="2000"/>
              <a:t>first, in order to find the “path” to reach this agent:</a:t>
            </a:r>
          </a:p>
          <a:p>
            <a:pPr lvl="2"/>
            <a:r>
              <a:rPr lang="en-US" sz="1800"/>
              <a:t>The routing agent is the </a:t>
            </a:r>
            <a:r>
              <a:rPr lang="en-US" sz="1800" b="1"/>
              <a:t>agent the OPF Bank tries to reach</a:t>
            </a:r>
          </a:p>
          <a:p>
            <a:pPr lvl="2"/>
            <a:r>
              <a:rPr lang="en-US" sz="1800"/>
              <a:t>For </a:t>
            </a:r>
            <a:r>
              <a:rPr lang="en-US" sz="1800" b="1"/>
              <a:t>credit transfers</a:t>
            </a:r>
            <a:r>
              <a:rPr lang="en-US" sz="1800"/>
              <a:t>, routing determines the agent as:</a:t>
            </a:r>
          </a:p>
          <a:p>
            <a:pPr lvl="3"/>
            <a:r>
              <a:rPr lang="en-US" b="1"/>
              <a:t>Intermediary Agent </a:t>
            </a:r>
            <a:r>
              <a:rPr lang="en-US"/>
              <a:t>if present</a:t>
            </a:r>
          </a:p>
          <a:p>
            <a:pPr lvl="3"/>
            <a:r>
              <a:rPr lang="en-US"/>
              <a:t>Otherwise </a:t>
            </a:r>
            <a:r>
              <a:rPr lang="en-US" b="1"/>
              <a:t>Credit Party Agent</a:t>
            </a:r>
          </a:p>
          <a:p>
            <a:pPr lvl="2"/>
            <a:r>
              <a:rPr lang="nl-BE" sz="1800"/>
              <a:t>The </a:t>
            </a:r>
            <a:r>
              <a:rPr lang="nl-BE" sz="1800" b="1"/>
              <a:t>routing agent’s account </a:t>
            </a:r>
            <a:r>
              <a:rPr lang="nl-BE" sz="1800"/>
              <a:t>is also determined by routing</a:t>
            </a:r>
          </a:p>
          <a:p>
            <a:pPr lvl="2"/>
            <a:endParaRPr lang="en-US"/>
          </a:p>
          <a:p>
            <a:pPr lvl="1"/>
            <a:r>
              <a:rPr lang="nl-BE" sz="2000"/>
              <a:t>Routing next </a:t>
            </a:r>
            <a:r>
              <a:rPr lang="nl-BE" sz="2000" b="1"/>
              <a:t>loops through the OPF Bank’s routing rules</a:t>
            </a:r>
            <a:r>
              <a:rPr lang="nl-BE" sz="2000"/>
              <a:t>, in increasing order of usage until a match is found:</a:t>
            </a:r>
          </a:p>
          <a:p>
            <a:pPr lvl="2"/>
            <a:r>
              <a:rPr lang="nl-BE" sz="1900"/>
              <a:t>The Exchange Condition of the first matching routing rule is the one of the </a:t>
            </a:r>
            <a:r>
              <a:rPr lang="nl-BE" sz="1900" b="1"/>
              <a:t>outgoing Business Participant</a:t>
            </a:r>
          </a:p>
          <a:p>
            <a:pPr lvl="2"/>
            <a:r>
              <a:rPr lang="nl-BE" sz="1900"/>
              <a:t>If clearing delegation is defined from this Exchange condition, delegation is followed (max. 4 delegates). The exchange condition found, is the </a:t>
            </a:r>
            <a:r>
              <a:rPr lang="nl-BE" sz="1900" b="1"/>
              <a:t>outgoing Clearing condition</a:t>
            </a:r>
            <a:r>
              <a:rPr lang="nl-BE" sz="1900"/>
              <a:t>.</a:t>
            </a:r>
          </a:p>
          <a:p>
            <a:pPr lvl="2"/>
            <a:r>
              <a:rPr lang="nl-BE" sz="1900"/>
              <a:t>If settlement delegation is defined from the Business Participant, delegation is followed (max. 4 delegates). The Participant found, is the </a:t>
            </a:r>
            <a:r>
              <a:rPr lang="nl-BE" sz="1900" b="1"/>
              <a:t>outgoing Settlement Participant </a:t>
            </a:r>
          </a:p>
          <a:p>
            <a:pPr lvl="2"/>
            <a:endParaRPr lang="nl-BE"/>
          </a:p>
        </p:txBody>
      </p:sp>
    </p:spTree>
    <p:extLst>
      <p:ext uri="{BB962C8B-B14F-4D97-AF65-F5344CB8AC3E}">
        <p14:creationId xmlns:p14="http://schemas.microsoft.com/office/powerpoint/2010/main" val="1463163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t>Settlement Method – CSM </a:t>
            </a:r>
            <a:br>
              <a:rPr lang="en-IN"/>
            </a:br>
            <a:r>
              <a:rPr lang="en-IN"/>
              <a:t>(Clearing and Settlement Method)</a:t>
            </a:r>
          </a:p>
        </p:txBody>
      </p:sp>
      <p:sp>
        <p:nvSpPr>
          <p:cNvPr id="4" name="TextBox 3"/>
          <p:cNvSpPr txBox="1"/>
          <p:nvPr/>
        </p:nvSpPr>
        <p:spPr>
          <a:xfrm>
            <a:off x="6372200" y="4449310"/>
            <a:ext cx="1613179" cy="738664"/>
          </a:xfrm>
          <a:prstGeom prst="rect">
            <a:avLst/>
          </a:prstGeom>
          <a:noFill/>
        </p:spPr>
        <p:txBody>
          <a:bodyPr wrap="square" rtlCol="0">
            <a:spAutoFit/>
          </a:bodyPr>
          <a:lstStyle/>
          <a:p>
            <a:pPr algn="ctr"/>
            <a:r>
              <a:rPr lang="en-US" sz="1400" b="1" err="1"/>
              <a:t>Banca</a:t>
            </a:r>
            <a:r>
              <a:rPr lang="en-US" sz="1400" b="1"/>
              <a:t> Toscana S.P.A. </a:t>
            </a:r>
            <a:br>
              <a:rPr lang="en-US" sz="1400" b="1"/>
            </a:br>
            <a:r>
              <a:rPr lang="en-US" sz="1400" b="1"/>
              <a:t>(PASCITMM) </a:t>
            </a:r>
            <a:endParaRPr lang="en-US" sz="1400" b="1" i="1"/>
          </a:p>
        </p:txBody>
      </p:sp>
      <p:pic>
        <p:nvPicPr>
          <p:cNvPr id="5" name="Picture 5" descr="Bank-shadow"/>
          <p:cNvPicPr>
            <a:picLocks noChangeAspect="1" noChangeArrowheads="1"/>
          </p:cNvPicPr>
          <p:nvPr/>
        </p:nvPicPr>
        <p:blipFill>
          <a:blip r:embed="rId2" cstate="print"/>
          <a:srcRect/>
          <a:stretch>
            <a:fillRect/>
          </a:stretch>
        </p:blipFill>
        <p:spPr bwMode="auto">
          <a:xfrm>
            <a:off x="6574463" y="3760799"/>
            <a:ext cx="1025525" cy="760412"/>
          </a:xfrm>
          <a:prstGeom prst="rect">
            <a:avLst/>
          </a:prstGeom>
          <a:noFill/>
          <a:ln w="9525">
            <a:noFill/>
            <a:miter lim="800000"/>
            <a:headEnd/>
            <a:tailEnd/>
          </a:ln>
        </p:spPr>
      </p:pic>
      <p:sp>
        <p:nvSpPr>
          <p:cNvPr id="6" name="Line 25"/>
          <p:cNvSpPr>
            <a:spLocks noChangeShapeType="1"/>
          </p:cNvSpPr>
          <p:nvPr/>
        </p:nvSpPr>
        <p:spPr bwMode="auto">
          <a:xfrm>
            <a:off x="2195736" y="4376677"/>
            <a:ext cx="1397038"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7" name="Picture 60" descr="Company5"/>
          <p:cNvPicPr>
            <a:picLocks noChangeAspect="1" noChangeArrowheads="1"/>
          </p:cNvPicPr>
          <p:nvPr/>
        </p:nvPicPr>
        <p:blipFill>
          <a:blip r:embed="rId3" cstate="print"/>
          <a:srcRect/>
          <a:stretch>
            <a:fillRect/>
          </a:stretch>
        </p:blipFill>
        <p:spPr bwMode="auto">
          <a:xfrm>
            <a:off x="3707904" y="3512700"/>
            <a:ext cx="854269" cy="1008511"/>
          </a:xfrm>
          <a:prstGeom prst="rect">
            <a:avLst/>
          </a:prstGeom>
          <a:noFill/>
          <a:ln w="9525">
            <a:noFill/>
            <a:miter lim="800000"/>
            <a:headEnd/>
            <a:tailEnd/>
          </a:ln>
        </p:spPr>
      </p:pic>
      <p:sp>
        <p:nvSpPr>
          <p:cNvPr id="8" name="TextBox 7"/>
          <p:cNvSpPr txBox="1"/>
          <p:nvPr/>
        </p:nvSpPr>
        <p:spPr>
          <a:xfrm>
            <a:off x="3931339" y="4456667"/>
            <a:ext cx="832279" cy="523220"/>
          </a:xfrm>
          <a:prstGeom prst="rect">
            <a:avLst/>
          </a:prstGeom>
          <a:noFill/>
        </p:spPr>
        <p:txBody>
          <a:bodyPr wrap="none" rtlCol="0">
            <a:spAutoFit/>
          </a:bodyPr>
          <a:lstStyle/>
          <a:p>
            <a:pPr algn="ctr"/>
            <a:r>
              <a:rPr lang="nl-BE" sz="1400" b="1"/>
              <a:t>Clearing </a:t>
            </a:r>
          </a:p>
          <a:p>
            <a:pPr algn="ctr"/>
            <a:r>
              <a:rPr lang="nl-BE" sz="1400" b="1"/>
              <a:t>House</a:t>
            </a:r>
            <a:endParaRPr lang="en-US" sz="1400" b="1"/>
          </a:p>
        </p:txBody>
      </p:sp>
      <p:sp>
        <p:nvSpPr>
          <p:cNvPr id="9" name="Line 25"/>
          <p:cNvSpPr>
            <a:spLocks noChangeShapeType="1"/>
          </p:cNvSpPr>
          <p:nvPr/>
        </p:nvSpPr>
        <p:spPr bwMode="auto">
          <a:xfrm flipV="1">
            <a:off x="5021252" y="4365104"/>
            <a:ext cx="1378742" cy="5065"/>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10" name="Picture 54" descr="message"/>
          <p:cNvPicPr>
            <a:picLocks noChangeAspect="1" noChangeArrowheads="1"/>
          </p:cNvPicPr>
          <p:nvPr/>
        </p:nvPicPr>
        <p:blipFill>
          <a:blip r:embed="rId4" cstate="print"/>
          <a:srcRect/>
          <a:stretch>
            <a:fillRect/>
          </a:stretch>
        </p:blipFill>
        <p:spPr bwMode="auto">
          <a:xfrm>
            <a:off x="2606765" y="3429000"/>
            <a:ext cx="453067" cy="357190"/>
          </a:xfrm>
          <a:prstGeom prst="rect">
            <a:avLst/>
          </a:prstGeom>
          <a:noFill/>
          <a:ln w="9525">
            <a:noFill/>
            <a:miter lim="800000"/>
            <a:headEnd/>
            <a:tailEnd/>
          </a:ln>
        </p:spPr>
      </p:pic>
      <p:sp>
        <p:nvSpPr>
          <p:cNvPr id="11" name="TextBox 10"/>
          <p:cNvSpPr txBox="1"/>
          <p:nvPr/>
        </p:nvSpPr>
        <p:spPr>
          <a:xfrm>
            <a:off x="2323220" y="3786190"/>
            <a:ext cx="1043876" cy="430887"/>
          </a:xfrm>
          <a:prstGeom prst="rect">
            <a:avLst/>
          </a:prstGeom>
          <a:noFill/>
        </p:spPr>
        <p:txBody>
          <a:bodyPr wrap="none" rtlCol="0">
            <a:spAutoFit/>
          </a:bodyPr>
          <a:lstStyle/>
          <a:p>
            <a:pPr algn="ctr"/>
            <a:r>
              <a:rPr lang="nl-BE" sz="1100" b="1">
                <a:latin typeface="+mn-lt"/>
              </a:rPr>
              <a:t>MT103</a:t>
            </a:r>
          </a:p>
          <a:p>
            <a:pPr algn="ctr"/>
            <a:r>
              <a:rPr lang="nl-BE" sz="1100" b="1">
                <a:latin typeface="+mn-lt"/>
              </a:rPr>
              <a:t>(1000001 EUR)</a:t>
            </a:r>
          </a:p>
        </p:txBody>
      </p:sp>
      <p:pic>
        <p:nvPicPr>
          <p:cNvPr id="12" name="Picture 5" descr="Bank-shadow"/>
          <p:cNvPicPr>
            <a:picLocks noChangeAspect="1" noChangeArrowheads="1"/>
          </p:cNvPicPr>
          <p:nvPr/>
        </p:nvPicPr>
        <p:blipFill>
          <a:blip r:embed="rId2" cstate="print"/>
          <a:srcRect/>
          <a:stretch>
            <a:fillRect/>
          </a:stretch>
        </p:blipFill>
        <p:spPr bwMode="auto">
          <a:xfrm>
            <a:off x="827584" y="3777799"/>
            <a:ext cx="1025525" cy="760412"/>
          </a:xfrm>
          <a:prstGeom prst="rect">
            <a:avLst/>
          </a:prstGeom>
          <a:noFill/>
          <a:ln w="9525">
            <a:noFill/>
            <a:miter lim="800000"/>
            <a:headEnd/>
            <a:tailEnd/>
          </a:ln>
        </p:spPr>
      </p:pic>
      <p:sp>
        <p:nvSpPr>
          <p:cNvPr id="13" name="TextBox 12"/>
          <p:cNvSpPr txBox="1"/>
          <p:nvPr/>
        </p:nvSpPr>
        <p:spPr>
          <a:xfrm>
            <a:off x="967690" y="4518875"/>
            <a:ext cx="869149" cy="523220"/>
          </a:xfrm>
          <a:prstGeom prst="rect">
            <a:avLst/>
          </a:prstGeom>
          <a:noFill/>
        </p:spPr>
        <p:txBody>
          <a:bodyPr wrap="none" rtlCol="0">
            <a:spAutoFit/>
          </a:bodyPr>
          <a:lstStyle/>
          <a:p>
            <a:pPr algn="ctr"/>
            <a:r>
              <a:rPr lang="nl-BE" sz="1400" b="1" i="0">
                <a:latin typeface="+mn-lt"/>
              </a:rPr>
              <a:t>Nordea, </a:t>
            </a:r>
          </a:p>
          <a:p>
            <a:pPr algn="ctr"/>
            <a:r>
              <a:rPr lang="nl-BE" sz="1400" b="1" i="0">
                <a:latin typeface="+mn-lt"/>
              </a:rPr>
              <a:t>Denmark</a:t>
            </a:r>
          </a:p>
        </p:txBody>
      </p:sp>
      <p:pic>
        <p:nvPicPr>
          <p:cNvPr id="14" name="Picture 2"/>
          <p:cNvPicPr>
            <a:picLocks noChangeAspect="1" noChangeArrowheads="1"/>
          </p:cNvPicPr>
          <p:nvPr/>
        </p:nvPicPr>
        <p:blipFill>
          <a:blip r:embed="rId5" cstate="print"/>
          <a:srcRect/>
          <a:stretch>
            <a:fillRect/>
          </a:stretch>
        </p:blipFill>
        <p:spPr bwMode="auto">
          <a:xfrm>
            <a:off x="874153" y="3687315"/>
            <a:ext cx="380997" cy="289557"/>
          </a:xfrm>
          <a:prstGeom prst="rect">
            <a:avLst/>
          </a:prstGeom>
          <a:noFill/>
          <a:ln w="9525">
            <a:noFill/>
            <a:miter lim="800000"/>
            <a:headEnd/>
            <a:tailEnd/>
          </a:ln>
        </p:spPr>
      </p:pic>
      <p:sp>
        <p:nvSpPr>
          <p:cNvPr id="16" name="Rectangle 15"/>
          <p:cNvSpPr/>
          <p:nvPr/>
        </p:nvSpPr>
        <p:spPr>
          <a:xfrm>
            <a:off x="344288" y="1048785"/>
            <a:ext cx="8332167" cy="1588127"/>
          </a:xfrm>
          <a:prstGeom prst="rect">
            <a:avLst/>
          </a:prstGeom>
        </p:spPr>
        <p:txBody>
          <a:bodyPr wrap="square">
            <a:spAutoFit/>
          </a:bodyPr>
          <a:lstStyle/>
          <a:p>
            <a:pPr marL="342900" lvl="0" indent="-342900">
              <a:spcBef>
                <a:spcPct val="20000"/>
              </a:spcBef>
              <a:buFont typeface="Wingdings" pitchFamily="2" charset="2"/>
              <a:buChar char="§"/>
            </a:pPr>
            <a:r>
              <a:rPr lang="en-IN">
                <a:solidFill>
                  <a:prstClr val="black"/>
                </a:solidFill>
                <a:latin typeface="Tahoma" pitchFamily="34" charset="0"/>
                <a:cs typeface="Tahoma" pitchFamily="34" charset="0"/>
              </a:rPr>
              <a:t>Banks hold NOSTRO account with the Clearing house</a:t>
            </a:r>
          </a:p>
          <a:p>
            <a:pPr marL="342900" lvl="0" indent="-342900">
              <a:spcBef>
                <a:spcPct val="20000"/>
              </a:spcBef>
              <a:buFont typeface="Wingdings" pitchFamily="2" charset="2"/>
              <a:buChar char="§"/>
            </a:pPr>
            <a:r>
              <a:rPr lang="en-IN">
                <a:solidFill>
                  <a:prstClr val="black"/>
                </a:solidFill>
                <a:latin typeface="Tahoma" pitchFamily="34" charset="0"/>
                <a:cs typeface="Tahoma" pitchFamily="34" charset="0"/>
              </a:rPr>
              <a:t>Clearing System/house does the settlement by debiting one bank’s account and crediting other’s</a:t>
            </a:r>
          </a:p>
          <a:p>
            <a:pPr marL="342900" lvl="0" indent="-342900">
              <a:spcBef>
                <a:spcPct val="20000"/>
              </a:spcBef>
              <a:buFont typeface="Wingdings" pitchFamily="2" charset="2"/>
              <a:buChar char="§"/>
            </a:pPr>
            <a:r>
              <a:rPr lang="en-IN">
                <a:solidFill>
                  <a:prstClr val="black"/>
                </a:solidFill>
                <a:latin typeface="Tahoma" pitchFamily="34" charset="0"/>
                <a:cs typeface="Tahoma" pitchFamily="34" charset="0"/>
              </a:rPr>
              <a:t>Mostly used for domestic clearing and settlement e.g. SEPA</a:t>
            </a:r>
          </a:p>
          <a:p>
            <a:pPr>
              <a:buFont typeface="Wingdings" pitchFamily="2" charset="2"/>
              <a:buChar char="§"/>
            </a:pPr>
            <a:endParaRPr lang="en-US"/>
          </a:p>
        </p:txBody>
      </p:sp>
      <p:pic>
        <p:nvPicPr>
          <p:cNvPr id="17" name="Picture 19" descr="swift"/>
          <p:cNvPicPr>
            <a:picLocks noChangeAspect="1" noChangeArrowheads="1"/>
          </p:cNvPicPr>
          <p:nvPr/>
        </p:nvPicPr>
        <p:blipFill>
          <a:blip r:embed="rId6" cstate="print"/>
          <a:srcRect/>
          <a:stretch>
            <a:fillRect/>
          </a:stretch>
        </p:blipFill>
        <p:spPr bwMode="auto">
          <a:xfrm>
            <a:off x="2606765" y="4240667"/>
            <a:ext cx="428537" cy="432000"/>
          </a:xfrm>
          <a:prstGeom prst="rect">
            <a:avLst/>
          </a:prstGeom>
          <a:noFill/>
          <a:ln w="9525">
            <a:noFill/>
            <a:miter lim="800000"/>
            <a:headEnd/>
            <a:tailEnd/>
          </a:ln>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8545" name="Picture 1"/>
          <p:cNvPicPr>
            <a:picLocks noChangeAspect="1" noChangeArrowheads="1"/>
          </p:cNvPicPr>
          <p:nvPr/>
        </p:nvPicPr>
        <p:blipFill>
          <a:blip r:embed="rId2" cstate="print"/>
          <a:srcRect t="784" r="1496" b="45759"/>
          <a:stretch>
            <a:fillRect/>
          </a:stretch>
        </p:blipFill>
        <p:spPr bwMode="auto">
          <a:xfrm>
            <a:off x="475008" y="1769426"/>
            <a:ext cx="8205850" cy="3562597"/>
          </a:xfrm>
          <a:prstGeom prst="rect">
            <a:avLst/>
          </a:prstGeom>
          <a:noFill/>
          <a:ln w="9525">
            <a:noFill/>
            <a:miter lim="800000"/>
            <a:headEnd/>
            <a:tailEnd/>
          </a:ln>
        </p:spPr>
      </p:pic>
      <p:sp>
        <p:nvSpPr>
          <p:cNvPr id="2" name="Title 1"/>
          <p:cNvSpPr>
            <a:spLocks noGrp="1"/>
          </p:cNvSpPr>
          <p:nvPr>
            <p:ph type="title"/>
          </p:nvPr>
        </p:nvSpPr>
        <p:spPr/>
        <p:txBody>
          <a:bodyPr/>
          <a:lstStyle/>
          <a:p>
            <a:r>
              <a:rPr lang="nl-BE"/>
              <a:t>Routing: rule definition</a:t>
            </a:r>
            <a:endParaRPr lang="en-US"/>
          </a:p>
        </p:txBody>
      </p:sp>
      <p:sp>
        <p:nvSpPr>
          <p:cNvPr id="5" name="Isosceles Triangle 4"/>
          <p:cNvSpPr/>
          <p:nvPr/>
        </p:nvSpPr>
        <p:spPr>
          <a:xfrm rot="10740000" flipV="1">
            <a:off x="2669274" y="3510574"/>
            <a:ext cx="126850" cy="924461"/>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 name="TextBox 5"/>
          <p:cNvSpPr txBox="1"/>
          <p:nvPr/>
        </p:nvSpPr>
        <p:spPr>
          <a:xfrm>
            <a:off x="1493150" y="4376020"/>
            <a:ext cx="2256038" cy="553998"/>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l"/>
            <a:r>
              <a:rPr lang="en-GB" sz="1000"/>
              <a:t>Defines the order of preference in which the routing rule must be evaluated.</a:t>
            </a:r>
            <a:endParaRPr lang="en-US" sz="1000"/>
          </a:p>
        </p:txBody>
      </p:sp>
      <p:sp>
        <p:nvSpPr>
          <p:cNvPr id="7" name="Isosceles Triangle 6"/>
          <p:cNvSpPr/>
          <p:nvPr/>
        </p:nvSpPr>
        <p:spPr>
          <a:xfrm rot="10740000" flipV="1">
            <a:off x="2812561" y="3666703"/>
            <a:ext cx="126850" cy="924461"/>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8" name="TextBox 7"/>
          <p:cNvSpPr txBox="1"/>
          <p:nvPr/>
        </p:nvSpPr>
        <p:spPr>
          <a:xfrm>
            <a:off x="1104809" y="4415190"/>
            <a:ext cx="7129072" cy="92333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l"/>
            <a:r>
              <a:rPr lang="nl-BE" sz="1000"/>
              <a:t>Can be:</a:t>
            </a:r>
            <a:endParaRPr lang="en-US" sz="1000"/>
          </a:p>
          <a:p>
            <a:pPr algn="l"/>
            <a:r>
              <a:rPr lang="en-US" sz="1000"/>
              <a:t>“Criteria Based”: certain attributes of the Transaction are compared with attributes of the Exchange Condition. If all criteria matched, the Transaction is routed to the Exchange Condition. For instance: Currency, Maximum Amount, Destination Bank Code…</a:t>
            </a:r>
          </a:p>
          <a:p>
            <a:pPr algn="l"/>
            <a:r>
              <a:rPr lang="en-US" sz="1000"/>
              <a:t>“Algorithm Based”: the Routing Rule consists of code developed by customization team, which, for a Transaction received as parameter, will return the Outgoing Clearing Condition.</a:t>
            </a:r>
          </a:p>
        </p:txBody>
      </p:sp>
      <p:sp>
        <p:nvSpPr>
          <p:cNvPr id="11" name="Isosceles Triangle 10"/>
          <p:cNvSpPr/>
          <p:nvPr/>
        </p:nvSpPr>
        <p:spPr>
          <a:xfrm rot="10740000" flipV="1">
            <a:off x="2978424" y="3828472"/>
            <a:ext cx="119192" cy="766167"/>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2" name="TextBox 11"/>
          <p:cNvSpPr txBox="1"/>
          <p:nvPr/>
        </p:nvSpPr>
        <p:spPr>
          <a:xfrm>
            <a:off x="1709715" y="4470006"/>
            <a:ext cx="2479099" cy="24622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l"/>
            <a:r>
              <a:rPr lang="nl-BE" sz="1000"/>
              <a:t>Participant related to the routing rule</a:t>
            </a:r>
            <a:endParaRPr lang="en-US" sz="1000"/>
          </a:p>
        </p:txBody>
      </p:sp>
      <p:sp>
        <p:nvSpPr>
          <p:cNvPr id="15" name="Isosceles Triangle 14"/>
          <p:cNvSpPr/>
          <p:nvPr/>
        </p:nvSpPr>
        <p:spPr>
          <a:xfrm rot="10740000" flipV="1">
            <a:off x="3142386" y="4058509"/>
            <a:ext cx="101070" cy="505113"/>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6" name="TextBox 15"/>
          <p:cNvSpPr txBox="1"/>
          <p:nvPr/>
        </p:nvSpPr>
        <p:spPr>
          <a:xfrm>
            <a:off x="1853278" y="4439167"/>
            <a:ext cx="2479099"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l"/>
            <a:r>
              <a:rPr lang="nl-BE" sz="1000"/>
              <a:t>Exchange condition related to the routing rule.</a:t>
            </a:r>
            <a:endParaRPr lang="en-US" sz="1000"/>
          </a:p>
        </p:txBody>
      </p:sp>
      <p:sp>
        <p:nvSpPr>
          <p:cNvPr id="13" name="Isosceles Triangle 12"/>
          <p:cNvSpPr/>
          <p:nvPr/>
        </p:nvSpPr>
        <p:spPr>
          <a:xfrm rot="10740000" flipV="1">
            <a:off x="2723295" y="4526136"/>
            <a:ext cx="124767" cy="505113"/>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4" name="TextBox 13"/>
          <p:cNvSpPr txBox="1"/>
          <p:nvPr/>
        </p:nvSpPr>
        <p:spPr>
          <a:xfrm>
            <a:off x="1785064" y="4960163"/>
            <a:ext cx="3060345" cy="24622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l"/>
            <a:r>
              <a:rPr lang="nl-BE" sz="1000"/>
              <a:t>Transaction attribute which is compared. </a:t>
            </a:r>
            <a:endParaRPr lang="en-US" sz="1000"/>
          </a:p>
        </p:txBody>
      </p:sp>
      <p:sp>
        <p:nvSpPr>
          <p:cNvPr id="17" name="Isosceles Triangle 16"/>
          <p:cNvSpPr/>
          <p:nvPr/>
        </p:nvSpPr>
        <p:spPr>
          <a:xfrm rot="10740000" flipV="1">
            <a:off x="4019730" y="4540313"/>
            <a:ext cx="124767" cy="505113"/>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8" name="TextBox 17"/>
          <p:cNvSpPr txBox="1"/>
          <p:nvPr/>
        </p:nvSpPr>
        <p:spPr>
          <a:xfrm>
            <a:off x="3081500" y="4974340"/>
            <a:ext cx="2269990" cy="24622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l"/>
            <a:r>
              <a:rPr lang="nl-BE" sz="1000"/>
              <a:t>Operator used to do the comparison</a:t>
            </a:r>
            <a:endParaRPr lang="en-US" sz="1000"/>
          </a:p>
        </p:txBody>
      </p:sp>
      <p:sp>
        <p:nvSpPr>
          <p:cNvPr id="19" name="Isosceles Triangle 18"/>
          <p:cNvSpPr/>
          <p:nvPr/>
        </p:nvSpPr>
        <p:spPr>
          <a:xfrm rot="10740000" flipV="1">
            <a:off x="6036142" y="4486966"/>
            <a:ext cx="124767" cy="505113"/>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0" name="TextBox 19"/>
          <p:cNvSpPr txBox="1"/>
          <p:nvPr/>
        </p:nvSpPr>
        <p:spPr>
          <a:xfrm>
            <a:off x="5097912" y="4920993"/>
            <a:ext cx="2269990" cy="553998"/>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l"/>
            <a:r>
              <a:rPr lang="nl-BE" sz="1000"/>
              <a:t>Entity and attributes to compare against. Attributes of Participant and Exchange Condition can be defined.</a:t>
            </a:r>
            <a:endParaRPr lang="en-US" sz="1000"/>
          </a:p>
        </p:txBody>
      </p:sp>
      <p:sp>
        <p:nvSpPr>
          <p:cNvPr id="21" name="Isosceles Triangle 20"/>
          <p:cNvSpPr/>
          <p:nvPr/>
        </p:nvSpPr>
        <p:spPr>
          <a:xfrm rot="10740000" flipV="1">
            <a:off x="7322102" y="4538013"/>
            <a:ext cx="124767" cy="505113"/>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2" name="TextBox 21"/>
          <p:cNvSpPr txBox="1"/>
          <p:nvPr/>
        </p:nvSpPr>
        <p:spPr>
          <a:xfrm>
            <a:off x="5916020" y="4972040"/>
            <a:ext cx="2269990" cy="246221"/>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l"/>
            <a:r>
              <a:rPr lang="nl-BE" sz="1000"/>
              <a:t>Fixed values to compare against. </a:t>
            </a:r>
            <a:endParaRPr lang="en-US" sz="1000"/>
          </a:p>
        </p:txBody>
      </p:sp>
      <p:graphicFrame>
        <p:nvGraphicFramePr>
          <p:cNvPr id="23" name="Table 22"/>
          <p:cNvGraphicFramePr>
            <a:graphicFrameLocks noGrp="1"/>
          </p:cNvGraphicFramePr>
          <p:nvPr/>
        </p:nvGraphicFramePr>
        <p:xfrm>
          <a:off x="906621" y="2281114"/>
          <a:ext cx="7386084" cy="2661920"/>
        </p:xfrm>
        <a:graphic>
          <a:graphicData uri="http://schemas.openxmlformats.org/drawingml/2006/table">
            <a:tbl>
              <a:tblPr firstRow="1" bandRow="1">
                <a:effectLst>
                  <a:outerShdw blurRad="50800" dist="152400" dir="5400000" algn="t" rotWithShape="0">
                    <a:prstClr val="black">
                      <a:alpha val="40000"/>
                    </a:prstClr>
                  </a:outerShdw>
                </a:effectLst>
                <a:tableStyleId>{5C22544A-7EE6-4342-B048-85BDC9FD1C3A}</a:tableStyleId>
              </a:tblPr>
              <a:tblGrid>
                <a:gridCol w="1346791">
                  <a:extLst>
                    <a:ext uri="{9D8B030D-6E8A-4147-A177-3AD203B41FA5}">
                      <a16:colId xmlns:a16="http://schemas.microsoft.com/office/drawing/2014/main" val="20000"/>
                    </a:ext>
                  </a:extLst>
                </a:gridCol>
                <a:gridCol w="6039293">
                  <a:extLst>
                    <a:ext uri="{9D8B030D-6E8A-4147-A177-3AD203B41FA5}">
                      <a16:colId xmlns:a16="http://schemas.microsoft.com/office/drawing/2014/main" val="20001"/>
                    </a:ext>
                  </a:extLst>
                </a:gridCol>
              </a:tblGrid>
              <a:tr h="370840">
                <a:tc>
                  <a:txBody>
                    <a:bodyPr/>
                    <a:lstStyle/>
                    <a:p>
                      <a:r>
                        <a:rPr lang="nl-BE" sz="1800" dirty="0"/>
                        <a:t>Possible Operators</a:t>
                      </a:r>
                      <a:endParaRPr lang="en-US" sz="1800" dirty="0"/>
                    </a:p>
                  </a:txBody>
                  <a:tcPr/>
                </a:tc>
                <a:tc>
                  <a:txBody>
                    <a:bodyPr/>
                    <a:lstStyle/>
                    <a:p>
                      <a:r>
                        <a:rPr lang="nl-BE" sz="1800" dirty="0"/>
                        <a:t>Description</a:t>
                      </a:r>
                      <a:endParaRPr lang="en-US" sz="1800" dirty="0"/>
                    </a:p>
                  </a:txBody>
                  <a:tcPr/>
                </a:tc>
                <a:extLst>
                  <a:ext uri="{0D108BD9-81ED-4DB2-BD59-A6C34878D82A}">
                    <a16:rowId xmlns:a16="http://schemas.microsoft.com/office/drawing/2014/main" val="10000"/>
                  </a:ext>
                </a:extLst>
              </a:tr>
              <a:tr h="370840">
                <a:tc>
                  <a:txBody>
                    <a:bodyPr/>
                    <a:lstStyle/>
                    <a:p>
                      <a:r>
                        <a:rPr lang="en-GB" sz="1800" kern="1200" dirty="0">
                          <a:solidFill>
                            <a:schemeClr val="dk1"/>
                          </a:solidFill>
                          <a:latin typeface="+mn-lt"/>
                          <a:ea typeface="+mn-ea"/>
                          <a:cs typeface="+mn-cs"/>
                        </a:rPr>
                        <a:t>=, &lt;, &gt;, &lt;&gt;</a:t>
                      </a:r>
                      <a:endParaRPr lang="en-US" sz="1800" dirty="0"/>
                    </a:p>
                  </a:txBody>
                  <a:tcPr/>
                </a:tc>
                <a:tc>
                  <a:txBody>
                    <a:bodyPr/>
                    <a:lstStyle/>
                    <a:p>
                      <a:r>
                        <a:rPr lang="en-GB" sz="1800" kern="1200" dirty="0">
                          <a:solidFill>
                            <a:schemeClr val="dk1"/>
                          </a:solidFill>
                          <a:latin typeface="+mn-lt"/>
                          <a:ea typeface="+mn-ea"/>
                          <a:cs typeface="+mn-cs"/>
                        </a:rPr>
                        <a:t>The basic ones</a:t>
                      </a:r>
                      <a:endParaRPr lang="en-US" sz="1800" dirty="0"/>
                    </a:p>
                  </a:txBody>
                  <a:tcPr/>
                </a:tc>
                <a:extLst>
                  <a:ext uri="{0D108BD9-81ED-4DB2-BD59-A6C34878D82A}">
                    <a16:rowId xmlns:a16="http://schemas.microsoft.com/office/drawing/2014/main" val="10001"/>
                  </a:ext>
                </a:extLst>
              </a:tr>
              <a:tr h="370840">
                <a:tc>
                  <a:txBody>
                    <a:bodyPr/>
                    <a:lstStyle/>
                    <a:p>
                      <a:r>
                        <a:rPr lang="en-GB" sz="1800" kern="1200" dirty="0" err="1">
                          <a:solidFill>
                            <a:schemeClr val="dk1"/>
                          </a:solidFill>
                          <a:latin typeface="+mn-lt"/>
                          <a:ea typeface="+mn-ea"/>
                          <a:cs typeface="+mn-cs"/>
                        </a:rPr>
                        <a:t>IsNull</a:t>
                      </a:r>
                      <a:endParaRPr lang="en-US" sz="1800" dirty="0"/>
                    </a:p>
                  </a:txBody>
                  <a:tcPr/>
                </a:tc>
                <a:tc>
                  <a:txBody>
                    <a:bodyPr/>
                    <a:lstStyle/>
                    <a:p>
                      <a:r>
                        <a:rPr lang="en-GB" sz="1800" kern="1200" dirty="0">
                          <a:solidFill>
                            <a:schemeClr val="dk1"/>
                          </a:solidFill>
                          <a:latin typeface="+mn-lt"/>
                          <a:ea typeface="+mn-ea"/>
                          <a:cs typeface="+mn-cs"/>
                        </a:rPr>
                        <a:t>Returns true when the value being compared is NULL or empty</a:t>
                      </a:r>
                      <a:endParaRPr lang="en-US" sz="1800" dirty="0"/>
                    </a:p>
                  </a:txBody>
                  <a:tcPr/>
                </a:tc>
                <a:extLst>
                  <a:ext uri="{0D108BD9-81ED-4DB2-BD59-A6C34878D82A}">
                    <a16:rowId xmlns:a16="http://schemas.microsoft.com/office/drawing/2014/main" val="10002"/>
                  </a:ext>
                </a:extLst>
              </a:tr>
              <a:tr h="370840">
                <a:tc>
                  <a:txBody>
                    <a:bodyPr/>
                    <a:lstStyle/>
                    <a:p>
                      <a:r>
                        <a:rPr lang="en-GB" sz="1800" kern="1200" dirty="0" err="1">
                          <a:solidFill>
                            <a:schemeClr val="dk1"/>
                          </a:solidFill>
                          <a:latin typeface="+mn-lt"/>
                          <a:ea typeface="+mn-ea"/>
                          <a:cs typeface="+mn-cs"/>
                        </a:rPr>
                        <a:t>IsNotNull</a:t>
                      </a:r>
                      <a:endParaRPr lang="en-US" sz="1800" dirty="0"/>
                    </a:p>
                  </a:txBody>
                  <a:tcPr/>
                </a:tc>
                <a:tc>
                  <a:txBody>
                    <a:bodyPr/>
                    <a:lstStyle/>
                    <a:p>
                      <a:r>
                        <a:rPr lang="en-GB" sz="1800" kern="1200" dirty="0">
                          <a:solidFill>
                            <a:schemeClr val="dk1"/>
                          </a:solidFill>
                          <a:latin typeface="+mn-lt"/>
                          <a:ea typeface="+mn-ea"/>
                          <a:cs typeface="+mn-cs"/>
                        </a:rPr>
                        <a:t>Returns true when the value being compared is not empty or NULL</a:t>
                      </a:r>
                      <a:endParaRPr lang="en-US" sz="1800" dirty="0"/>
                    </a:p>
                  </a:txBody>
                  <a:tcPr/>
                </a:tc>
                <a:extLst>
                  <a:ext uri="{0D108BD9-81ED-4DB2-BD59-A6C34878D82A}">
                    <a16:rowId xmlns:a16="http://schemas.microsoft.com/office/drawing/2014/main" val="10003"/>
                  </a:ext>
                </a:extLst>
              </a:tr>
              <a:tr h="370840">
                <a:tc>
                  <a:txBody>
                    <a:bodyPr/>
                    <a:lstStyle/>
                    <a:p>
                      <a:r>
                        <a:rPr lang="en-GB" sz="1800" kern="1200" dirty="0" err="1">
                          <a:solidFill>
                            <a:schemeClr val="dk1"/>
                          </a:solidFill>
                          <a:latin typeface="+mn-lt"/>
                          <a:ea typeface="+mn-ea"/>
                          <a:cs typeface="+mn-cs"/>
                        </a:rPr>
                        <a:t>InSet</a:t>
                      </a:r>
                      <a:endParaRPr lang="en-US" sz="1800" dirty="0"/>
                    </a:p>
                  </a:txBody>
                  <a:tcPr/>
                </a:tc>
                <a:tc>
                  <a:txBody>
                    <a:bodyPr/>
                    <a:lstStyle/>
                    <a:p>
                      <a:r>
                        <a:rPr lang="en-GB" sz="1800" kern="1200" dirty="0">
                          <a:solidFill>
                            <a:schemeClr val="dk1"/>
                          </a:solidFill>
                          <a:latin typeface="+mn-lt"/>
                          <a:ea typeface="+mn-ea"/>
                          <a:cs typeface="+mn-cs"/>
                        </a:rPr>
                        <a:t>Returns true when the value being compared is equal to one of the literal values specified in the Routing Criterion</a:t>
                      </a:r>
                      <a:endParaRPr lang="en-US" sz="18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6536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14"/>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1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2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childTnLst>
                                </p:cTn>
                              </p:par>
                              <p:par>
                                <p:cTn id="81" presetID="1" presetClass="exit" presetSubtype="0" fill="hold" grpId="1" nodeType="withEffect">
                                  <p:stCondLst>
                                    <p:cond delay="0"/>
                                  </p:stCondLst>
                                  <p:childTnLst>
                                    <p:set>
                                      <p:cBhvr>
                                        <p:cTn id="82" dur="1" fill="hold">
                                          <p:stCondLst>
                                            <p:cond delay="0"/>
                                          </p:stCondLst>
                                        </p:cTn>
                                        <p:tgtEl>
                                          <p:spTgt spid="20"/>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11" grpId="0" animBg="1"/>
      <p:bldP spid="11" grpId="1" animBg="1"/>
      <p:bldP spid="12" grpId="0" animBg="1"/>
      <p:bldP spid="12" grpId="1" animBg="1"/>
      <p:bldP spid="15" grpId="0" animBg="1"/>
      <p:bldP spid="15" grpId="1" animBg="1"/>
      <p:bldP spid="16" grpId="0" animBg="1"/>
      <p:bldP spid="16" grpId="1" animBg="1"/>
      <p:bldP spid="13" grpId="0" animBg="1"/>
      <p:bldP spid="13" grpId="1" animBg="1"/>
      <p:bldP spid="14" grpId="0" animBg="1"/>
      <p:bldP spid="14" grpId="1" animBg="1"/>
      <p:bldP spid="17" grpId="0" animBg="1"/>
      <p:bldP spid="17" grpId="1" animBg="1"/>
      <p:bldP spid="18" grpId="0" animBg="1"/>
      <p:bldP spid="18" grpId="1" animBg="1"/>
      <p:bldP spid="19" grpId="0" animBg="1"/>
      <p:bldP spid="19" grpId="1" animBg="1"/>
      <p:bldP spid="20" grpId="0" animBg="1"/>
      <p:bldP spid="20" grpId="1" animBg="1"/>
      <p:bldP spid="21" grpId="0" animBg="1"/>
      <p:bldP spid="22"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nl-BE"/>
              <a:t>Routing – Criteria-based rules</a:t>
            </a:r>
            <a:endParaRPr lang="en-US"/>
          </a:p>
        </p:txBody>
      </p:sp>
      <p:sp>
        <p:nvSpPr>
          <p:cNvPr id="27" name="Content Placeholder 26"/>
          <p:cNvSpPr>
            <a:spLocks noGrp="1"/>
          </p:cNvSpPr>
          <p:nvPr>
            <p:ph idx="1"/>
          </p:nvPr>
        </p:nvSpPr>
        <p:spPr/>
        <p:txBody>
          <a:bodyPr/>
          <a:lstStyle/>
          <a:p>
            <a:r>
              <a:rPr lang="nl-BE"/>
              <a:t>Examples routing rules</a:t>
            </a:r>
            <a:endParaRPr lang="en-US"/>
          </a:p>
        </p:txBody>
      </p:sp>
      <p:sp>
        <p:nvSpPr>
          <p:cNvPr id="6148"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14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15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15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15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15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15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155" name="Rectangle 5"/>
          <p:cNvSpPr>
            <a:spLocks noChangeArrowheads="1"/>
          </p:cNvSpPr>
          <p:nvPr/>
        </p:nvSpPr>
        <p:spPr bwMode="auto">
          <a:xfrm>
            <a:off x="0" y="3616325"/>
            <a:ext cx="9144000" cy="0"/>
          </a:xfrm>
          <a:prstGeom prst="rect">
            <a:avLst/>
          </a:prstGeom>
          <a:noFill/>
          <a:ln w="28575" algn="ctr">
            <a:noFill/>
            <a:miter lim="800000"/>
            <a:headEnd/>
            <a:tailEnd/>
          </a:ln>
        </p:spPr>
        <p:txBody>
          <a:bodyPr wrap="none" lIns="18000" tIns="18000" rIns="18000" bIns="18000" anchor="ctr">
            <a:spAutoFit/>
          </a:bodyPr>
          <a:lstStyle/>
          <a:p>
            <a:pPr eaLnBrk="0" hangingPunct="0"/>
            <a:endParaRPr lang="nl-BE"/>
          </a:p>
        </p:txBody>
      </p:sp>
      <p:sp>
        <p:nvSpPr>
          <p:cNvPr id="615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15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15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15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16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16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16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16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164" name="Rectangle 6"/>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165" name="Rectangle 1"/>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pPr eaLnBrk="0" hangingPunct="0"/>
            <a:br>
              <a:rPr lang="en-US"/>
            </a:br>
            <a:endParaRPr lang="en-US"/>
          </a:p>
        </p:txBody>
      </p:sp>
      <p:sp>
        <p:nvSpPr>
          <p:cNvPr id="6166" name="Rectangle 5"/>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6167" name="Rectangle 7"/>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6168"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graphicFrame>
        <p:nvGraphicFramePr>
          <p:cNvPr id="30" name="Table 29"/>
          <p:cNvGraphicFramePr>
            <a:graphicFrameLocks noGrp="1"/>
          </p:cNvGraphicFramePr>
          <p:nvPr/>
        </p:nvGraphicFramePr>
        <p:xfrm>
          <a:off x="492642" y="1705344"/>
          <a:ext cx="8140993" cy="3693160"/>
        </p:xfrm>
        <a:graphic>
          <a:graphicData uri="http://schemas.openxmlformats.org/drawingml/2006/table">
            <a:tbl>
              <a:tblPr firstRow="1" bandRow="1">
                <a:tableStyleId>{5C22544A-7EE6-4342-B048-85BDC9FD1C3A}</a:tableStyleId>
              </a:tblPr>
              <a:tblGrid>
                <a:gridCol w="474921">
                  <a:extLst>
                    <a:ext uri="{9D8B030D-6E8A-4147-A177-3AD203B41FA5}">
                      <a16:colId xmlns:a16="http://schemas.microsoft.com/office/drawing/2014/main" val="20000"/>
                    </a:ext>
                  </a:extLst>
                </a:gridCol>
                <a:gridCol w="1350335">
                  <a:extLst>
                    <a:ext uri="{9D8B030D-6E8A-4147-A177-3AD203B41FA5}">
                      <a16:colId xmlns:a16="http://schemas.microsoft.com/office/drawing/2014/main" val="20001"/>
                    </a:ext>
                  </a:extLst>
                </a:gridCol>
                <a:gridCol w="1663741">
                  <a:extLst>
                    <a:ext uri="{9D8B030D-6E8A-4147-A177-3AD203B41FA5}">
                      <a16:colId xmlns:a16="http://schemas.microsoft.com/office/drawing/2014/main" val="20002"/>
                    </a:ext>
                  </a:extLst>
                </a:gridCol>
                <a:gridCol w="1162999">
                  <a:extLst>
                    <a:ext uri="{9D8B030D-6E8A-4147-A177-3AD203B41FA5}">
                      <a16:colId xmlns:a16="http://schemas.microsoft.com/office/drawing/2014/main" val="20003"/>
                    </a:ext>
                  </a:extLst>
                </a:gridCol>
                <a:gridCol w="1162999">
                  <a:extLst>
                    <a:ext uri="{9D8B030D-6E8A-4147-A177-3AD203B41FA5}">
                      <a16:colId xmlns:a16="http://schemas.microsoft.com/office/drawing/2014/main" val="20004"/>
                    </a:ext>
                  </a:extLst>
                </a:gridCol>
                <a:gridCol w="1162999">
                  <a:extLst>
                    <a:ext uri="{9D8B030D-6E8A-4147-A177-3AD203B41FA5}">
                      <a16:colId xmlns:a16="http://schemas.microsoft.com/office/drawing/2014/main" val="20005"/>
                    </a:ext>
                  </a:extLst>
                </a:gridCol>
                <a:gridCol w="1162999">
                  <a:extLst>
                    <a:ext uri="{9D8B030D-6E8A-4147-A177-3AD203B41FA5}">
                      <a16:colId xmlns:a16="http://schemas.microsoft.com/office/drawing/2014/main" val="20006"/>
                    </a:ext>
                  </a:extLst>
                </a:gridCol>
              </a:tblGrid>
              <a:tr h="370840">
                <a:tc>
                  <a:txBody>
                    <a:bodyPr/>
                    <a:lstStyle/>
                    <a:p>
                      <a:r>
                        <a:rPr lang="en-GB" sz="1400" b="1" kern="1200" dirty="0">
                          <a:solidFill>
                            <a:schemeClr val="lt1"/>
                          </a:solidFill>
                          <a:latin typeface="+mn-lt"/>
                          <a:ea typeface="+mn-ea"/>
                          <a:cs typeface="+mn-cs"/>
                        </a:rPr>
                        <a:t>#</a:t>
                      </a:r>
                      <a:endParaRPr lang="en-US" sz="1400" dirty="0"/>
                    </a:p>
                  </a:txBody>
                  <a:tcPr/>
                </a:tc>
                <a:tc>
                  <a:txBody>
                    <a:bodyPr/>
                    <a:lstStyle/>
                    <a:p>
                      <a:r>
                        <a:rPr lang="en-GB" sz="1400" b="1" kern="1200" dirty="0">
                          <a:solidFill>
                            <a:schemeClr val="lt1"/>
                          </a:solidFill>
                          <a:latin typeface="+mn-lt"/>
                          <a:ea typeface="+mn-ea"/>
                          <a:cs typeface="+mn-cs"/>
                        </a:rPr>
                        <a:t>Routing Entity</a:t>
                      </a:r>
                      <a:endParaRPr lang="en-US" sz="1400" dirty="0"/>
                    </a:p>
                  </a:txBody>
                  <a:tcPr/>
                </a:tc>
                <a:tc>
                  <a:txBody>
                    <a:bodyPr/>
                    <a:lstStyle/>
                    <a:p>
                      <a:r>
                        <a:rPr lang="en-GB" sz="1400" b="1" kern="1200" dirty="0">
                          <a:solidFill>
                            <a:schemeClr val="lt1"/>
                          </a:solidFill>
                          <a:latin typeface="+mn-lt"/>
                          <a:ea typeface="+mn-ea"/>
                          <a:cs typeface="+mn-cs"/>
                        </a:rPr>
                        <a:t>Routing Attribute</a:t>
                      </a:r>
                      <a:endParaRPr lang="en-US" sz="1400" dirty="0"/>
                    </a:p>
                  </a:txBody>
                  <a:tcPr/>
                </a:tc>
                <a:tc>
                  <a:txBody>
                    <a:bodyPr/>
                    <a:lstStyle/>
                    <a:p>
                      <a:r>
                        <a:rPr lang="en-GB" sz="1400" b="1" kern="1200" dirty="0">
                          <a:solidFill>
                            <a:schemeClr val="lt1"/>
                          </a:solidFill>
                          <a:latin typeface="+mn-lt"/>
                          <a:ea typeface="+mn-ea"/>
                          <a:cs typeface="+mn-cs"/>
                        </a:rPr>
                        <a:t>Operator</a:t>
                      </a:r>
                      <a:endParaRPr lang="en-US" sz="1400" dirty="0"/>
                    </a:p>
                  </a:txBody>
                  <a:tcPr/>
                </a:tc>
                <a:tc>
                  <a:txBody>
                    <a:bodyPr/>
                    <a:lstStyle/>
                    <a:p>
                      <a:r>
                        <a:rPr lang="en-GB" sz="1400" b="1" kern="1200" dirty="0">
                          <a:solidFill>
                            <a:schemeClr val="lt1"/>
                          </a:solidFill>
                          <a:latin typeface="+mn-lt"/>
                          <a:ea typeface="+mn-ea"/>
                          <a:cs typeface="+mn-cs"/>
                        </a:rPr>
                        <a:t>Criteria Entity</a:t>
                      </a:r>
                      <a:endParaRPr lang="en-US" sz="1400" dirty="0"/>
                    </a:p>
                  </a:txBody>
                  <a:tcPr/>
                </a:tc>
                <a:tc>
                  <a:txBody>
                    <a:bodyPr/>
                    <a:lstStyle/>
                    <a:p>
                      <a:r>
                        <a:rPr lang="en-GB" sz="1400" b="1" kern="1200" dirty="0">
                          <a:solidFill>
                            <a:schemeClr val="lt1"/>
                          </a:solidFill>
                          <a:latin typeface="+mn-lt"/>
                          <a:ea typeface="+mn-ea"/>
                          <a:cs typeface="+mn-cs"/>
                        </a:rPr>
                        <a:t>Criteria Attribute </a:t>
                      </a:r>
                      <a:endParaRPr lang="en-US" sz="1400" dirty="0"/>
                    </a:p>
                  </a:txBody>
                  <a:tcPr/>
                </a:tc>
                <a:tc>
                  <a:txBody>
                    <a:bodyPr/>
                    <a:lstStyle/>
                    <a:p>
                      <a:r>
                        <a:rPr lang="en-GB" sz="1400" b="1" kern="1200" dirty="0">
                          <a:solidFill>
                            <a:schemeClr val="lt1"/>
                          </a:solidFill>
                          <a:latin typeface="+mn-lt"/>
                          <a:ea typeface="+mn-ea"/>
                          <a:cs typeface="+mn-cs"/>
                        </a:rPr>
                        <a:t>Fixed Value(s)</a:t>
                      </a:r>
                      <a:endParaRPr lang="en-US" sz="1400" dirty="0"/>
                    </a:p>
                  </a:txBody>
                  <a:tcPr/>
                </a:tc>
                <a:extLst>
                  <a:ext uri="{0D108BD9-81ED-4DB2-BD59-A6C34878D82A}">
                    <a16:rowId xmlns:a16="http://schemas.microsoft.com/office/drawing/2014/main" val="10000"/>
                  </a:ext>
                </a:extLst>
              </a:tr>
              <a:tr h="370840">
                <a:tc>
                  <a:txBody>
                    <a:bodyPr/>
                    <a:lstStyle/>
                    <a:p>
                      <a:r>
                        <a:rPr lang="nl-BE" sz="1400" dirty="0"/>
                        <a:t>1</a:t>
                      </a:r>
                      <a:endParaRPr lang="en-US" sz="1400" dirty="0"/>
                    </a:p>
                  </a:txBody>
                  <a:tcPr/>
                </a:tc>
                <a:tc>
                  <a:txBody>
                    <a:bodyPr/>
                    <a:lstStyle/>
                    <a:p>
                      <a:r>
                        <a:rPr lang="en-GB" sz="1400" kern="1200" dirty="0">
                          <a:solidFill>
                            <a:schemeClr val="dk1"/>
                          </a:solidFill>
                          <a:latin typeface="+mn-lt"/>
                          <a:ea typeface="+mn-ea"/>
                          <a:cs typeface="+mn-cs"/>
                        </a:rPr>
                        <a:t>Transaction</a:t>
                      </a:r>
                      <a:endParaRPr lang="en-US" sz="1400" dirty="0"/>
                    </a:p>
                  </a:txBody>
                  <a:tcPr/>
                </a:tc>
                <a:tc>
                  <a:txBody>
                    <a:bodyPr/>
                    <a:lstStyle/>
                    <a:p>
                      <a:r>
                        <a:rPr lang="en-GB" sz="1400" kern="1200" dirty="0">
                          <a:solidFill>
                            <a:schemeClr val="dk1"/>
                          </a:solidFill>
                          <a:latin typeface="+mn-lt"/>
                          <a:ea typeface="+mn-ea"/>
                          <a:cs typeface="+mn-cs"/>
                        </a:rPr>
                        <a:t>Settlement Currency</a:t>
                      </a:r>
                      <a:endParaRPr lang="en-US" sz="1400" dirty="0"/>
                    </a:p>
                  </a:txBody>
                  <a:tcPr/>
                </a:tc>
                <a:tc>
                  <a:txBody>
                    <a:bodyPr/>
                    <a:lstStyle/>
                    <a:p>
                      <a:r>
                        <a:rPr lang="en-GB" sz="1400" kern="1200" dirty="0">
                          <a:solidFill>
                            <a:schemeClr val="dk1"/>
                          </a:solidFill>
                          <a:latin typeface="+mn-lt"/>
                          <a:ea typeface="+mn-ea"/>
                          <a:cs typeface="+mn-cs"/>
                        </a:rPr>
                        <a:t>=</a:t>
                      </a:r>
                      <a:endParaRPr lang="en-US" sz="1400" dirty="0"/>
                    </a:p>
                  </a:txBody>
                  <a:tcPr/>
                </a:tc>
                <a:tc>
                  <a:txBody>
                    <a:bodyPr/>
                    <a:lstStyle/>
                    <a:p>
                      <a:r>
                        <a:rPr lang="en-GB" sz="1400" kern="1200" dirty="0">
                          <a:solidFill>
                            <a:schemeClr val="dk1"/>
                          </a:solidFill>
                          <a:latin typeface="+mn-lt"/>
                          <a:ea typeface="+mn-ea"/>
                          <a:cs typeface="+mn-cs"/>
                        </a:rPr>
                        <a:t>NULL</a:t>
                      </a:r>
                      <a:endParaRPr lang="en-US" sz="1400" dirty="0"/>
                    </a:p>
                  </a:txBody>
                  <a:tcPr/>
                </a:tc>
                <a:tc>
                  <a:txBody>
                    <a:bodyPr/>
                    <a:lstStyle/>
                    <a:p>
                      <a:r>
                        <a:rPr lang="en-GB" sz="1400" kern="1200" dirty="0">
                          <a:solidFill>
                            <a:schemeClr val="dk1"/>
                          </a:solidFill>
                          <a:latin typeface="+mn-lt"/>
                          <a:ea typeface="+mn-ea"/>
                          <a:cs typeface="+mn-cs"/>
                        </a:rPr>
                        <a:t>NULL</a:t>
                      </a:r>
                      <a:endParaRPr lang="en-US" sz="1400" dirty="0"/>
                    </a:p>
                  </a:txBody>
                  <a:tcPr/>
                </a:tc>
                <a:tc>
                  <a:txBody>
                    <a:bodyPr/>
                    <a:lstStyle/>
                    <a:p>
                      <a:r>
                        <a:rPr lang="en-GB" sz="1400" kern="1200" dirty="0">
                          <a:solidFill>
                            <a:schemeClr val="dk1"/>
                          </a:solidFill>
                          <a:latin typeface="+mn-lt"/>
                          <a:ea typeface="+mn-ea"/>
                          <a:cs typeface="+mn-cs"/>
                        </a:rPr>
                        <a:t>‘USD’</a:t>
                      </a:r>
                      <a:endParaRPr lang="en-US" sz="1400" dirty="0"/>
                    </a:p>
                  </a:txBody>
                  <a:tcPr/>
                </a:tc>
                <a:extLst>
                  <a:ext uri="{0D108BD9-81ED-4DB2-BD59-A6C34878D82A}">
                    <a16:rowId xmlns:a16="http://schemas.microsoft.com/office/drawing/2014/main" val="10001"/>
                  </a:ext>
                </a:extLst>
              </a:tr>
              <a:tr h="370840">
                <a:tc>
                  <a:txBody>
                    <a:bodyPr/>
                    <a:lstStyle/>
                    <a:p>
                      <a:r>
                        <a:rPr lang="nl-BE" sz="1400" dirty="0"/>
                        <a:t>2</a:t>
                      </a:r>
                      <a:endParaRPr lang="en-US" sz="1400" dirty="0"/>
                    </a:p>
                  </a:txBody>
                  <a:tcPr/>
                </a:tc>
                <a:tc>
                  <a:txBody>
                    <a:bodyPr/>
                    <a:lstStyle/>
                    <a:p>
                      <a:r>
                        <a:rPr lang="en-GB" sz="1400" kern="1200" dirty="0">
                          <a:solidFill>
                            <a:schemeClr val="dk1"/>
                          </a:solidFill>
                          <a:latin typeface="+mn-lt"/>
                          <a:ea typeface="+mn-ea"/>
                          <a:cs typeface="+mn-cs"/>
                        </a:rPr>
                        <a:t>Transaction</a:t>
                      </a:r>
                      <a:endParaRPr lang="en-US" sz="1400" dirty="0"/>
                    </a:p>
                  </a:txBody>
                  <a:tcPr/>
                </a:tc>
                <a:tc>
                  <a:txBody>
                    <a:bodyPr/>
                    <a:lstStyle/>
                    <a:p>
                      <a:r>
                        <a:rPr lang="en-GB" sz="1400" kern="1200" dirty="0">
                          <a:solidFill>
                            <a:schemeClr val="dk1"/>
                          </a:solidFill>
                          <a:latin typeface="+mn-lt"/>
                          <a:ea typeface="+mn-ea"/>
                          <a:cs typeface="+mn-cs"/>
                        </a:rPr>
                        <a:t>Settlement Currency</a:t>
                      </a:r>
                      <a:endParaRPr lang="en-US" sz="1400" dirty="0"/>
                    </a:p>
                  </a:txBody>
                  <a:tcPr/>
                </a:tc>
                <a:tc>
                  <a:txBody>
                    <a:bodyPr/>
                    <a:lstStyle/>
                    <a:p>
                      <a:r>
                        <a:rPr lang="en-GB" sz="1400" kern="1200" dirty="0" err="1">
                          <a:solidFill>
                            <a:schemeClr val="dk1"/>
                          </a:solidFill>
                          <a:latin typeface="+mn-lt"/>
                          <a:ea typeface="+mn-ea"/>
                          <a:cs typeface="+mn-cs"/>
                        </a:rPr>
                        <a:t>InSet</a:t>
                      </a:r>
                      <a:endParaRPr lang="en-US" sz="1400" dirty="0"/>
                    </a:p>
                  </a:txBody>
                  <a:tcPr/>
                </a:tc>
                <a:tc>
                  <a:txBody>
                    <a:bodyPr/>
                    <a:lstStyle/>
                    <a:p>
                      <a:r>
                        <a:rPr lang="en-GB" sz="1400" kern="1200" dirty="0">
                          <a:solidFill>
                            <a:schemeClr val="dk1"/>
                          </a:solidFill>
                          <a:latin typeface="+mn-lt"/>
                          <a:ea typeface="+mn-ea"/>
                          <a:cs typeface="+mn-cs"/>
                        </a:rPr>
                        <a:t>NULL</a:t>
                      </a:r>
                      <a:endParaRPr lang="en-US" sz="1400" dirty="0"/>
                    </a:p>
                  </a:txBody>
                  <a:tcPr/>
                </a:tc>
                <a:tc>
                  <a:txBody>
                    <a:bodyPr/>
                    <a:lstStyle/>
                    <a:p>
                      <a:r>
                        <a:rPr lang="en-GB" sz="1400" kern="1200" dirty="0">
                          <a:solidFill>
                            <a:schemeClr val="dk1"/>
                          </a:solidFill>
                          <a:latin typeface="+mn-lt"/>
                          <a:ea typeface="+mn-ea"/>
                          <a:cs typeface="+mn-cs"/>
                        </a:rPr>
                        <a:t>NULL</a:t>
                      </a:r>
                      <a:endParaRPr lang="en-US" sz="1400" dirty="0"/>
                    </a:p>
                  </a:txBody>
                  <a:tcPr/>
                </a:tc>
                <a:tc>
                  <a:txBody>
                    <a:bodyPr/>
                    <a:lstStyle/>
                    <a:p>
                      <a:r>
                        <a:rPr lang="en-GB" sz="1400" kern="1200" dirty="0">
                          <a:solidFill>
                            <a:schemeClr val="dk1"/>
                          </a:solidFill>
                          <a:latin typeface="+mn-lt"/>
                          <a:ea typeface="+mn-ea"/>
                          <a:cs typeface="+mn-cs"/>
                        </a:rPr>
                        <a:t>1: ‘USD’</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2: ‘EUR’</a:t>
                      </a:r>
                      <a:br>
                        <a:rPr lang="en-GB" sz="1400" kern="1200" dirty="0">
                          <a:solidFill>
                            <a:schemeClr val="dk1"/>
                          </a:solidFill>
                          <a:latin typeface="+mn-lt"/>
                          <a:ea typeface="+mn-ea"/>
                          <a:cs typeface="+mn-cs"/>
                        </a:rPr>
                      </a:br>
                      <a:r>
                        <a:rPr lang="en-GB" sz="1400" kern="1200" dirty="0">
                          <a:solidFill>
                            <a:schemeClr val="dk1"/>
                          </a:solidFill>
                          <a:latin typeface="+mn-lt"/>
                          <a:ea typeface="+mn-ea"/>
                          <a:cs typeface="+mn-cs"/>
                        </a:rPr>
                        <a:t>3: ‘GBP’</a:t>
                      </a:r>
                      <a:endParaRPr lang="en-US" sz="1400" dirty="0"/>
                    </a:p>
                  </a:txBody>
                  <a:tcPr/>
                </a:tc>
                <a:extLst>
                  <a:ext uri="{0D108BD9-81ED-4DB2-BD59-A6C34878D82A}">
                    <a16:rowId xmlns:a16="http://schemas.microsoft.com/office/drawing/2014/main" val="10002"/>
                  </a:ext>
                </a:extLst>
              </a:tr>
              <a:tr h="370840">
                <a:tc>
                  <a:txBody>
                    <a:bodyPr/>
                    <a:lstStyle/>
                    <a:p>
                      <a:r>
                        <a:rPr lang="nl-BE" sz="1400" dirty="0"/>
                        <a:t>3</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mn-lt"/>
                          <a:ea typeface="+mn-ea"/>
                          <a:cs typeface="+mn-cs"/>
                        </a:rPr>
                        <a:t>Transaction</a:t>
                      </a:r>
                      <a:endParaRPr lang="en-US" sz="1400" dirty="0"/>
                    </a:p>
                  </a:txBody>
                  <a:tcPr/>
                </a:tc>
                <a:tc>
                  <a:txBody>
                    <a:bodyPr/>
                    <a:lstStyle/>
                    <a:p>
                      <a:r>
                        <a:rPr lang="nl-BE" sz="1400" dirty="0"/>
                        <a:t>Classification</a:t>
                      </a:r>
                      <a:endParaRPr lang="en-US" sz="1400" dirty="0"/>
                    </a:p>
                  </a:txBody>
                  <a:tcPr/>
                </a:tc>
                <a:tc>
                  <a:txBody>
                    <a:bodyPr/>
                    <a:lstStyle/>
                    <a:p>
                      <a:r>
                        <a:rPr lang="nl-BE" sz="1400" dirty="0"/>
                        <a:t>=</a:t>
                      </a:r>
                      <a:endParaRPr lang="en-US" sz="1400" dirty="0"/>
                    </a:p>
                  </a:txBody>
                  <a:tcPr/>
                </a:tc>
                <a:tc>
                  <a:txBody>
                    <a:bodyPr/>
                    <a:lstStyle/>
                    <a:p>
                      <a:r>
                        <a:rPr lang="nl-BE" sz="1400" dirty="0"/>
                        <a:t>NULL</a:t>
                      </a:r>
                      <a:endParaRPr lang="en-US" sz="1400" dirty="0"/>
                    </a:p>
                  </a:txBody>
                  <a:tcPr/>
                </a:tc>
                <a:tc>
                  <a:txBody>
                    <a:bodyPr/>
                    <a:lstStyle/>
                    <a:p>
                      <a:r>
                        <a:rPr lang="nl-BE" sz="1400" dirty="0"/>
                        <a:t>NULL</a:t>
                      </a:r>
                      <a:endParaRPr lang="en-US" sz="1400" dirty="0"/>
                    </a:p>
                  </a:txBody>
                  <a:tcPr/>
                </a:tc>
                <a:tc>
                  <a:txBody>
                    <a:bodyPr/>
                    <a:lstStyle/>
                    <a:p>
                      <a:r>
                        <a:rPr lang="en-GB" sz="1400" kern="1200" dirty="0">
                          <a:solidFill>
                            <a:schemeClr val="dk1"/>
                          </a:solidFill>
                          <a:latin typeface="+mn-lt"/>
                          <a:ea typeface="+mn-ea"/>
                          <a:cs typeface="+mn-cs"/>
                        </a:rPr>
                        <a:t>‘</a:t>
                      </a:r>
                      <a:r>
                        <a:rPr lang="en-GB" sz="1400" kern="1200" dirty="0" err="1">
                          <a:solidFill>
                            <a:schemeClr val="dk1"/>
                          </a:solidFill>
                          <a:latin typeface="+mn-lt"/>
                          <a:ea typeface="+mn-ea"/>
                          <a:cs typeface="+mn-cs"/>
                        </a:rPr>
                        <a:t>CustomerCreditTransfer</a:t>
                      </a:r>
                      <a:r>
                        <a:rPr lang="en-GB" sz="1400" kern="1200" dirty="0">
                          <a:solidFill>
                            <a:schemeClr val="dk1"/>
                          </a:solidFill>
                          <a:latin typeface="+mn-lt"/>
                          <a:ea typeface="+mn-ea"/>
                          <a:cs typeface="+mn-cs"/>
                        </a:rPr>
                        <a:t>’</a:t>
                      </a:r>
                      <a:endParaRPr lang="en-US" sz="1400" dirty="0"/>
                    </a:p>
                  </a:txBody>
                  <a:tcPr/>
                </a:tc>
                <a:extLst>
                  <a:ext uri="{0D108BD9-81ED-4DB2-BD59-A6C34878D82A}">
                    <a16:rowId xmlns:a16="http://schemas.microsoft.com/office/drawing/2014/main" val="10003"/>
                  </a:ext>
                </a:extLst>
              </a:tr>
              <a:tr h="370840">
                <a:tc>
                  <a:txBody>
                    <a:bodyPr/>
                    <a:lstStyle/>
                    <a:p>
                      <a:r>
                        <a:rPr lang="nl-BE" sz="1400" dirty="0"/>
                        <a:t>4</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mn-lt"/>
                          <a:ea typeface="+mn-ea"/>
                          <a:cs typeface="+mn-cs"/>
                        </a:rPr>
                        <a:t>Transaction</a:t>
                      </a:r>
                      <a:endParaRPr lang="en-US" sz="1400" dirty="0"/>
                    </a:p>
                  </a:txBody>
                  <a:tcPr/>
                </a:tc>
                <a:tc>
                  <a:txBody>
                    <a:bodyPr/>
                    <a:lstStyle/>
                    <a:p>
                      <a:r>
                        <a:rPr lang="nl-BE" sz="1400" dirty="0"/>
                        <a:t>Priority</a:t>
                      </a:r>
                      <a:endParaRPr lang="en-US" sz="1400" dirty="0"/>
                    </a:p>
                  </a:txBody>
                  <a:tcPr/>
                </a:tc>
                <a:tc>
                  <a:txBody>
                    <a:bodyPr/>
                    <a:lstStyle/>
                    <a:p>
                      <a:r>
                        <a:rPr lang="nl-BE" sz="1400" dirty="0"/>
                        <a:t>=</a:t>
                      </a:r>
                      <a:endParaRPr lang="en-US" sz="1400" dirty="0"/>
                    </a:p>
                  </a:txBody>
                  <a:tcPr/>
                </a:tc>
                <a:tc>
                  <a:txBody>
                    <a:bodyPr/>
                    <a:lstStyle/>
                    <a:p>
                      <a:r>
                        <a:rPr lang="nl-BE" sz="1400" dirty="0"/>
                        <a:t>Exchange Condition</a:t>
                      </a:r>
                      <a:endParaRPr lang="en-US" sz="1400" dirty="0"/>
                    </a:p>
                  </a:txBody>
                  <a:tcPr/>
                </a:tc>
                <a:tc>
                  <a:txBody>
                    <a:bodyPr/>
                    <a:lstStyle/>
                    <a:p>
                      <a:r>
                        <a:rPr lang="nl-BE" sz="1400" dirty="0"/>
                        <a:t>Priority</a:t>
                      </a:r>
                      <a:endParaRPr lang="en-US" sz="1400" dirty="0"/>
                    </a:p>
                  </a:txBody>
                  <a:tcPr/>
                </a:tc>
                <a:tc>
                  <a:txBody>
                    <a:bodyPr/>
                    <a:lstStyle/>
                    <a:p>
                      <a:r>
                        <a:rPr lang="en-GB" sz="1400" kern="1200" dirty="0">
                          <a:solidFill>
                            <a:schemeClr val="dk1"/>
                          </a:solidFill>
                          <a:latin typeface="+mn-lt"/>
                          <a:ea typeface="+mn-ea"/>
                          <a:cs typeface="+mn-cs"/>
                        </a:rPr>
                        <a:t>‘NORM’</a:t>
                      </a:r>
                      <a:endParaRPr lang="en-US" sz="1400" dirty="0"/>
                    </a:p>
                  </a:txBody>
                  <a:tcPr/>
                </a:tc>
                <a:extLst>
                  <a:ext uri="{0D108BD9-81ED-4DB2-BD59-A6C34878D82A}">
                    <a16:rowId xmlns:a16="http://schemas.microsoft.com/office/drawing/2014/main" val="10004"/>
                  </a:ext>
                </a:extLst>
              </a:tr>
              <a:tr h="370840">
                <a:tc>
                  <a:txBody>
                    <a:bodyPr/>
                    <a:lstStyle/>
                    <a:p>
                      <a:r>
                        <a:rPr lang="nl-BE" sz="1400" dirty="0"/>
                        <a:t>5</a:t>
                      </a:r>
                      <a:endParaRPr lang="en-US" sz="1400" dirty="0"/>
                    </a:p>
                  </a:txBody>
                  <a:tcPr/>
                </a:tc>
                <a:tc>
                  <a:txBody>
                    <a:bodyPr/>
                    <a:lstStyle/>
                    <a:p>
                      <a:r>
                        <a:rPr lang="en-GB" sz="1400" kern="1200" dirty="0">
                          <a:solidFill>
                            <a:schemeClr val="dk1"/>
                          </a:solidFill>
                          <a:latin typeface="+mn-lt"/>
                          <a:ea typeface="+mn-ea"/>
                          <a:cs typeface="+mn-cs"/>
                        </a:rPr>
                        <a:t>Transaction</a:t>
                      </a:r>
                      <a:endParaRPr lang="en-US" sz="1400" dirty="0"/>
                    </a:p>
                  </a:txBody>
                  <a:tcPr/>
                </a:tc>
                <a:tc>
                  <a:txBody>
                    <a:bodyPr/>
                    <a:lstStyle/>
                    <a:p>
                      <a:r>
                        <a:rPr lang="en-GB" sz="1400" kern="1200" dirty="0">
                          <a:solidFill>
                            <a:schemeClr val="dk1"/>
                          </a:solidFill>
                          <a:latin typeface="+mn-lt"/>
                          <a:ea typeface="+mn-ea"/>
                          <a:cs typeface="+mn-cs"/>
                        </a:rPr>
                        <a:t>Settlement Amount</a:t>
                      </a:r>
                      <a:endParaRPr lang="en-US" sz="1400" dirty="0"/>
                    </a:p>
                  </a:txBody>
                  <a:tcPr/>
                </a:tc>
                <a:tc>
                  <a:txBody>
                    <a:bodyPr/>
                    <a:lstStyle/>
                    <a:p>
                      <a:r>
                        <a:rPr lang="en-GB" sz="1400" kern="1200" dirty="0">
                          <a:solidFill>
                            <a:schemeClr val="dk1"/>
                          </a:solidFill>
                          <a:latin typeface="+mn-lt"/>
                          <a:ea typeface="+mn-ea"/>
                          <a:cs typeface="+mn-cs"/>
                        </a:rPr>
                        <a:t>&gt;</a:t>
                      </a:r>
                      <a:endParaRPr lang="en-US" sz="1400" dirty="0"/>
                    </a:p>
                  </a:txBody>
                  <a:tcPr/>
                </a:tc>
                <a:tc>
                  <a:txBody>
                    <a:bodyPr/>
                    <a:lstStyle/>
                    <a:p>
                      <a:r>
                        <a:rPr lang="en-GB" sz="1400" kern="1200" dirty="0">
                          <a:solidFill>
                            <a:schemeClr val="dk1"/>
                          </a:solidFill>
                          <a:latin typeface="+mn-lt"/>
                          <a:ea typeface="+mn-ea"/>
                          <a:cs typeface="+mn-cs"/>
                        </a:rPr>
                        <a:t>NULL</a:t>
                      </a:r>
                      <a:endParaRPr lang="en-US" sz="1400" dirty="0"/>
                    </a:p>
                  </a:txBody>
                  <a:tcPr/>
                </a:tc>
                <a:tc>
                  <a:txBody>
                    <a:bodyPr/>
                    <a:lstStyle/>
                    <a:p>
                      <a:r>
                        <a:rPr lang="en-GB" sz="1400" kern="1200" dirty="0">
                          <a:solidFill>
                            <a:schemeClr val="dk1"/>
                          </a:solidFill>
                          <a:latin typeface="+mn-lt"/>
                          <a:ea typeface="+mn-ea"/>
                          <a:cs typeface="+mn-cs"/>
                        </a:rPr>
                        <a:t>NULL</a:t>
                      </a:r>
                      <a:endParaRPr lang="en-US" sz="1400" dirty="0"/>
                    </a:p>
                  </a:txBody>
                  <a:tcPr/>
                </a:tc>
                <a:tc>
                  <a:txBody>
                    <a:bodyPr/>
                    <a:lstStyle/>
                    <a:p>
                      <a:r>
                        <a:rPr lang="en-GB" sz="1400" kern="1200" dirty="0">
                          <a:solidFill>
                            <a:schemeClr val="dk1"/>
                          </a:solidFill>
                          <a:latin typeface="+mn-lt"/>
                          <a:ea typeface="+mn-ea"/>
                          <a:cs typeface="+mn-cs"/>
                        </a:rPr>
                        <a:t>50000</a:t>
                      </a:r>
                      <a:endParaRPr lang="en-US" sz="1400" dirty="0"/>
                    </a:p>
                  </a:txBody>
                  <a:tcPr/>
                </a:tc>
                <a:extLst>
                  <a:ext uri="{0D108BD9-81ED-4DB2-BD59-A6C34878D82A}">
                    <a16:rowId xmlns:a16="http://schemas.microsoft.com/office/drawing/2014/main" val="10005"/>
                  </a:ext>
                </a:extLst>
              </a:tr>
              <a:tr h="370840">
                <a:tc>
                  <a:txBody>
                    <a:bodyPr/>
                    <a:lstStyle/>
                    <a:p>
                      <a:r>
                        <a:rPr lang="nl-BE" sz="1400" dirty="0"/>
                        <a:t>6</a:t>
                      </a:r>
                      <a:endParaRPr lang="en-US" sz="1400" dirty="0"/>
                    </a:p>
                  </a:txBody>
                  <a:tcPr/>
                </a:tc>
                <a:tc>
                  <a:txBody>
                    <a:bodyPr/>
                    <a:lstStyle/>
                    <a:p>
                      <a:r>
                        <a:rPr lang="en-GB" sz="1400" kern="1200" dirty="0">
                          <a:solidFill>
                            <a:schemeClr val="dk1"/>
                          </a:solidFill>
                          <a:latin typeface="+mn-lt"/>
                          <a:ea typeface="+mn-ea"/>
                          <a:cs typeface="+mn-cs"/>
                        </a:rPr>
                        <a:t>Transaction</a:t>
                      </a:r>
                      <a:endParaRPr lang="en-US" sz="1400" dirty="0"/>
                    </a:p>
                  </a:txBody>
                  <a:tcPr/>
                </a:tc>
                <a:tc>
                  <a:txBody>
                    <a:bodyPr/>
                    <a:lstStyle/>
                    <a:p>
                      <a:pPr marL="0" algn="l" defTabSz="914400" rtl="0" eaLnBrk="1" latinLnBrk="0" hangingPunct="1"/>
                      <a:r>
                        <a:rPr lang="en-GB" sz="1400" kern="1200" dirty="0">
                          <a:solidFill>
                            <a:schemeClr val="dk1"/>
                          </a:solidFill>
                          <a:latin typeface="+mn-lt"/>
                          <a:ea typeface="+mn-ea"/>
                          <a:cs typeface="+mn-cs"/>
                        </a:rPr>
                        <a:t>Routing Agent Id</a:t>
                      </a:r>
                      <a:endParaRPr lang="en-US" sz="1400" kern="1200" dirty="0">
                        <a:solidFill>
                          <a:schemeClr val="dk1"/>
                        </a:solidFill>
                        <a:latin typeface="+mn-lt"/>
                        <a:ea typeface="+mn-ea"/>
                        <a:cs typeface="+mn-cs"/>
                      </a:endParaRPr>
                    </a:p>
                  </a:txBody>
                  <a:tcPr/>
                </a:tc>
                <a:tc>
                  <a:txBody>
                    <a:bodyPr/>
                    <a:lstStyle/>
                    <a:p>
                      <a:pPr marL="0" algn="l" defTabSz="914400" rtl="0" eaLnBrk="1" latinLnBrk="0" hangingPunct="1"/>
                      <a:r>
                        <a:rPr lang="en-GB" sz="1400" kern="1200" dirty="0" err="1">
                          <a:solidFill>
                            <a:schemeClr val="dk1"/>
                          </a:solidFill>
                          <a:latin typeface="+mn-lt"/>
                          <a:ea typeface="+mn-ea"/>
                          <a:cs typeface="+mn-cs"/>
                        </a:rPr>
                        <a:t>IsInPartDir</a:t>
                      </a:r>
                      <a:endParaRPr lang="en-US" sz="1400" kern="1200" dirty="0">
                        <a:solidFill>
                          <a:schemeClr val="dk1"/>
                        </a:solidFill>
                        <a:latin typeface="+mn-lt"/>
                        <a:ea typeface="+mn-ea"/>
                        <a:cs typeface="+mn-cs"/>
                      </a:endParaRPr>
                    </a:p>
                  </a:txBody>
                  <a:tcPr/>
                </a:tc>
                <a:tc>
                  <a:txBody>
                    <a:bodyPr/>
                    <a:lstStyle/>
                    <a:p>
                      <a:r>
                        <a:rPr lang="en-GB" sz="1400" kern="1200" dirty="0">
                          <a:solidFill>
                            <a:schemeClr val="dk1"/>
                          </a:solidFill>
                          <a:latin typeface="+mn-lt"/>
                          <a:ea typeface="+mn-ea"/>
                          <a:cs typeface="+mn-cs"/>
                        </a:rPr>
                        <a:t>Exchange Condition</a:t>
                      </a:r>
                      <a:endParaRPr lang="en-US" sz="1400" dirty="0"/>
                    </a:p>
                  </a:txBody>
                  <a:tcPr/>
                </a:tc>
                <a:tc>
                  <a:txBody>
                    <a:bodyPr/>
                    <a:lstStyle/>
                    <a:p>
                      <a:r>
                        <a:rPr lang="en-GB" sz="1400" kern="1200" dirty="0">
                          <a:solidFill>
                            <a:schemeClr val="dk1"/>
                          </a:solidFill>
                          <a:latin typeface="+mn-lt"/>
                          <a:ea typeface="+mn-ea"/>
                          <a:cs typeface="+mn-cs"/>
                        </a:rPr>
                        <a:t>NULL</a:t>
                      </a:r>
                      <a:endParaRPr lang="en-US" sz="1400" dirty="0"/>
                    </a:p>
                  </a:txBody>
                  <a:tcPr/>
                </a:tc>
                <a:tc>
                  <a:txBody>
                    <a:bodyPr/>
                    <a:lstStyle/>
                    <a:p>
                      <a:r>
                        <a:rPr lang="en-GB" sz="1400" kern="1200" dirty="0">
                          <a:solidFill>
                            <a:schemeClr val="dk1"/>
                          </a:solidFill>
                          <a:latin typeface="+mn-lt"/>
                          <a:ea typeface="+mn-ea"/>
                          <a:cs typeface="+mn-cs"/>
                        </a:rPr>
                        <a:t>50000</a:t>
                      </a:r>
                      <a:endParaRPr lang="en-US" sz="1400"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67232614"/>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Submission</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23839443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Submission</a:t>
            </a:r>
            <a:endParaRPr lang="en-US"/>
          </a:p>
        </p:txBody>
      </p:sp>
      <p:sp>
        <p:nvSpPr>
          <p:cNvPr id="3" name="Content Placeholder 2"/>
          <p:cNvSpPr>
            <a:spLocks noGrp="1"/>
          </p:cNvSpPr>
          <p:nvPr>
            <p:ph idx="1"/>
          </p:nvPr>
        </p:nvSpPr>
        <p:spPr/>
        <p:txBody>
          <a:bodyPr>
            <a:normAutofit/>
          </a:bodyPr>
          <a:lstStyle/>
          <a:p>
            <a:r>
              <a:rPr lang="nl-BE" b="1"/>
              <a:t>Submission</a:t>
            </a:r>
            <a:endParaRPr lang="en-US" b="1"/>
          </a:p>
          <a:p>
            <a:pPr lvl="1"/>
            <a:r>
              <a:rPr lang="en-US" sz="2000"/>
              <a:t>At the </a:t>
            </a:r>
            <a:r>
              <a:rPr lang="en-US" sz="2000" b="1"/>
              <a:t>end of the Transaction Flow</a:t>
            </a:r>
            <a:r>
              <a:rPr lang="en-US" sz="2000"/>
              <a:t>, the Transactions are marked as </a:t>
            </a:r>
            <a:r>
              <a:rPr lang="en-US" sz="2000" b="1"/>
              <a:t>“ready to be submitted”</a:t>
            </a:r>
          </a:p>
          <a:p>
            <a:pPr lvl="1"/>
            <a:endParaRPr lang="en-US" sz="2000"/>
          </a:p>
          <a:p>
            <a:pPr lvl="1"/>
            <a:r>
              <a:rPr lang="en-US" sz="2000"/>
              <a:t>Two ways of initiating submission:</a:t>
            </a:r>
          </a:p>
          <a:p>
            <a:pPr lvl="2"/>
            <a:r>
              <a:rPr lang="en-US" sz="1800"/>
              <a:t>Thanks to the Exchange Timing, a </a:t>
            </a:r>
            <a:r>
              <a:rPr lang="en-US" sz="1800" b="1"/>
              <a:t>scheduler can start </a:t>
            </a:r>
            <a:r>
              <a:rPr lang="en-US" sz="1800"/>
              <a:t>the </a:t>
            </a:r>
            <a:r>
              <a:rPr lang="en-US" sz="1800" b="1"/>
              <a:t>submission</a:t>
            </a:r>
            <a:r>
              <a:rPr lang="en-US" sz="1800"/>
              <a:t> at the appropriate time. </a:t>
            </a:r>
          </a:p>
          <a:p>
            <a:pPr lvl="2"/>
            <a:r>
              <a:rPr lang="en-US" sz="1800" b="1"/>
              <a:t>Immediate submission </a:t>
            </a:r>
            <a:r>
              <a:rPr lang="en-US" sz="1800"/>
              <a:t>(configurable on Exchange Condition)</a:t>
            </a:r>
          </a:p>
        </p:txBody>
      </p:sp>
    </p:spTree>
    <p:extLst>
      <p:ext uri="{BB962C8B-B14F-4D97-AF65-F5344CB8AC3E}">
        <p14:creationId xmlns:p14="http://schemas.microsoft.com/office/powerpoint/2010/main" val="61084264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r>
              <a:rPr lang="en-GB"/>
              <a:t>Submission</a:t>
            </a:r>
            <a:endParaRPr lang="en-US"/>
          </a:p>
        </p:txBody>
      </p:sp>
      <p:sp>
        <p:nvSpPr>
          <p:cNvPr id="13316" name="Rectangle 3"/>
          <p:cNvSpPr>
            <a:spLocks noGrp="1" noChangeArrowheads="1"/>
          </p:cNvSpPr>
          <p:nvPr>
            <p:ph idx="1"/>
          </p:nvPr>
        </p:nvSpPr>
        <p:spPr/>
        <p:txBody>
          <a:bodyPr/>
          <a:lstStyle/>
          <a:p>
            <a:endParaRPr lang="en-GB"/>
          </a:p>
          <a:p>
            <a:endParaRPr lang="en-US"/>
          </a:p>
          <a:p>
            <a:endParaRPr lang="nl-BE"/>
          </a:p>
          <a:p>
            <a:endParaRPr lang="en-GB"/>
          </a:p>
        </p:txBody>
      </p:sp>
      <p:sp>
        <p:nvSpPr>
          <p:cNvPr id="13317" name="Rectangle 2"/>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en-US"/>
          </a:p>
        </p:txBody>
      </p:sp>
      <p:graphicFrame>
        <p:nvGraphicFramePr>
          <p:cNvPr id="13314" name="Object 1"/>
          <p:cNvGraphicFramePr>
            <a:graphicFrameLocks noChangeAspect="1"/>
          </p:cNvGraphicFramePr>
          <p:nvPr/>
        </p:nvGraphicFramePr>
        <p:xfrm>
          <a:off x="2495550" y="971550"/>
          <a:ext cx="3705225" cy="5486400"/>
        </p:xfrm>
        <a:graphic>
          <a:graphicData uri="http://schemas.openxmlformats.org/presentationml/2006/ole">
            <mc:AlternateContent xmlns:mc="http://schemas.openxmlformats.org/markup-compatibility/2006">
              <mc:Choice xmlns:v="urn:schemas-microsoft-com:vml" Requires="v">
                <p:oleObj spid="_x0000_s286721" name="Visio" r:id="rId4" imgW="3692271" imgH="5487543" progId="">
                  <p:embed/>
                </p:oleObj>
              </mc:Choice>
              <mc:Fallback>
                <p:oleObj name="Visio" r:id="rId4" imgW="3692271" imgH="5487543" progId="">
                  <p:embed/>
                  <p:pic>
                    <p:nvPicPr>
                      <p:cNvPr id="13314"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550" y="971550"/>
                        <a:ext cx="3705225" cy="548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8" name="Oval 5"/>
          <p:cNvSpPr>
            <a:spLocks noChangeArrowheads="1"/>
          </p:cNvSpPr>
          <p:nvPr/>
        </p:nvSpPr>
        <p:spPr bwMode="auto">
          <a:xfrm>
            <a:off x="4248150" y="2695575"/>
            <a:ext cx="914400" cy="600075"/>
          </a:xfrm>
          <a:prstGeom prst="ellipse">
            <a:avLst/>
          </a:prstGeom>
          <a:noFill/>
          <a:ln w="28575" algn="ctr">
            <a:solidFill>
              <a:srgbClr val="C00000"/>
            </a:solidFill>
            <a:round/>
            <a:headEnd/>
            <a:tailEnd type="triangle" w="med" len="med"/>
          </a:ln>
        </p:spPr>
        <p:txBody>
          <a:bodyPr wrap="none"/>
          <a:lstStyle/>
          <a:p>
            <a:pPr marL="342900" indent="-342900"/>
            <a:endParaRPr lang="en-US"/>
          </a:p>
        </p:txBody>
      </p:sp>
      <p:cxnSp>
        <p:nvCxnSpPr>
          <p:cNvPr id="13319" name="Straight Arrow Connector 6"/>
          <p:cNvCxnSpPr>
            <a:cxnSpLocks noChangeShapeType="1"/>
          </p:cNvCxnSpPr>
          <p:nvPr/>
        </p:nvCxnSpPr>
        <p:spPr bwMode="auto">
          <a:xfrm flipV="1">
            <a:off x="5276850" y="2962275"/>
            <a:ext cx="504825" cy="9525"/>
          </a:xfrm>
          <a:prstGeom prst="straightConnector1">
            <a:avLst/>
          </a:prstGeom>
          <a:noFill/>
          <a:ln w="28575" algn="ctr">
            <a:solidFill>
              <a:srgbClr val="C00000"/>
            </a:solidFill>
            <a:round/>
            <a:headEnd/>
            <a:tailEnd type="triangle" w="med" len="med"/>
          </a:ln>
        </p:spPr>
      </p:cxnSp>
      <p:sp>
        <p:nvSpPr>
          <p:cNvPr id="13320" name="TextBox 7"/>
          <p:cNvSpPr txBox="1">
            <a:spLocks noChangeArrowheads="1"/>
          </p:cNvSpPr>
          <p:nvPr/>
        </p:nvSpPr>
        <p:spPr bwMode="auto">
          <a:xfrm>
            <a:off x="5762625" y="2705100"/>
            <a:ext cx="1438275" cy="646113"/>
          </a:xfrm>
          <a:prstGeom prst="rect">
            <a:avLst/>
          </a:prstGeom>
          <a:noFill/>
          <a:ln w="9525">
            <a:noFill/>
            <a:miter lim="800000"/>
            <a:headEnd/>
            <a:tailEnd/>
          </a:ln>
        </p:spPr>
        <p:txBody>
          <a:bodyPr>
            <a:spAutoFit/>
          </a:bodyPr>
          <a:lstStyle/>
          <a:p>
            <a:r>
              <a:rPr lang="nl-BE">
                <a:solidFill>
                  <a:srgbClr val="C00000"/>
                </a:solidFill>
              </a:rPr>
              <a:t>Outgoing Enrichment &amp; Grouping</a:t>
            </a:r>
          </a:p>
        </p:txBody>
      </p:sp>
      <p:sp>
        <p:nvSpPr>
          <p:cNvPr id="13321" name="Oval 8"/>
          <p:cNvSpPr>
            <a:spLocks noChangeArrowheads="1"/>
          </p:cNvSpPr>
          <p:nvPr/>
        </p:nvSpPr>
        <p:spPr bwMode="auto">
          <a:xfrm>
            <a:off x="4276725" y="4924425"/>
            <a:ext cx="914400" cy="600075"/>
          </a:xfrm>
          <a:prstGeom prst="ellipse">
            <a:avLst/>
          </a:prstGeom>
          <a:noFill/>
          <a:ln w="28575" algn="ctr">
            <a:solidFill>
              <a:srgbClr val="C00000"/>
            </a:solidFill>
            <a:round/>
            <a:headEnd/>
            <a:tailEnd type="triangle" w="med" len="med"/>
          </a:ln>
        </p:spPr>
        <p:txBody>
          <a:bodyPr wrap="none"/>
          <a:lstStyle/>
          <a:p>
            <a:pPr marL="342900" indent="-342900"/>
            <a:endParaRPr lang="en-US"/>
          </a:p>
        </p:txBody>
      </p:sp>
      <p:cxnSp>
        <p:nvCxnSpPr>
          <p:cNvPr id="13322" name="Straight Arrow Connector 9"/>
          <p:cNvCxnSpPr>
            <a:cxnSpLocks noChangeShapeType="1"/>
          </p:cNvCxnSpPr>
          <p:nvPr/>
        </p:nvCxnSpPr>
        <p:spPr bwMode="auto">
          <a:xfrm flipV="1">
            <a:off x="5305425" y="5191125"/>
            <a:ext cx="504825" cy="9525"/>
          </a:xfrm>
          <a:prstGeom prst="straightConnector1">
            <a:avLst/>
          </a:prstGeom>
          <a:noFill/>
          <a:ln w="28575" algn="ctr">
            <a:solidFill>
              <a:srgbClr val="C00000"/>
            </a:solidFill>
            <a:round/>
            <a:headEnd/>
            <a:tailEnd type="triangle" w="med" len="med"/>
          </a:ln>
        </p:spPr>
      </p:cxnSp>
      <p:sp>
        <p:nvSpPr>
          <p:cNvPr id="13323" name="TextBox 10"/>
          <p:cNvSpPr txBox="1">
            <a:spLocks noChangeArrowheads="1"/>
          </p:cNvSpPr>
          <p:nvPr/>
        </p:nvSpPr>
        <p:spPr bwMode="auto">
          <a:xfrm>
            <a:off x="5819775" y="4933950"/>
            <a:ext cx="2352675" cy="868363"/>
          </a:xfrm>
          <a:prstGeom prst="rect">
            <a:avLst/>
          </a:prstGeom>
          <a:noFill/>
          <a:ln w="9525">
            <a:noFill/>
            <a:miter lim="800000"/>
            <a:headEnd/>
            <a:tailEnd/>
          </a:ln>
        </p:spPr>
        <p:txBody>
          <a:bodyPr>
            <a:spAutoFit/>
          </a:bodyPr>
          <a:lstStyle/>
          <a:p>
            <a:pPr algn="l">
              <a:buFontTx/>
              <a:buChar char="-"/>
            </a:pPr>
            <a:r>
              <a:rPr lang="nl-BE">
                <a:solidFill>
                  <a:srgbClr val="C00000"/>
                </a:solidFill>
              </a:rPr>
              <a:t> Map the OPF data model to the supported message types (formatting)</a:t>
            </a:r>
          </a:p>
          <a:p>
            <a:pPr algn="l">
              <a:buFontTx/>
              <a:buChar char="-"/>
            </a:pPr>
            <a:r>
              <a:rPr lang="nl-BE">
                <a:solidFill>
                  <a:srgbClr val="C00000"/>
                </a:solidFill>
              </a:rPr>
              <a:t> delivery handling</a:t>
            </a:r>
          </a:p>
        </p:txBody>
      </p:sp>
    </p:spTree>
    <p:extLst>
      <p:ext uri="{BB962C8B-B14F-4D97-AF65-F5344CB8AC3E}">
        <p14:creationId xmlns:p14="http://schemas.microsoft.com/office/powerpoint/2010/main" val="1571593090"/>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Submission</a:t>
            </a:r>
            <a:endParaRPr lang="en-US"/>
          </a:p>
        </p:txBody>
      </p:sp>
      <p:sp>
        <p:nvSpPr>
          <p:cNvPr id="3" name="Content Placeholder 2"/>
          <p:cNvSpPr>
            <a:spLocks noGrp="1"/>
          </p:cNvSpPr>
          <p:nvPr>
            <p:ph idx="1"/>
          </p:nvPr>
        </p:nvSpPr>
        <p:spPr/>
        <p:txBody>
          <a:bodyPr/>
          <a:lstStyle/>
          <a:p>
            <a:r>
              <a:rPr lang="nl-BE" b="1"/>
              <a:t>Submission</a:t>
            </a:r>
            <a:endParaRPr lang="en-US" sz="2000"/>
          </a:p>
          <a:p>
            <a:pPr lvl="1"/>
            <a:r>
              <a:rPr lang="en-US" sz="2000"/>
              <a:t>For </a:t>
            </a:r>
            <a:r>
              <a:rPr lang="en-US" sz="2000" b="1"/>
              <a:t>Not-On-Us Transactions</a:t>
            </a:r>
            <a:r>
              <a:rPr lang="en-US" sz="2000"/>
              <a:t>, the submitter will:</a:t>
            </a:r>
          </a:p>
          <a:p>
            <a:pPr lvl="2"/>
            <a:r>
              <a:rPr lang="en-US" b="1"/>
              <a:t>Group Transactions </a:t>
            </a:r>
            <a:r>
              <a:rPr lang="en-US"/>
              <a:t>destined to the same Participant</a:t>
            </a:r>
          </a:p>
          <a:p>
            <a:pPr lvl="2"/>
            <a:r>
              <a:rPr lang="en-US"/>
              <a:t>Further group the Transactions </a:t>
            </a:r>
            <a:r>
              <a:rPr lang="en-US" b="1"/>
              <a:t>in Instructions</a:t>
            </a:r>
            <a:r>
              <a:rPr lang="en-US"/>
              <a:t>, and </a:t>
            </a:r>
            <a:r>
              <a:rPr lang="en-US" b="1"/>
              <a:t>Instructions in Interchanges </a:t>
            </a:r>
            <a:r>
              <a:rPr lang="en-US"/>
              <a:t>according to Grouping Rules</a:t>
            </a:r>
          </a:p>
          <a:p>
            <a:pPr lvl="2"/>
            <a:r>
              <a:rPr lang="en-US" b="1"/>
              <a:t>Submit </a:t>
            </a:r>
            <a:r>
              <a:rPr lang="en-US"/>
              <a:t>the Interchanges:</a:t>
            </a:r>
          </a:p>
          <a:p>
            <a:pPr lvl="3"/>
            <a:r>
              <a:rPr lang="nl-BE"/>
              <a:t>Possibly </a:t>
            </a:r>
            <a:r>
              <a:rPr lang="nl-BE" b="1"/>
              <a:t>format the Interchange </a:t>
            </a:r>
            <a:r>
              <a:rPr lang="nl-BE"/>
              <a:t>into the required format</a:t>
            </a:r>
          </a:p>
          <a:p>
            <a:pPr lvl="3"/>
            <a:r>
              <a:rPr lang="nl-BE" b="1"/>
              <a:t>Deliver </a:t>
            </a:r>
            <a:r>
              <a:rPr lang="nl-BE"/>
              <a:t>the formatted data based on the “delivery handler” specified on Exchange Condition (e.g. File, queue...)</a:t>
            </a:r>
            <a:endParaRPr lang="en-US"/>
          </a:p>
          <a:p>
            <a:pPr lvl="1"/>
            <a:r>
              <a:rPr lang="en-US" sz="2000"/>
              <a:t>For </a:t>
            </a:r>
            <a:r>
              <a:rPr lang="en-US" sz="2000" b="1"/>
              <a:t>On-Us Transactions</a:t>
            </a:r>
            <a:r>
              <a:rPr lang="en-US" sz="2000"/>
              <a:t>, the submitter will generate </a:t>
            </a:r>
            <a:r>
              <a:rPr lang="en-US" sz="2000" b="1"/>
              <a:t>accounting information </a:t>
            </a:r>
            <a:r>
              <a:rPr lang="en-US" sz="2000"/>
              <a:t>that can be used by the AMS of the bank.</a:t>
            </a:r>
          </a:p>
          <a:p>
            <a:endParaRPr lang="en-US"/>
          </a:p>
        </p:txBody>
      </p:sp>
    </p:spTree>
    <p:extLst>
      <p:ext uri="{BB962C8B-B14F-4D97-AF65-F5344CB8AC3E}">
        <p14:creationId xmlns:p14="http://schemas.microsoft.com/office/powerpoint/2010/main" val="199641427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Submission</a:t>
            </a:r>
            <a:endParaRPr lang="en-US"/>
          </a:p>
        </p:txBody>
      </p:sp>
      <p:sp>
        <p:nvSpPr>
          <p:cNvPr id="3" name="Content Placeholder 2"/>
          <p:cNvSpPr>
            <a:spLocks noGrp="1"/>
          </p:cNvSpPr>
          <p:nvPr>
            <p:ph idx="1"/>
          </p:nvPr>
        </p:nvSpPr>
        <p:spPr/>
        <p:txBody>
          <a:bodyPr/>
          <a:lstStyle/>
          <a:p>
            <a:r>
              <a:rPr lang="nl-BE" b="1"/>
              <a:t>Submission and the Exchange Condition</a:t>
            </a:r>
            <a:endParaRPr lang="en-US" sz="2000"/>
          </a:p>
          <a:p>
            <a:endParaRPr lang="en-US"/>
          </a:p>
        </p:txBody>
      </p:sp>
      <p:graphicFrame>
        <p:nvGraphicFramePr>
          <p:cNvPr id="5" name="Table 4"/>
          <p:cNvGraphicFramePr>
            <a:graphicFrameLocks noGrp="1"/>
          </p:cNvGraphicFramePr>
          <p:nvPr/>
        </p:nvGraphicFramePr>
        <p:xfrm>
          <a:off x="600927" y="1673225"/>
          <a:ext cx="7514372" cy="2606167"/>
        </p:xfrm>
        <a:graphic>
          <a:graphicData uri="http://schemas.openxmlformats.org/drawingml/2006/table">
            <a:tbl>
              <a:tblPr firstRow="1" bandRow="1">
                <a:tableStyleId>{5C22544A-7EE6-4342-B048-85BDC9FD1C3A}</a:tableStyleId>
              </a:tblPr>
              <a:tblGrid>
                <a:gridCol w="3085248">
                  <a:extLst>
                    <a:ext uri="{9D8B030D-6E8A-4147-A177-3AD203B41FA5}">
                      <a16:colId xmlns:a16="http://schemas.microsoft.com/office/drawing/2014/main" val="20000"/>
                    </a:ext>
                  </a:extLst>
                </a:gridCol>
                <a:gridCol w="4429124">
                  <a:extLst>
                    <a:ext uri="{9D8B030D-6E8A-4147-A177-3AD203B41FA5}">
                      <a16:colId xmlns:a16="http://schemas.microsoft.com/office/drawing/2014/main" val="20001"/>
                    </a:ext>
                  </a:extLst>
                </a:gridCol>
              </a:tblGrid>
              <a:tr h="370840">
                <a:tc>
                  <a:txBody>
                    <a:bodyPr/>
                    <a:lstStyle/>
                    <a:p>
                      <a:pPr>
                        <a:lnSpc>
                          <a:spcPct val="115000"/>
                        </a:lnSpc>
                        <a:spcAft>
                          <a:spcPts val="1000"/>
                        </a:spcAft>
                      </a:pPr>
                      <a:r>
                        <a:rPr lang="en-GB" sz="1100" dirty="0">
                          <a:latin typeface="Calibri"/>
                          <a:ea typeface="Times New Roman"/>
                          <a:cs typeface="Times New Roman"/>
                        </a:rPr>
                        <a:t>Field</a:t>
                      </a:r>
                      <a:endParaRPr lang="en-US" sz="1100" dirty="0">
                        <a:latin typeface="Calibri"/>
                        <a:ea typeface="Calibri"/>
                        <a:cs typeface="Times New Roman"/>
                      </a:endParaRPr>
                    </a:p>
                  </a:txBody>
                  <a:tcPr marL="68580" marR="68580" marT="0" marB="0"/>
                </a:tc>
                <a:tc>
                  <a:txBody>
                    <a:bodyPr/>
                    <a:lstStyle/>
                    <a:p>
                      <a:pPr>
                        <a:lnSpc>
                          <a:spcPct val="115000"/>
                        </a:lnSpc>
                        <a:spcAft>
                          <a:spcPts val="1000"/>
                        </a:spcAft>
                      </a:pPr>
                      <a:r>
                        <a:rPr lang="en-GB" sz="1100" dirty="0">
                          <a:latin typeface="Calibri"/>
                          <a:ea typeface="Times New Roman"/>
                          <a:cs typeface="Times New Roman"/>
                        </a:rPr>
                        <a:t>Field description</a:t>
                      </a:r>
                      <a:endParaRPr lang="en-US" sz="1100" dirty="0">
                        <a:latin typeface="Calibri"/>
                        <a:ea typeface="Calibri"/>
                        <a:cs typeface="Times New Roman"/>
                      </a:endParaRPr>
                    </a:p>
                  </a:txBody>
                  <a:tcPr marL="68580" marR="68580" marT="0" marB="0"/>
                </a:tc>
                <a:extLst>
                  <a:ext uri="{0D108BD9-81ED-4DB2-BD59-A6C34878D82A}">
                    <a16:rowId xmlns:a16="http://schemas.microsoft.com/office/drawing/2014/main" val="10000"/>
                  </a:ext>
                </a:extLst>
              </a:tr>
              <a:tr h="370840">
                <a:tc>
                  <a:txBody>
                    <a:bodyPr/>
                    <a:lstStyle/>
                    <a:p>
                      <a:pPr>
                        <a:lnSpc>
                          <a:spcPct val="115000"/>
                        </a:lnSpc>
                        <a:spcAft>
                          <a:spcPts val="1000"/>
                        </a:spcAft>
                      </a:pPr>
                      <a:r>
                        <a:rPr lang="en-GB" sz="1100" dirty="0">
                          <a:latin typeface="Calibri"/>
                          <a:ea typeface="Times New Roman"/>
                          <a:cs typeface="Times New Roman"/>
                        </a:rPr>
                        <a:t>Exchange Format</a:t>
                      </a:r>
                      <a:endParaRPr lang="en-US" sz="1100" dirty="0">
                        <a:latin typeface="Calibri"/>
                        <a:ea typeface="Calibri"/>
                        <a:cs typeface="Times New Roman"/>
                      </a:endParaRPr>
                    </a:p>
                  </a:txBody>
                  <a:tcPr marL="68580" marR="68580" marT="0" marB="0"/>
                </a:tc>
                <a:tc>
                  <a:txBody>
                    <a:bodyPr/>
                    <a:lstStyle/>
                    <a:p>
                      <a:pPr>
                        <a:lnSpc>
                          <a:spcPct val="115000"/>
                        </a:lnSpc>
                        <a:spcAft>
                          <a:spcPts val="1000"/>
                        </a:spcAft>
                      </a:pPr>
                      <a:r>
                        <a:rPr lang="en-GB" sz="1100">
                          <a:latin typeface="Calibri"/>
                          <a:ea typeface="Times New Roman"/>
                          <a:cs typeface="Times New Roman"/>
                        </a:rPr>
                        <a:t>The format defines the structure and grouping rules of the interchange that is received or submitted using this Exchange Condition.</a:t>
                      </a:r>
                      <a:endParaRPr lang="en-US" sz="1100">
                        <a:latin typeface="Calibri"/>
                        <a:ea typeface="Calibri"/>
                        <a:cs typeface="Times New Roman"/>
                      </a:endParaRPr>
                    </a:p>
                  </a:txBody>
                  <a:tcPr marL="68580" marR="68580" marT="0" marB="0"/>
                </a:tc>
                <a:extLst>
                  <a:ext uri="{0D108BD9-81ED-4DB2-BD59-A6C34878D82A}">
                    <a16:rowId xmlns:a16="http://schemas.microsoft.com/office/drawing/2014/main" val="10001"/>
                  </a:ext>
                </a:extLst>
              </a:tr>
              <a:tr h="370840">
                <a:tc>
                  <a:txBody>
                    <a:bodyPr/>
                    <a:lstStyle/>
                    <a:p>
                      <a:pPr>
                        <a:lnSpc>
                          <a:spcPct val="115000"/>
                        </a:lnSpc>
                        <a:spcAft>
                          <a:spcPts val="1000"/>
                        </a:spcAft>
                      </a:pPr>
                      <a:r>
                        <a:rPr lang="en-GB" sz="1100" dirty="0">
                          <a:latin typeface="Calibri"/>
                          <a:ea typeface="Times New Roman"/>
                          <a:cs typeface="Times New Roman"/>
                        </a:rPr>
                        <a:t>Transport Data Generator</a:t>
                      </a:r>
                      <a:endParaRPr lang="en-US" sz="1100" dirty="0">
                        <a:latin typeface="Calibri"/>
                        <a:ea typeface="Calibri"/>
                        <a:cs typeface="Times New Roman"/>
                      </a:endParaRPr>
                    </a:p>
                  </a:txBody>
                  <a:tcPr marL="68580" marR="68580" marT="0" marB="0"/>
                </a:tc>
                <a:tc>
                  <a:txBody>
                    <a:bodyPr/>
                    <a:lstStyle/>
                    <a:p>
                      <a:pPr>
                        <a:lnSpc>
                          <a:spcPct val="115000"/>
                        </a:lnSpc>
                        <a:spcAft>
                          <a:spcPts val="1000"/>
                        </a:spcAft>
                      </a:pPr>
                      <a:r>
                        <a:rPr lang="en-GB" sz="1100" dirty="0">
                          <a:latin typeface="Calibri"/>
                          <a:ea typeface="Times New Roman"/>
                          <a:cs typeface="Times New Roman"/>
                        </a:rPr>
                        <a:t>Refers to the formatter used to format the output into the exchange condition's exchange format.</a:t>
                      </a:r>
                      <a:endParaRPr lang="en-US" sz="1100" dirty="0">
                        <a:latin typeface="Calibri"/>
                        <a:ea typeface="Calibri"/>
                        <a:cs typeface="Times New Roman"/>
                      </a:endParaRPr>
                    </a:p>
                  </a:txBody>
                  <a:tcPr marL="68580" marR="68580" marT="0" marB="0"/>
                </a:tc>
                <a:extLst>
                  <a:ext uri="{0D108BD9-81ED-4DB2-BD59-A6C34878D82A}">
                    <a16:rowId xmlns:a16="http://schemas.microsoft.com/office/drawing/2014/main" val="10002"/>
                  </a:ext>
                </a:extLst>
              </a:tr>
              <a:tr h="370840">
                <a:tc>
                  <a:txBody>
                    <a:bodyPr/>
                    <a:lstStyle/>
                    <a:p>
                      <a:pPr>
                        <a:lnSpc>
                          <a:spcPct val="115000"/>
                        </a:lnSpc>
                        <a:spcAft>
                          <a:spcPts val="1000"/>
                        </a:spcAft>
                      </a:pPr>
                      <a:r>
                        <a:rPr lang="en-GB" sz="1100" dirty="0">
                          <a:latin typeface="Calibri"/>
                          <a:ea typeface="Times New Roman"/>
                          <a:cs typeface="Times New Roman"/>
                        </a:rPr>
                        <a:t>Max. Number of Transactions per Interchange</a:t>
                      </a:r>
                      <a:endParaRPr lang="en-US" sz="1100" dirty="0">
                        <a:latin typeface="Calibri"/>
                        <a:ea typeface="Calibri"/>
                        <a:cs typeface="Times New Roman"/>
                      </a:endParaRPr>
                    </a:p>
                  </a:txBody>
                  <a:tcPr marL="68580" marR="68580" marT="0" marB="0"/>
                </a:tc>
                <a:tc>
                  <a:txBody>
                    <a:bodyPr/>
                    <a:lstStyle/>
                    <a:p>
                      <a:pPr>
                        <a:lnSpc>
                          <a:spcPct val="115000"/>
                        </a:lnSpc>
                        <a:spcAft>
                          <a:spcPts val="1000"/>
                        </a:spcAft>
                      </a:pPr>
                      <a:r>
                        <a:rPr lang="en-GB" sz="1100" dirty="0">
                          <a:latin typeface="Calibri"/>
                          <a:ea typeface="Times New Roman"/>
                          <a:cs typeface="Times New Roman"/>
                        </a:rPr>
                        <a:t>Maximum number of transactions to include in one interchange. When this number is reached, a new interchange is created.</a:t>
                      </a:r>
                      <a:endParaRPr lang="en-US" sz="1100" dirty="0">
                        <a:latin typeface="Calibri"/>
                        <a:ea typeface="Calibri"/>
                        <a:cs typeface="Times New Roman"/>
                      </a:endParaRPr>
                    </a:p>
                  </a:txBody>
                  <a:tcPr marL="68580" marR="68580" marT="0" marB="0"/>
                </a:tc>
                <a:extLst>
                  <a:ext uri="{0D108BD9-81ED-4DB2-BD59-A6C34878D82A}">
                    <a16:rowId xmlns:a16="http://schemas.microsoft.com/office/drawing/2014/main" val="10003"/>
                  </a:ext>
                </a:extLst>
              </a:tr>
              <a:tr h="370840">
                <a:tc>
                  <a:txBody>
                    <a:bodyPr/>
                    <a:lstStyle/>
                    <a:p>
                      <a:pPr>
                        <a:lnSpc>
                          <a:spcPct val="115000"/>
                        </a:lnSpc>
                        <a:spcAft>
                          <a:spcPts val="1000"/>
                        </a:spcAft>
                      </a:pPr>
                      <a:r>
                        <a:rPr lang="en-GB" sz="1100" dirty="0">
                          <a:latin typeface="Calibri"/>
                          <a:ea typeface="Times New Roman"/>
                          <a:cs typeface="Times New Roman"/>
                        </a:rPr>
                        <a:t>Immediate Submission</a:t>
                      </a:r>
                      <a:endParaRPr lang="en-US" sz="1100" dirty="0">
                        <a:latin typeface="Calibri"/>
                        <a:ea typeface="Calibri"/>
                        <a:cs typeface="Times New Roman"/>
                      </a:endParaRPr>
                    </a:p>
                  </a:txBody>
                  <a:tcPr marL="68580" marR="68580" marT="0" marB="0"/>
                </a:tc>
                <a:tc>
                  <a:txBody>
                    <a:bodyPr/>
                    <a:lstStyle/>
                    <a:p>
                      <a:pPr>
                        <a:lnSpc>
                          <a:spcPct val="115000"/>
                        </a:lnSpc>
                        <a:spcAft>
                          <a:spcPts val="1000"/>
                        </a:spcAft>
                      </a:pPr>
                      <a:r>
                        <a:rPr lang="en-US" sz="1000" dirty="0">
                          <a:latin typeface="Arial"/>
                          <a:ea typeface="Times New Roman"/>
                          <a:cs typeface="Times New Roman"/>
                        </a:rPr>
                        <a:t>When checked it means that transactions routed to this Exchange Condition must be submitted immediately.</a:t>
                      </a:r>
                      <a:endParaRPr lang="en-US" sz="1100" dirty="0">
                        <a:latin typeface="Calibri"/>
                        <a:ea typeface="Calibri"/>
                        <a:cs typeface="Times New Roman"/>
                      </a:endParaRPr>
                    </a:p>
                  </a:txBody>
                  <a:tcPr marL="68580" marR="68580" marT="0" marB="0"/>
                </a:tc>
                <a:extLst>
                  <a:ext uri="{0D108BD9-81ED-4DB2-BD59-A6C34878D82A}">
                    <a16:rowId xmlns:a16="http://schemas.microsoft.com/office/drawing/2014/main" val="10004"/>
                  </a:ext>
                </a:extLst>
              </a:tr>
              <a:tr h="370840">
                <a:tc>
                  <a:txBody>
                    <a:bodyPr/>
                    <a:lstStyle/>
                    <a:p>
                      <a:pPr>
                        <a:lnSpc>
                          <a:spcPct val="115000"/>
                        </a:lnSpc>
                        <a:spcAft>
                          <a:spcPts val="1000"/>
                        </a:spcAft>
                      </a:pPr>
                      <a:r>
                        <a:rPr lang="en-GB" sz="1100" dirty="0">
                          <a:latin typeface="Calibri"/>
                          <a:ea typeface="Times New Roman"/>
                          <a:cs typeface="Times New Roman"/>
                        </a:rPr>
                        <a:t>Delivery Handler</a:t>
                      </a:r>
                      <a:endParaRPr lang="en-US" sz="1100" dirty="0">
                        <a:latin typeface="Calibri"/>
                        <a:ea typeface="Calibri"/>
                        <a:cs typeface="Times New Roman"/>
                      </a:endParaRPr>
                    </a:p>
                  </a:txBody>
                  <a:tcPr marL="68580" marR="68580" marT="0" marB="0"/>
                </a:tc>
                <a:tc>
                  <a:txBody>
                    <a:bodyPr/>
                    <a:lstStyle/>
                    <a:p>
                      <a:pPr>
                        <a:lnSpc>
                          <a:spcPct val="115000"/>
                        </a:lnSpc>
                        <a:spcAft>
                          <a:spcPts val="1000"/>
                        </a:spcAft>
                      </a:pPr>
                      <a:r>
                        <a:rPr lang="en-US" sz="1000" dirty="0">
                          <a:latin typeface="Arial"/>
                          <a:ea typeface="Times New Roman"/>
                          <a:cs typeface="Times New Roman"/>
                        </a:rPr>
                        <a:t>Refers to the interchange handler, which is used to write the output to the required queue or file system. </a:t>
                      </a:r>
                      <a:endParaRPr lang="en-US" sz="1100" dirty="0">
                        <a:latin typeface="Calibri"/>
                        <a:ea typeface="Calibri"/>
                        <a:cs typeface="Times New Roman"/>
                      </a:endParaRPr>
                    </a:p>
                  </a:txBody>
                  <a:tcPr marL="68580" marR="68580" marT="0" marB="0"/>
                </a:tc>
                <a:extLst>
                  <a:ext uri="{0D108BD9-81ED-4DB2-BD59-A6C34878D82A}">
                    <a16:rowId xmlns:a16="http://schemas.microsoft.com/office/drawing/2014/main" val="10005"/>
                  </a:ext>
                </a:extLst>
              </a:tr>
              <a:tr h="370840">
                <a:tc>
                  <a:txBody>
                    <a:bodyPr/>
                    <a:lstStyle/>
                    <a:p>
                      <a:pPr>
                        <a:lnSpc>
                          <a:spcPct val="115000"/>
                        </a:lnSpc>
                        <a:spcAft>
                          <a:spcPts val="1000"/>
                        </a:spcAft>
                      </a:pPr>
                      <a:r>
                        <a:rPr lang="en-GB" sz="1100" dirty="0">
                          <a:latin typeface="Calibri"/>
                          <a:ea typeface="Times New Roman"/>
                          <a:cs typeface="Times New Roman"/>
                        </a:rPr>
                        <a:t>Delivery Handler Configuration</a:t>
                      </a:r>
                      <a:endParaRPr lang="en-US" sz="1100" dirty="0">
                        <a:latin typeface="Calibri"/>
                        <a:ea typeface="Calibri"/>
                        <a:cs typeface="Times New Roman"/>
                      </a:endParaRPr>
                    </a:p>
                  </a:txBody>
                  <a:tcPr marL="68580" marR="68580" marT="0" marB="0"/>
                </a:tc>
                <a:tc>
                  <a:txBody>
                    <a:bodyPr/>
                    <a:lstStyle/>
                    <a:p>
                      <a:pPr>
                        <a:lnSpc>
                          <a:spcPct val="115000"/>
                        </a:lnSpc>
                        <a:spcAft>
                          <a:spcPts val="1000"/>
                        </a:spcAft>
                        <a:tabLst>
                          <a:tab pos="942975" algn="l"/>
                        </a:tabLst>
                      </a:pPr>
                      <a:r>
                        <a:rPr lang="en-US" sz="1000" dirty="0">
                          <a:latin typeface="Arial"/>
                          <a:ea typeface="Times New Roman"/>
                          <a:cs typeface="Times New Roman"/>
                        </a:rPr>
                        <a:t>Refers to the parameters required for the interchange handler.</a:t>
                      </a:r>
                      <a:endParaRPr lang="en-US" sz="1100" dirty="0">
                        <a:latin typeface="Calibri"/>
                        <a:ea typeface="Calibri"/>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910328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4" descr="message"/>
          <p:cNvPicPr>
            <a:picLocks noChangeAspect="1" noChangeArrowheads="1"/>
          </p:cNvPicPr>
          <p:nvPr/>
        </p:nvPicPr>
        <p:blipFill>
          <a:blip r:embed="rId3" cstate="print"/>
          <a:srcRect/>
          <a:stretch>
            <a:fillRect/>
          </a:stretch>
        </p:blipFill>
        <p:spPr bwMode="auto">
          <a:xfrm>
            <a:off x="3739929" y="3488296"/>
            <a:ext cx="453067" cy="357190"/>
          </a:xfrm>
          <a:prstGeom prst="rect">
            <a:avLst/>
          </a:prstGeom>
          <a:noFill/>
          <a:ln w="9525">
            <a:noFill/>
            <a:miter lim="800000"/>
            <a:headEnd/>
            <a:tailEnd/>
          </a:ln>
        </p:spPr>
      </p:pic>
      <p:sp>
        <p:nvSpPr>
          <p:cNvPr id="63" name="Line 25"/>
          <p:cNvSpPr>
            <a:spLocks noChangeShapeType="1"/>
          </p:cNvSpPr>
          <p:nvPr/>
        </p:nvSpPr>
        <p:spPr bwMode="auto">
          <a:xfrm>
            <a:off x="3428992" y="2000243"/>
            <a:ext cx="714380"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pic>
        <p:nvPicPr>
          <p:cNvPr id="99" name="Picture 19" descr="swift"/>
          <p:cNvPicPr>
            <a:picLocks noChangeAspect="1" noChangeArrowheads="1"/>
          </p:cNvPicPr>
          <p:nvPr/>
        </p:nvPicPr>
        <p:blipFill>
          <a:blip r:embed="rId4" cstate="print"/>
          <a:srcRect/>
          <a:stretch>
            <a:fillRect/>
          </a:stretch>
        </p:blipFill>
        <p:spPr bwMode="auto">
          <a:xfrm>
            <a:off x="3557469" y="1665154"/>
            <a:ext cx="428537" cy="432000"/>
          </a:xfrm>
          <a:prstGeom prst="rect">
            <a:avLst/>
          </a:prstGeom>
          <a:noFill/>
          <a:ln w="9525">
            <a:noFill/>
            <a:miter lim="800000"/>
            <a:headEnd/>
            <a:tailEnd/>
          </a:ln>
        </p:spPr>
      </p:pic>
      <p:sp>
        <p:nvSpPr>
          <p:cNvPr id="71" name="Line 25"/>
          <p:cNvSpPr>
            <a:spLocks noChangeShapeType="1"/>
          </p:cNvSpPr>
          <p:nvPr/>
        </p:nvSpPr>
        <p:spPr bwMode="auto">
          <a:xfrm>
            <a:off x="4714876" y="2928934"/>
            <a:ext cx="0" cy="178595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pic>
        <p:nvPicPr>
          <p:cNvPr id="78854" name="Picture 6"/>
          <p:cNvPicPr>
            <a:picLocks noChangeAspect="1" noChangeArrowheads="1"/>
          </p:cNvPicPr>
          <p:nvPr/>
        </p:nvPicPr>
        <p:blipFill>
          <a:blip r:embed="rId5" cstate="print"/>
          <a:srcRect/>
          <a:stretch>
            <a:fillRect/>
          </a:stretch>
        </p:blipFill>
        <p:spPr bwMode="auto">
          <a:xfrm>
            <a:off x="4513502" y="4937940"/>
            <a:ext cx="385200" cy="385200"/>
          </a:xfrm>
          <a:prstGeom prst="rect">
            <a:avLst/>
          </a:prstGeom>
          <a:noFill/>
          <a:ln w="9525">
            <a:noFill/>
            <a:miter lim="800000"/>
            <a:headEnd/>
            <a:tailEnd/>
          </a:ln>
        </p:spPr>
      </p:pic>
      <p:sp>
        <p:nvSpPr>
          <p:cNvPr id="2" name="Title 1"/>
          <p:cNvSpPr>
            <a:spLocks noGrp="1"/>
          </p:cNvSpPr>
          <p:nvPr>
            <p:ph type="title"/>
          </p:nvPr>
        </p:nvSpPr>
        <p:spPr/>
        <p:txBody>
          <a:bodyPr/>
          <a:lstStyle/>
          <a:p>
            <a:r>
              <a:rPr lang="nl-BE"/>
              <a:t>Submission – demo (format) </a:t>
            </a:r>
            <a:endParaRPr lang="en-US" sz="2400"/>
          </a:p>
        </p:txBody>
      </p:sp>
      <p:pic>
        <p:nvPicPr>
          <p:cNvPr id="52" name="Picture 5" descr="Bank-shadow"/>
          <p:cNvPicPr>
            <a:picLocks noChangeAspect="1" noChangeArrowheads="1"/>
          </p:cNvPicPr>
          <p:nvPr/>
        </p:nvPicPr>
        <p:blipFill>
          <a:blip r:embed="rId6" cstate="print"/>
          <a:srcRect/>
          <a:stretch>
            <a:fillRect/>
          </a:stretch>
        </p:blipFill>
        <p:spPr bwMode="auto">
          <a:xfrm>
            <a:off x="4357686" y="1428736"/>
            <a:ext cx="1025525" cy="760412"/>
          </a:xfrm>
          <a:prstGeom prst="rect">
            <a:avLst/>
          </a:prstGeom>
          <a:noFill/>
          <a:ln w="9525">
            <a:noFill/>
            <a:miter lim="800000"/>
            <a:headEnd/>
            <a:tailEnd/>
          </a:ln>
        </p:spPr>
      </p:pic>
      <p:sp>
        <p:nvSpPr>
          <p:cNvPr id="57" name="TextBox 56"/>
          <p:cNvSpPr txBox="1"/>
          <p:nvPr/>
        </p:nvSpPr>
        <p:spPr>
          <a:xfrm>
            <a:off x="4373046" y="2169812"/>
            <a:ext cx="1118640" cy="566309"/>
          </a:xfrm>
          <a:prstGeom prst="rect">
            <a:avLst/>
          </a:prstGeom>
          <a:noFill/>
        </p:spPr>
        <p:txBody>
          <a:bodyPr wrap="none" rtlCol="0">
            <a:spAutoFit/>
          </a:bodyPr>
          <a:lstStyle/>
          <a:p>
            <a:pPr algn="ctr"/>
            <a:r>
              <a:rPr lang="nl-BE" sz="1400" i="0">
                <a:latin typeface="+mn-lt"/>
              </a:rPr>
              <a:t>XCT BANK-1</a:t>
            </a:r>
            <a:r>
              <a:rPr lang="nl-BE" sz="1400">
                <a:latin typeface="+mn-lt"/>
              </a:rPr>
              <a:t>,</a:t>
            </a:r>
          </a:p>
          <a:p>
            <a:pPr algn="ctr"/>
            <a:r>
              <a:rPr lang="nl-BE" sz="1400" i="0">
                <a:latin typeface="+mn-lt"/>
              </a:rPr>
              <a:t>Belgium</a:t>
            </a:r>
          </a:p>
        </p:txBody>
      </p:sp>
      <p:sp>
        <p:nvSpPr>
          <p:cNvPr id="59" name="TextBox 58"/>
          <p:cNvSpPr txBox="1"/>
          <p:nvPr/>
        </p:nvSpPr>
        <p:spPr>
          <a:xfrm>
            <a:off x="2226237" y="2111568"/>
            <a:ext cx="1190005" cy="566309"/>
          </a:xfrm>
          <a:prstGeom prst="rect">
            <a:avLst/>
          </a:prstGeom>
          <a:noFill/>
        </p:spPr>
        <p:txBody>
          <a:bodyPr wrap="none" rtlCol="0">
            <a:spAutoFit/>
          </a:bodyPr>
          <a:lstStyle/>
          <a:p>
            <a:pPr algn="ctr"/>
            <a:r>
              <a:rPr lang="nl-BE" sz="1400" i="0">
                <a:latin typeface="+mn-lt"/>
              </a:rPr>
              <a:t>Big Company,</a:t>
            </a:r>
          </a:p>
          <a:p>
            <a:pPr algn="ctr"/>
            <a:r>
              <a:rPr lang="nl-BE" sz="1400" i="0">
                <a:latin typeface="+mn-lt"/>
              </a:rPr>
              <a:t>Belgium</a:t>
            </a:r>
          </a:p>
        </p:txBody>
      </p:sp>
      <p:pic>
        <p:nvPicPr>
          <p:cNvPr id="64" name="Picture 54" descr="message"/>
          <p:cNvPicPr>
            <a:picLocks noChangeAspect="1" noChangeArrowheads="1"/>
          </p:cNvPicPr>
          <p:nvPr/>
        </p:nvPicPr>
        <p:blipFill>
          <a:blip r:embed="rId3" cstate="print"/>
          <a:srcRect/>
          <a:stretch>
            <a:fillRect/>
          </a:stretch>
        </p:blipFill>
        <p:spPr bwMode="auto">
          <a:xfrm>
            <a:off x="3550468" y="2169782"/>
            <a:ext cx="453067" cy="357190"/>
          </a:xfrm>
          <a:prstGeom prst="rect">
            <a:avLst/>
          </a:prstGeom>
          <a:noFill/>
          <a:ln w="9525">
            <a:noFill/>
            <a:miter lim="800000"/>
            <a:headEnd/>
            <a:tailEnd/>
          </a:ln>
        </p:spPr>
      </p:pic>
      <p:sp>
        <p:nvSpPr>
          <p:cNvPr id="65" name="TextBox 64"/>
          <p:cNvSpPr txBox="1"/>
          <p:nvPr/>
        </p:nvSpPr>
        <p:spPr>
          <a:xfrm>
            <a:off x="3449030" y="2536497"/>
            <a:ext cx="667169" cy="261610"/>
          </a:xfrm>
          <a:prstGeom prst="rect">
            <a:avLst/>
          </a:prstGeom>
          <a:noFill/>
        </p:spPr>
        <p:txBody>
          <a:bodyPr wrap="none" rtlCol="0">
            <a:spAutoFit/>
          </a:bodyPr>
          <a:lstStyle/>
          <a:p>
            <a:r>
              <a:rPr lang="nl-BE" sz="1100" i="0">
                <a:latin typeface="+mn-lt"/>
              </a:rPr>
              <a:t>MT101</a:t>
            </a:r>
          </a:p>
        </p:txBody>
      </p:sp>
      <p:sp>
        <p:nvSpPr>
          <p:cNvPr id="66" name="TextBox 65"/>
          <p:cNvSpPr txBox="1"/>
          <p:nvPr/>
        </p:nvSpPr>
        <p:spPr>
          <a:xfrm>
            <a:off x="4434013" y="5786454"/>
            <a:ext cx="1137876" cy="477054"/>
          </a:xfrm>
          <a:prstGeom prst="rect">
            <a:avLst/>
          </a:prstGeom>
          <a:noFill/>
        </p:spPr>
        <p:txBody>
          <a:bodyPr wrap="none" rtlCol="0">
            <a:spAutoFit/>
          </a:bodyPr>
          <a:lstStyle/>
          <a:p>
            <a:r>
              <a:rPr lang="en-US" sz="1400" i="0">
                <a:latin typeface="+mn-lt"/>
              </a:rPr>
              <a:t>Barclays, UK </a:t>
            </a:r>
            <a:br>
              <a:rPr lang="en-US" sz="1400" i="0">
                <a:latin typeface="+mn-lt"/>
              </a:rPr>
            </a:br>
            <a:r>
              <a:rPr lang="en-US" sz="1100">
                <a:latin typeface="+mn-lt"/>
              </a:rPr>
              <a:t>(BARCGB22)</a:t>
            </a:r>
          </a:p>
        </p:txBody>
      </p:sp>
      <p:pic>
        <p:nvPicPr>
          <p:cNvPr id="67" name="Picture 5" descr="Bank-shadow"/>
          <p:cNvPicPr>
            <a:picLocks noChangeAspect="1" noChangeArrowheads="1"/>
          </p:cNvPicPr>
          <p:nvPr/>
        </p:nvPicPr>
        <p:blipFill>
          <a:blip r:embed="rId6" cstate="print"/>
          <a:srcRect/>
          <a:stretch>
            <a:fillRect/>
          </a:stretch>
        </p:blipFill>
        <p:spPr bwMode="auto">
          <a:xfrm>
            <a:off x="4476413" y="5072074"/>
            <a:ext cx="1025525" cy="760412"/>
          </a:xfrm>
          <a:prstGeom prst="rect">
            <a:avLst/>
          </a:prstGeom>
          <a:noFill/>
          <a:ln w="9525">
            <a:noFill/>
            <a:miter lim="800000"/>
            <a:headEnd/>
            <a:tailEnd/>
          </a:ln>
        </p:spPr>
      </p:pic>
      <p:pic>
        <p:nvPicPr>
          <p:cNvPr id="68" name="Picture 57" descr="Company2"/>
          <p:cNvPicPr>
            <a:picLocks noChangeAspect="1" noChangeArrowheads="1"/>
          </p:cNvPicPr>
          <p:nvPr/>
        </p:nvPicPr>
        <p:blipFill>
          <a:blip r:embed="rId7" cstate="print"/>
          <a:srcRect/>
          <a:stretch>
            <a:fillRect/>
          </a:stretch>
        </p:blipFill>
        <p:spPr bwMode="auto">
          <a:xfrm>
            <a:off x="6119487" y="4952210"/>
            <a:ext cx="1314450" cy="847725"/>
          </a:xfrm>
          <a:prstGeom prst="rect">
            <a:avLst/>
          </a:prstGeom>
          <a:noFill/>
          <a:ln w="9525">
            <a:noFill/>
            <a:miter lim="800000"/>
            <a:headEnd/>
            <a:tailEnd/>
          </a:ln>
        </p:spPr>
      </p:pic>
      <p:sp>
        <p:nvSpPr>
          <p:cNvPr id="69" name="TextBox 68"/>
          <p:cNvSpPr txBox="1"/>
          <p:nvPr/>
        </p:nvSpPr>
        <p:spPr>
          <a:xfrm>
            <a:off x="6167844" y="5761040"/>
            <a:ext cx="1404552" cy="307777"/>
          </a:xfrm>
          <a:prstGeom prst="rect">
            <a:avLst/>
          </a:prstGeom>
          <a:noFill/>
        </p:spPr>
        <p:txBody>
          <a:bodyPr wrap="none" rtlCol="0">
            <a:spAutoFit/>
          </a:bodyPr>
          <a:lstStyle/>
          <a:p>
            <a:pPr algn="ctr"/>
            <a:r>
              <a:rPr lang="nl-BE" sz="1400" i="0">
                <a:latin typeface="+mn-lt"/>
              </a:rPr>
              <a:t>Toblerone UK</a:t>
            </a:r>
          </a:p>
        </p:txBody>
      </p:sp>
      <p:pic>
        <p:nvPicPr>
          <p:cNvPr id="70" name="Picture 51" descr="Shop2"/>
          <p:cNvPicPr>
            <a:picLocks noChangeAspect="1" noChangeArrowheads="1"/>
          </p:cNvPicPr>
          <p:nvPr/>
        </p:nvPicPr>
        <p:blipFill>
          <a:blip r:embed="rId8" cstate="print"/>
          <a:srcRect/>
          <a:stretch>
            <a:fillRect/>
          </a:stretch>
        </p:blipFill>
        <p:spPr bwMode="auto">
          <a:xfrm>
            <a:off x="2213484" y="1562089"/>
            <a:ext cx="1066800" cy="571500"/>
          </a:xfrm>
          <a:prstGeom prst="rect">
            <a:avLst/>
          </a:prstGeom>
          <a:noFill/>
          <a:ln w="9525">
            <a:noFill/>
            <a:miter lim="800000"/>
            <a:headEnd/>
            <a:tailEnd/>
          </a:ln>
        </p:spPr>
      </p:pic>
      <p:sp>
        <p:nvSpPr>
          <p:cNvPr id="75" name="Line 25"/>
          <p:cNvSpPr>
            <a:spLocks noChangeShapeType="1"/>
          </p:cNvSpPr>
          <p:nvPr/>
        </p:nvSpPr>
        <p:spPr bwMode="auto">
          <a:xfrm>
            <a:off x="5647987" y="5500702"/>
            <a:ext cx="428628"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sp>
        <p:nvSpPr>
          <p:cNvPr id="79" name="TextBox 78"/>
          <p:cNvSpPr txBox="1"/>
          <p:nvPr/>
        </p:nvSpPr>
        <p:spPr>
          <a:xfrm>
            <a:off x="3454177" y="3845486"/>
            <a:ext cx="974947" cy="369332"/>
          </a:xfrm>
          <a:prstGeom prst="rect">
            <a:avLst/>
          </a:prstGeom>
          <a:noFill/>
        </p:spPr>
        <p:txBody>
          <a:bodyPr wrap="none" rtlCol="0">
            <a:spAutoFit/>
          </a:bodyPr>
          <a:lstStyle/>
          <a:p>
            <a:pPr algn="ctr"/>
            <a:r>
              <a:rPr lang="nl-BE" sz="1800" i="0">
                <a:latin typeface="+mn-lt"/>
              </a:rPr>
              <a:t>MT103</a:t>
            </a:r>
          </a:p>
        </p:txBody>
      </p:sp>
      <p:sp>
        <p:nvSpPr>
          <p:cNvPr id="51" name="Oval 39"/>
          <p:cNvSpPr>
            <a:spLocks noChangeArrowheads="1"/>
          </p:cNvSpPr>
          <p:nvPr/>
        </p:nvSpPr>
        <p:spPr bwMode="auto">
          <a:xfrm>
            <a:off x="3597053" y="3415273"/>
            <a:ext cx="288925" cy="287337"/>
          </a:xfrm>
          <a:prstGeom prst="ellipse">
            <a:avLst/>
          </a:prstGeom>
          <a:gradFill rotWithShape="1">
            <a:gsLst>
              <a:gs pos="0">
                <a:srgbClr val="FFFFFF"/>
              </a:gs>
              <a:gs pos="100000">
                <a:srgbClr val="889FBE"/>
              </a:gs>
            </a:gsLst>
            <a:lin ang="2700000" scaled="1"/>
          </a:gradFill>
          <a:ln w="28575" algn="ctr">
            <a:solidFill>
              <a:srgbClr val="889FBE"/>
            </a:solidFill>
            <a:round/>
            <a:headEnd/>
            <a:tailEnd/>
          </a:ln>
        </p:spPr>
        <p:txBody>
          <a:bodyPr wrap="none" anchor="ctr"/>
          <a:lstStyle/>
          <a:p>
            <a:pPr marL="342900" indent="-342900" algn="ctr"/>
            <a:r>
              <a:rPr lang="en-US" i="0">
                <a:latin typeface="+mn-lt"/>
              </a:rPr>
              <a:t>1</a:t>
            </a:r>
          </a:p>
        </p:txBody>
      </p:sp>
      <p:sp>
        <p:nvSpPr>
          <p:cNvPr id="60" name="Line 25"/>
          <p:cNvSpPr>
            <a:spLocks noChangeShapeType="1"/>
          </p:cNvSpPr>
          <p:nvPr/>
        </p:nvSpPr>
        <p:spPr bwMode="auto">
          <a:xfrm>
            <a:off x="5143504" y="2928934"/>
            <a:ext cx="0" cy="178595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pic>
        <p:nvPicPr>
          <p:cNvPr id="61" name="Picture 54" descr="message"/>
          <p:cNvPicPr>
            <a:picLocks noChangeAspect="1" noChangeArrowheads="1"/>
          </p:cNvPicPr>
          <p:nvPr/>
        </p:nvPicPr>
        <p:blipFill>
          <a:blip r:embed="rId3" cstate="print"/>
          <a:srcRect/>
          <a:stretch>
            <a:fillRect/>
          </a:stretch>
        </p:blipFill>
        <p:spPr bwMode="auto">
          <a:xfrm>
            <a:off x="5858430" y="3502023"/>
            <a:ext cx="453067" cy="357190"/>
          </a:xfrm>
          <a:prstGeom prst="rect">
            <a:avLst/>
          </a:prstGeom>
          <a:noFill/>
          <a:ln w="9525">
            <a:noFill/>
            <a:miter lim="800000"/>
            <a:headEnd/>
            <a:tailEnd/>
          </a:ln>
        </p:spPr>
      </p:pic>
      <p:sp>
        <p:nvSpPr>
          <p:cNvPr id="62" name="TextBox 61"/>
          <p:cNvSpPr txBox="1"/>
          <p:nvPr/>
        </p:nvSpPr>
        <p:spPr>
          <a:xfrm>
            <a:off x="5405166" y="3859213"/>
            <a:ext cx="1309974" cy="369332"/>
          </a:xfrm>
          <a:prstGeom prst="rect">
            <a:avLst/>
          </a:prstGeom>
          <a:noFill/>
        </p:spPr>
        <p:txBody>
          <a:bodyPr wrap="none" rtlCol="0">
            <a:spAutoFit/>
          </a:bodyPr>
          <a:lstStyle/>
          <a:p>
            <a:pPr algn="ctr"/>
            <a:r>
              <a:rPr lang="nl-BE" sz="1800" i="0">
                <a:latin typeface="+mn-lt"/>
              </a:rPr>
              <a:t>PACS.008</a:t>
            </a:r>
          </a:p>
        </p:txBody>
      </p:sp>
      <p:sp>
        <p:nvSpPr>
          <p:cNvPr id="91" name="Oval 39"/>
          <p:cNvSpPr>
            <a:spLocks noChangeArrowheads="1"/>
          </p:cNvSpPr>
          <p:nvPr/>
        </p:nvSpPr>
        <p:spPr bwMode="auto">
          <a:xfrm>
            <a:off x="5715554" y="3429000"/>
            <a:ext cx="288925" cy="287337"/>
          </a:xfrm>
          <a:prstGeom prst="ellipse">
            <a:avLst/>
          </a:prstGeom>
          <a:gradFill rotWithShape="1">
            <a:gsLst>
              <a:gs pos="0">
                <a:srgbClr val="FFFFFF"/>
              </a:gs>
              <a:gs pos="100000">
                <a:srgbClr val="889FBE"/>
              </a:gs>
            </a:gsLst>
            <a:lin ang="2700000" scaled="1"/>
          </a:gradFill>
          <a:ln w="28575" algn="ctr">
            <a:solidFill>
              <a:srgbClr val="889FBE"/>
            </a:solidFill>
            <a:round/>
            <a:headEnd/>
            <a:tailEnd/>
          </a:ln>
        </p:spPr>
        <p:txBody>
          <a:bodyPr wrap="none" anchor="ctr"/>
          <a:lstStyle/>
          <a:p>
            <a:pPr marL="342900" indent="-342900" algn="ctr"/>
            <a:r>
              <a:rPr lang="en-US" i="0">
                <a:latin typeface="+mn-lt"/>
              </a:rPr>
              <a:t>2</a:t>
            </a:r>
          </a:p>
        </p:txBody>
      </p:sp>
      <p:pic>
        <p:nvPicPr>
          <p:cNvPr id="26" name="Picture 25"/>
          <p:cNvPicPr>
            <a:picLocks noChangeAspect="1" noChangeArrowheads="1"/>
          </p:cNvPicPr>
          <p:nvPr/>
        </p:nvPicPr>
        <p:blipFill>
          <a:blip r:embed="rId9" cstate="print"/>
          <a:srcRect/>
          <a:stretch>
            <a:fillRect/>
          </a:stretch>
        </p:blipFill>
        <p:spPr bwMode="auto">
          <a:xfrm>
            <a:off x="4472478" y="1427756"/>
            <a:ext cx="285751" cy="285749"/>
          </a:xfrm>
          <a:prstGeom prst="rect">
            <a:avLst/>
          </a:prstGeom>
          <a:noFill/>
          <a:ln w="28575" algn="ctr">
            <a:noFill/>
            <a:miter lim="800000"/>
            <a:headEnd/>
            <a:tailEnd/>
          </a:ln>
        </p:spPr>
      </p:pic>
    </p:spTree>
    <p:extLst>
      <p:ext uri="{BB962C8B-B14F-4D97-AF65-F5344CB8AC3E}">
        <p14:creationId xmlns:p14="http://schemas.microsoft.com/office/powerpoint/2010/main" val="36063247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Intra </a:t>
            </a:r>
            <a:r>
              <a:rPr lang="en-GB" err="1"/>
              <a:t>Bankgroup</a:t>
            </a:r>
            <a:r>
              <a:rPr lang="en-GB"/>
              <a:t> Transfer</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381987228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IntraBankgroup transfers</a:t>
            </a:r>
            <a:endParaRPr lang="en-US"/>
          </a:p>
        </p:txBody>
      </p:sp>
      <p:sp>
        <p:nvSpPr>
          <p:cNvPr id="3" name="Content Placeholder 2"/>
          <p:cNvSpPr>
            <a:spLocks noGrp="1"/>
          </p:cNvSpPr>
          <p:nvPr>
            <p:ph idx="1"/>
          </p:nvPr>
        </p:nvSpPr>
        <p:spPr/>
        <p:txBody>
          <a:bodyPr/>
          <a:lstStyle/>
          <a:p>
            <a:r>
              <a:rPr lang="en-GB" b="1"/>
              <a:t>Intra Bankgroup transfers</a:t>
            </a:r>
            <a:br>
              <a:rPr lang="en-GB" b="1"/>
            </a:br>
            <a:r>
              <a:rPr lang="en-GB" sz="2000"/>
              <a:t>In a multibank environment, OPF offers the ability to have Intra Bankgroup Transfers:</a:t>
            </a:r>
          </a:p>
          <a:p>
            <a:pPr lvl="1"/>
            <a:r>
              <a:rPr lang="en-GB" sz="2000"/>
              <a:t>In case multiple OPF Banks exist in the system </a:t>
            </a:r>
          </a:p>
          <a:p>
            <a:pPr lvl="1"/>
            <a:r>
              <a:rPr lang="en-GB" sz="2000"/>
              <a:t>Payment messages need to be sent from one OPF bank to another OPF bank</a:t>
            </a:r>
          </a:p>
          <a:p>
            <a:pPr lvl="1"/>
            <a:r>
              <a:rPr lang="en-GB" sz="2000"/>
              <a:t>The system will create Interchange/Instruction and Transaction records (outgoing and incoming), simulating that a message was sent out from the first OPF bank and received by the second OPF bank</a:t>
            </a:r>
          </a:p>
          <a:p>
            <a:pPr lvl="1"/>
            <a:r>
              <a:rPr lang="en-GB" sz="2000"/>
              <a:t>No physical exchange of messages happens</a:t>
            </a:r>
          </a:p>
          <a:p>
            <a:endParaRPr lang="en-US"/>
          </a:p>
        </p:txBody>
      </p:sp>
    </p:spTree>
    <p:extLst>
      <p:ext uri="{BB962C8B-B14F-4D97-AF65-F5344CB8AC3E}">
        <p14:creationId xmlns:p14="http://schemas.microsoft.com/office/powerpoint/2010/main" val="3925267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Settlement Method - Cover</a:t>
            </a:r>
          </a:p>
        </p:txBody>
      </p:sp>
      <p:sp>
        <p:nvSpPr>
          <p:cNvPr id="3" name="Content Placeholder 2"/>
          <p:cNvSpPr>
            <a:spLocks noGrp="1"/>
          </p:cNvSpPr>
          <p:nvPr>
            <p:ph idx="1"/>
          </p:nvPr>
        </p:nvSpPr>
        <p:spPr>
          <a:xfrm>
            <a:off x="395536" y="980728"/>
            <a:ext cx="8229600" cy="2357454"/>
          </a:xfrm>
        </p:spPr>
        <p:txBody>
          <a:bodyPr>
            <a:normAutofit fontScale="92500" lnSpcReduction="10000"/>
          </a:bodyPr>
          <a:lstStyle/>
          <a:p>
            <a:r>
              <a:rPr lang="nl-BE" sz="1900"/>
              <a:t>“Typical” European method</a:t>
            </a:r>
          </a:p>
          <a:p>
            <a:r>
              <a:rPr lang="nl-BE" sz="1900"/>
              <a:t>Used for scenarios where debit party agent and credit party agent do not have Nostro/Vostro relationship but they </a:t>
            </a:r>
            <a:r>
              <a:rPr lang="nl-BE" sz="1900" b="1" u="sng"/>
              <a:t>can be reached over SWIFT network.</a:t>
            </a:r>
          </a:p>
          <a:p>
            <a:r>
              <a:rPr lang="nl-BE" sz="1900"/>
              <a:t>A Cover (typically MT202-COV/MT910) is sent via OPF Bank’s correspondents towards the credit party agent to settle the payment</a:t>
            </a:r>
          </a:p>
          <a:p>
            <a:r>
              <a:rPr lang="nl-BE" sz="1900"/>
              <a:t>An Announcement (typically MT103) is sent as close as possible, to the credit party agent, to inform the credit party agent that funds will arrive</a:t>
            </a:r>
          </a:p>
          <a:p>
            <a:endParaRPr lang="en-IN"/>
          </a:p>
        </p:txBody>
      </p:sp>
      <p:graphicFrame>
        <p:nvGraphicFramePr>
          <p:cNvPr id="4" name="Object 3"/>
          <p:cNvGraphicFramePr>
            <a:graphicFrameLocks noChangeAspect="1"/>
          </p:cNvGraphicFramePr>
          <p:nvPr>
            <p:extLst>
              <p:ext uri="{D42A27DB-BD31-4B8C-83A1-F6EECF244321}">
                <p14:modId xmlns:p14="http://schemas.microsoft.com/office/powerpoint/2010/main" val="2917104316"/>
              </p:ext>
            </p:extLst>
          </p:nvPr>
        </p:nvGraphicFramePr>
        <p:xfrm>
          <a:off x="346075" y="3581548"/>
          <a:ext cx="8312150" cy="2871788"/>
        </p:xfrm>
        <a:graphic>
          <a:graphicData uri="http://schemas.openxmlformats.org/presentationml/2006/ole">
            <mc:AlternateContent xmlns:mc="http://schemas.openxmlformats.org/markup-compatibility/2006">
              <mc:Choice xmlns:v="urn:schemas-microsoft-com:vml" Requires="v">
                <p:oleObj spid="_x0000_s38913" name="Visio" r:id="rId3" imgW="9225769" imgH="3184676" progId="Visio.Drawing.11">
                  <p:embed/>
                </p:oleObj>
              </mc:Choice>
              <mc:Fallback>
                <p:oleObj name="Visio" r:id="rId3" imgW="9225769" imgH="3184676" progId="Visio.Drawing.11">
                  <p:embed/>
                  <p:pic>
                    <p:nvPicPr>
                      <p:cNvPr id="4" name="Object 3"/>
                      <p:cNvPicPr>
                        <a:picLocks noChangeAspect="1" noChangeArrowheads="1"/>
                      </p:cNvPicPr>
                      <p:nvPr/>
                    </p:nvPicPr>
                    <p:blipFill>
                      <a:blip r:embed="rId4"/>
                      <a:srcRect/>
                      <a:stretch>
                        <a:fillRect/>
                      </a:stretch>
                    </p:blipFill>
                    <p:spPr bwMode="auto">
                      <a:xfrm>
                        <a:off x="346075" y="3581548"/>
                        <a:ext cx="8312150" cy="287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 name="Group 8"/>
          <p:cNvGrpSpPr/>
          <p:nvPr/>
        </p:nvGrpSpPr>
        <p:grpSpPr>
          <a:xfrm>
            <a:off x="2065009" y="3933056"/>
            <a:ext cx="723474" cy="882061"/>
            <a:chOff x="654508" y="2809633"/>
            <a:chExt cx="1043010" cy="1406818"/>
          </a:xfrm>
        </p:grpSpPr>
        <p:pic>
          <p:nvPicPr>
            <p:cNvPr id="8" name="Picture 44" descr="document_x.png"/>
            <p:cNvPicPr>
              <a:picLocks noChangeAspect="1"/>
            </p:cNvPicPr>
            <p:nvPr/>
          </p:nvPicPr>
          <p:blipFill>
            <a:blip r:embed="rId5" cstate="print"/>
            <a:srcRect/>
            <a:stretch>
              <a:fillRect/>
            </a:stretch>
          </p:blipFill>
          <p:spPr bwMode="auto">
            <a:xfrm>
              <a:off x="654508" y="2846114"/>
              <a:ext cx="1043010" cy="1370337"/>
            </a:xfrm>
            <a:prstGeom prst="rect">
              <a:avLst/>
            </a:prstGeom>
            <a:noFill/>
            <a:ln w="9525">
              <a:noFill/>
              <a:miter lim="800000"/>
              <a:headEnd/>
              <a:tailEnd/>
            </a:ln>
          </p:spPr>
        </p:pic>
        <p:sp>
          <p:nvSpPr>
            <p:cNvPr id="9" name="TextBox 8"/>
            <p:cNvSpPr txBox="1"/>
            <p:nvPr/>
          </p:nvSpPr>
          <p:spPr>
            <a:xfrm>
              <a:off x="779336" y="2809633"/>
              <a:ext cx="748974" cy="368159"/>
            </a:xfrm>
            <a:prstGeom prst="rect">
              <a:avLst/>
            </a:prstGeom>
            <a:noFill/>
          </p:spPr>
          <p:txBody>
            <a:bodyPr wrap="square" rtlCol="0">
              <a:spAutoFit/>
            </a:bodyPr>
            <a:lstStyle/>
            <a:p>
              <a:r>
                <a:rPr lang="en-US" sz="900" i="0">
                  <a:solidFill>
                    <a:schemeClr val="bg1"/>
                  </a:solidFill>
                </a:rPr>
                <a:t>COV</a:t>
              </a:r>
            </a:p>
          </p:txBody>
        </p:sp>
      </p:grpSp>
      <p:grpSp>
        <p:nvGrpSpPr>
          <p:cNvPr id="10" name="Group 11"/>
          <p:cNvGrpSpPr/>
          <p:nvPr/>
        </p:nvGrpSpPr>
        <p:grpSpPr>
          <a:xfrm>
            <a:off x="4197670" y="5445224"/>
            <a:ext cx="723474" cy="882061"/>
            <a:chOff x="654508" y="2809633"/>
            <a:chExt cx="1043010" cy="1406818"/>
          </a:xfrm>
        </p:grpSpPr>
        <p:pic>
          <p:nvPicPr>
            <p:cNvPr id="11" name="Picture 44" descr="document_x.png"/>
            <p:cNvPicPr>
              <a:picLocks noChangeAspect="1"/>
            </p:cNvPicPr>
            <p:nvPr/>
          </p:nvPicPr>
          <p:blipFill>
            <a:blip r:embed="rId5" cstate="print"/>
            <a:srcRect/>
            <a:stretch>
              <a:fillRect/>
            </a:stretch>
          </p:blipFill>
          <p:spPr bwMode="auto">
            <a:xfrm>
              <a:off x="654508" y="2846114"/>
              <a:ext cx="1043010" cy="1370337"/>
            </a:xfrm>
            <a:prstGeom prst="rect">
              <a:avLst/>
            </a:prstGeom>
            <a:noFill/>
            <a:ln w="9525">
              <a:noFill/>
              <a:miter lim="800000"/>
              <a:headEnd/>
              <a:tailEnd/>
            </a:ln>
          </p:spPr>
        </p:pic>
        <p:sp>
          <p:nvSpPr>
            <p:cNvPr id="12" name="TextBox 11"/>
            <p:cNvSpPr txBox="1"/>
            <p:nvPr/>
          </p:nvSpPr>
          <p:spPr>
            <a:xfrm>
              <a:off x="779336" y="2809633"/>
              <a:ext cx="748974" cy="368159"/>
            </a:xfrm>
            <a:prstGeom prst="rect">
              <a:avLst/>
            </a:prstGeom>
            <a:noFill/>
          </p:spPr>
          <p:txBody>
            <a:bodyPr wrap="square" rtlCol="0">
              <a:spAutoFit/>
            </a:bodyPr>
            <a:lstStyle/>
            <a:p>
              <a:r>
                <a:rPr lang="en-US" sz="900" i="0">
                  <a:solidFill>
                    <a:schemeClr val="bg1"/>
                  </a:solidFill>
                </a:rPr>
                <a:t>103</a:t>
              </a:r>
            </a:p>
          </p:txBody>
        </p:sp>
      </p:grpSp>
      <p:pic>
        <p:nvPicPr>
          <p:cNvPr id="13" name="Picture 50" descr="money"/>
          <p:cNvPicPr>
            <a:picLocks noChangeAspect="1" noChangeArrowheads="1"/>
          </p:cNvPicPr>
          <p:nvPr/>
        </p:nvPicPr>
        <p:blipFill>
          <a:blip r:embed="rId6" cstate="print"/>
          <a:srcRect/>
          <a:stretch>
            <a:fillRect/>
          </a:stretch>
        </p:blipFill>
        <p:spPr bwMode="auto">
          <a:xfrm>
            <a:off x="2043830" y="4363452"/>
            <a:ext cx="794308" cy="451665"/>
          </a:xfrm>
          <a:prstGeom prst="rect">
            <a:avLst/>
          </a:prstGeom>
          <a:noFill/>
          <a:ln w="9525">
            <a:noFill/>
            <a:miter lim="800000"/>
            <a:headEnd/>
            <a:tailEnd/>
          </a:ln>
        </p:spPr>
      </p:pic>
      <p:sp>
        <p:nvSpPr>
          <p:cNvPr id="14" name="TextBox 13"/>
          <p:cNvSpPr txBox="1"/>
          <p:nvPr/>
        </p:nvSpPr>
        <p:spPr>
          <a:xfrm>
            <a:off x="4053654" y="6165303"/>
            <a:ext cx="1382442" cy="276999"/>
          </a:xfrm>
          <a:prstGeom prst="rect">
            <a:avLst/>
          </a:prstGeom>
          <a:noFill/>
        </p:spPr>
        <p:txBody>
          <a:bodyPr wrap="square" rtlCol="0">
            <a:spAutoFit/>
          </a:bodyPr>
          <a:lstStyle/>
          <a:p>
            <a:r>
              <a:rPr lang="nl-BE" sz="1200" b="1"/>
              <a:t>Announcement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IntraBankgroup transfers</a:t>
            </a:r>
            <a:endParaRPr lang="en-US"/>
          </a:p>
        </p:txBody>
      </p:sp>
      <p:pic>
        <p:nvPicPr>
          <p:cNvPr id="41" name="Picture 7"/>
          <p:cNvPicPr>
            <a:picLocks noChangeAspect="1" noChangeArrowheads="1"/>
          </p:cNvPicPr>
          <p:nvPr/>
        </p:nvPicPr>
        <p:blipFill>
          <a:blip r:embed="rId2" cstate="print"/>
          <a:srcRect/>
          <a:stretch>
            <a:fillRect/>
          </a:stretch>
        </p:blipFill>
        <p:spPr bwMode="auto">
          <a:xfrm>
            <a:off x="2214546" y="2285992"/>
            <a:ext cx="5143536" cy="1857388"/>
          </a:xfrm>
          <a:prstGeom prst="rect">
            <a:avLst/>
          </a:prstGeom>
          <a:noFill/>
          <a:ln w="9525">
            <a:noFill/>
            <a:miter lim="800000"/>
            <a:headEnd/>
            <a:tailEnd/>
          </a:ln>
        </p:spPr>
      </p:pic>
      <p:pic>
        <p:nvPicPr>
          <p:cNvPr id="42" name="Picture 5" descr="Bank-shadow"/>
          <p:cNvPicPr>
            <a:picLocks noChangeAspect="1" noChangeArrowheads="1"/>
          </p:cNvPicPr>
          <p:nvPr/>
        </p:nvPicPr>
        <p:blipFill>
          <a:blip r:embed="rId3" cstate="print"/>
          <a:srcRect/>
          <a:stretch>
            <a:fillRect/>
          </a:stretch>
        </p:blipFill>
        <p:spPr bwMode="auto">
          <a:xfrm>
            <a:off x="2524925" y="2668585"/>
            <a:ext cx="1025525" cy="760412"/>
          </a:xfrm>
          <a:prstGeom prst="rect">
            <a:avLst/>
          </a:prstGeom>
          <a:noFill/>
          <a:ln w="9525">
            <a:noFill/>
            <a:miter lim="800000"/>
            <a:headEnd/>
            <a:tailEnd/>
          </a:ln>
        </p:spPr>
      </p:pic>
      <p:sp>
        <p:nvSpPr>
          <p:cNvPr id="43" name="TextBox 42"/>
          <p:cNvSpPr txBox="1"/>
          <p:nvPr/>
        </p:nvSpPr>
        <p:spPr>
          <a:xfrm>
            <a:off x="2456484" y="3423609"/>
            <a:ext cx="1398140" cy="464743"/>
          </a:xfrm>
          <a:prstGeom prst="rect">
            <a:avLst/>
          </a:prstGeom>
          <a:noFill/>
        </p:spPr>
        <p:txBody>
          <a:bodyPr wrap="none" rtlCol="0">
            <a:spAutoFit/>
          </a:bodyPr>
          <a:lstStyle/>
          <a:p>
            <a:pPr algn="ctr"/>
            <a:r>
              <a:rPr lang="nl-BE" sz="1100">
                <a:latin typeface="+mn-lt"/>
              </a:rPr>
              <a:t>Clarity Bank Belgium</a:t>
            </a:r>
          </a:p>
          <a:p>
            <a:pPr algn="ctr"/>
            <a:r>
              <a:rPr lang="nl-BE" sz="1100" b="1" i="1">
                <a:latin typeface="+mn-lt"/>
              </a:rPr>
              <a:t>Debit Party Agent</a:t>
            </a:r>
            <a:endParaRPr lang="en-US" sz="1100" b="1" i="1">
              <a:latin typeface="+mn-lt"/>
            </a:endParaRPr>
          </a:p>
        </p:txBody>
      </p:sp>
      <p:pic>
        <p:nvPicPr>
          <p:cNvPr id="44" name="Picture 43"/>
          <p:cNvPicPr>
            <a:picLocks noChangeAspect="1" noChangeArrowheads="1"/>
          </p:cNvPicPr>
          <p:nvPr/>
        </p:nvPicPr>
        <p:blipFill>
          <a:blip r:embed="rId4" cstate="print"/>
          <a:srcRect/>
          <a:stretch>
            <a:fillRect/>
          </a:stretch>
        </p:blipFill>
        <p:spPr bwMode="auto">
          <a:xfrm>
            <a:off x="2596363" y="2597150"/>
            <a:ext cx="285751" cy="285749"/>
          </a:xfrm>
          <a:prstGeom prst="rect">
            <a:avLst/>
          </a:prstGeom>
          <a:noFill/>
          <a:ln w="28575" algn="ctr">
            <a:noFill/>
            <a:miter lim="800000"/>
            <a:headEnd/>
            <a:tailEnd/>
          </a:ln>
        </p:spPr>
      </p:pic>
      <p:sp>
        <p:nvSpPr>
          <p:cNvPr id="45" name="TextBox 44"/>
          <p:cNvSpPr txBox="1"/>
          <p:nvPr/>
        </p:nvSpPr>
        <p:spPr>
          <a:xfrm>
            <a:off x="261274" y="3335537"/>
            <a:ext cx="1091966" cy="464743"/>
          </a:xfrm>
          <a:prstGeom prst="rect">
            <a:avLst/>
          </a:prstGeom>
          <a:noFill/>
        </p:spPr>
        <p:txBody>
          <a:bodyPr wrap="none" rtlCol="0">
            <a:spAutoFit/>
          </a:bodyPr>
          <a:lstStyle/>
          <a:p>
            <a:pPr algn="ctr"/>
            <a:r>
              <a:rPr lang="nl-BE" sz="1100">
                <a:latin typeface="+mn-lt"/>
              </a:rPr>
              <a:t>Small Company</a:t>
            </a:r>
          </a:p>
          <a:p>
            <a:pPr algn="ctr"/>
            <a:r>
              <a:rPr lang="nl-BE" sz="1100" b="1" i="1">
                <a:latin typeface="+mn-lt"/>
              </a:rPr>
              <a:t>Debit Party</a:t>
            </a:r>
            <a:endParaRPr lang="en-US" sz="1100" b="1" i="1">
              <a:latin typeface="+mn-lt"/>
            </a:endParaRPr>
          </a:p>
        </p:txBody>
      </p:sp>
      <p:sp>
        <p:nvSpPr>
          <p:cNvPr id="46" name="Line 25"/>
          <p:cNvSpPr>
            <a:spLocks noChangeShapeType="1"/>
          </p:cNvSpPr>
          <p:nvPr/>
        </p:nvSpPr>
        <p:spPr bwMode="auto">
          <a:xfrm>
            <a:off x="1415010" y="3214686"/>
            <a:ext cx="931585" cy="0"/>
          </a:xfrm>
          <a:prstGeom prst="line">
            <a:avLst/>
          </a:prstGeom>
          <a:ln>
            <a:solidFill>
              <a:schemeClr val="bg1">
                <a:lumMod val="50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pic>
        <p:nvPicPr>
          <p:cNvPr id="47" name="Picture 54" descr="message"/>
          <p:cNvPicPr>
            <a:picLocks noChangeAspect="1" noChangeArrowheads="1"/>
          </p:cNvPicPr>
          <p:nvPr/>
        </p:nvPicPr>
        <p:blipFill>
          <a:blip r:embed="rId5" cstate="print"/>
          <a:srcRect/>
          <a:stretch>
            <a:fillRect/>
          </a:stretch>
        </p:blipFill>
        <p:spPr bwMode="auto">
          <a:xfrm>
            <a:off x="1565245" y="3394108"/>
            <a:ext cx="453067" cy="357190"/>
          </a:xfrm>
          <a:prstGeom prst="rect">
            <a:avLst/>
          </a:prstGeom>
          <a:noFill/>
          <a:ln w="9525">
            <a:noFill/>
            <a:miter lim="800000"/>
            <a:headEnd/>
            <a:tailEnd/>
          </a:ln>
        </p:spPr>
      </p:pic>
      <p:sp>
        <p:nvSpPr>
          <p:cNvPr id="48" name="TextBox 47"/>
          <p:cNvSpPr txBox="1"/>
          <p:nvPr/>
        </p:nvSpPr>
        <p:spPr>
          <a:xfrm>
            <a:off x="1403498" y="3751298"/>
            <a:ext cx="760875" cy="261610"/>
          </a:xfrm>
          <a:prstGeom prst="rect">
            <a:avLst/>
          </a:prstGeom>
          <a:noFill/>
        </p:spPr>
        <p:txBody>
          <a:bodyPr wrap="square" rtlCol="0">
            <a:spAutoFit/>
          </a:bodyPr>
          <a:lstStyle/>
          <a:p>
            <a:pPr algn="r"/>
            <a:r>
              <a:rPr lang="nl-BE" sz="1100">
                <a:latin typeface="+mn-lt"/>
              </a:rPr>
              <a:t>PAIN.001</a:t>
            </a:r>
          </a:p>
        </p:txBody>
      </p:sp>
      <p:pic>
        <p:nvPicPr>
          <p:cNvPr id="49" name="Picture 57" descr="Company2"/>
          <p:cNvPicPr>
            <a:picLocks noChangeAspect="1" noChangeArrowheads="1"/>
          </p:cNvPicPr>
          <p:nvPr/>
        </p:nvPicPr>
        <p:blipFill>
          <a:blip r:embed="rId6" cstate="print"/>
          <a:srcRect/>
          <a:stretch>
            <a:fillRect/>
          </a:stretch>
        </p:blipFill>
        <p:spPr bwMode="auto">
          <a:xfrm>
            <a:off x="7509752" y="1000108"/>
            <a:ext cx="1314450" cy="847725"/>
          </a:xfrm>
          <a:prstGeom prst="rect">
            <a:avLst/>
          </a:prstGeom>
          <a:noFill/>
          <a:ln w="9525">
            <a:noFill/>
            <a:miter lim="800000"/>
            <a:headEnd/>
            <a:tailEnd/>
          </a:ln>
        </p:spPr>
      </p:pic>
      <p:sp>
        <p:nvSpPr>
          <p:cNvPr id="50" name="TextBox 49"/>
          <p:cNvSpPr txBox="1"/>
          <p:nvPr/>
        </p:nvSpPr>
        <p:spPr>
          <a:xfrm>
            <a:off x="7584559" y="1808938"/>
            <a:ext cx="1351652" cy="464743"/>
          </a:xfrm>
          <a:prstGeom prst="rect">
            <a:avLst/>
          </a:prstGeom>
          <a:noFill/>
        </p:spPr>
        <p:txBody>
          <a:bodyPr wrap="none" rtlCol="0">
            <a:spAutoFit/>
          </a:bodyPr>
          <a:lstStyle/>
          <a:p>
            <a:pPr algn="ctr"/>
            <a:r>
              <a:rPr lang="nl-BE" sz="1100">
                <a:latin typeface="+mn-lt"/>
              </a:rPr>
              <a:t>Toblerone Germany</a:t>
            </a:r>
          </a:p>
          <a:p>
            <a:pPr algn="ctr"/>
            <a:r>
              <a:rPr lang="nl-BE" sz="1100" b="1" i="1">
                <a:latin typeface="+mn-lt"/>
              </a:rPr>
              <a:t>Credit Party</a:t>
            </a:r>
            <a:endParaRPr lang="en-US" sz="1100" b="1" i="1">
              <a:latin typeface="+mn-lt"/>
            </a:endParaRPr>
          </a:p>
        </p:txBody>
      </p:sp>
      <p:pic>
        <p:nvPicPr>
          <p:cNvPr id="51" name="Picture 51" descr="Shop2"/>
          <p:cNvPicPr>
            <a:picLocks noChangeAspect="1" noChangeArrowheads="1"/>
          </p:cNvPicPr>
          <p:nvPr/>
        </p:nvPicPr>
        <p:blipFill>
          <a:blip r:embed="rId7" cstate="print"/>
          <a:srcRect/>
          <a:stretch>
            <a:fillRect/>
          </a:stretch>
        </p:blipFill>
        <p:spPr bwMode="auto">
          <a:xfrm>
            <a:off x="199503" y="2786058"/>
            <a:ext cx="1066800" cy="571500"/>
          </a:xfrm>
          <a:prstGeom prst="rect">
            <a:avLst/>
          </a:prstGeom>
          <a:noFill/>
          <a:ln w="9525">
            <a:noFill/>
            <a:miter lim="800000"/>
            <a:headEnd/>
            <a:tailEnd/>
          </a:ln>
        </p:spPr>
      </p:pic>
      <p:sp>
        <p:nvSpPr>
          <p:cNvPr id="52" name="Line 25"/>
          <p:cNvSpPr>
            <a:spLocks noChangeShapeType="1"/>
          </p:cNvSpPr>
          <p:nvPr/>
        </p:nvSpPr>
        <p:spPr bwMode="auto">
          <a:xfrm>
            <a:off x="7000892" y="3191674"/>
            <a:ext cx="428628" cy="0"/>
          </a:xfrm>
          <a:prstGeom prst="line">
            <a:avLst/>
          </a:prstGeom>
          <a:ln>
            <a:solidFill>
              <a:schemeClr val="bg1">
                <a:lumMod val="50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sp>
        <p:nvSpPr>
          <p:cNvPr id="53" name="Line 25"/>
          <p:cNvSpPr>
            <a:spLocks noChangeShapeType="1"/>
          </p:cNvSpPr>
          <p:nvPr/>
        </p:nvSpPr>
        <p:spPr bwMode="auto">
          <a:xfrm flipV="1">
            <a:off x="6286512" y="4000504"/>
            <a:ext cx="0" cy="500066"/>
          </a:xfrm>
          <a:prstGeom prst="line">
            <a:avLst/>
          </a:prstGeom>
          <a:ln>
            <a:solidFill>
              <a:schemeClr val="bg1"/>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sp>
        <p:nvSpPr>
          <p:cNvPr id="54" name="Line 25"/>
          <p:cNvSpPr>
            <a:spLocks noChangeShapeType="1"/>
          </p:cNvSpPr>
          <p:nvPr/>
        </p:nvSpPr>
        <p:spPr bwMode="auto">
          <a:xfrm>
            <a:off x="3857620" y="4000504"/>
            <a:ext cx="1714512" cy="928694"/>
          </a:xfrm>
          <a:prstGeom prst="line">
            <a:avLst/>
          </a:prstGeom>
          <a:ln>
            <a:solidFill>
              <a:schemeClr val="bg1">
                <a:lumMod val="50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sp>
        <p:nvSpPr>
          <p:cNvPr id="55" name="Line 25"/>
          <p:cNvSpPr>
            <a:spLocks noChangeShapeType="1"/>
          </p:cNvSpPr>
          <p:nvPr/>
        </p:nvSpPr>
        <p:spPr bwMode="auto">
          <a:xfrm>
            <a:off x="3903145" y="3214686"/>
            <a:ext cx="1714512" cy="0"/>
          </a:xfrm>
          <a:prstGeom prst="line">
            <a:avLst/>
          </a:prstGeom>
          <a:ln>
            <a:solidFill>
              <a:srgbClr val="FF0000"/>
            </a:solidFill>
            <a:prstDash val="dash"/>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pic>
        <p:nvPicPr>
          <p:cNvPr id="56" name="Picture 54" descr="message"/>
          <p:cNvPicPr>
            <a:picLocks noChangeAspect="1" noChangeArrowheads="1"/>
          </p:cNvPicPr>
          <p:nvPr/>
        </p:nvPicPr>
        <p:blipFill>
          <a:blip r:embed="rId5" cstate="print"/>
          <a:srcRect/>
          <a:stretch>
            <a:fillRect/>
          </a:stretch>
        </p:blipFill>
        <p:spPr bwMode="auto">
          <a:xfrm>
            <a:off x="4357686" y="4357694"/>
            <a:ext cx="453067" cy="357190"/>
          </a:xfrm>
          <a:prstGeom prst="rect">
            <a:avLst/>
          </a:prstGeom>
          <a:noFill/>
          <a:ln w="9525">
            <a:noFill/>
            <a:miter lim="800000"/>
            <a:headEnd/>
            <a:tailEnd/>
          </a:ln>
        </p:spPr>
      </p:pic>
      <p:sp>
        <p:nvSpPr>
          <p:cNvPr id="57" name="TextBox 56"/>
          <p:cNvSpPr txBox="1"/>
          <p:nvPr/>
        </p:nvSpPr>
        <p:spPr>
          <a:xfrm>
            <a:off x="4265124" y="4667588"/>
            <a:ext cx="595035" cy="261610"/>
          </a:xfrm>
          <a:prstGeom prst="rect">
            <a:avLst/>
          </a:prstGeom>
          <a:noFill/>
        </p:spPr>
        <p:txBody>
          <a:bodyPr wrap="none" rtlCol="0">
            <a:spAutoFit/>
          </a:bodyPr>
          <a:lstStyle/>
          <a:p>
            <a:pPr algn="ctr"/>
            <a:r>
              <a:rPr lang="nl-BE" sz="1100">
                <a:latin typeface="+mn-lt"/>
              </a:rPr>
              <a:t>MT103</a:t>
            </a:r>
          </a:p>
        </p:txBody>
      </p:sp>
      <p:pic>
        <p:nvPicPr>
          <p:cNvPr id="59" name="Picture 5" descr="Bank-shadow"/>
          <p:cNvPicPr>
            <a:picLocks noChangeAspect="1" noChangeArrowheads="1"/>
          </p:cNvPicPr>
          <p:nvPr/>
        </p:nvPicPr>
        <p:blipFill>
          <a:blip r:embed="rId3" cstate="print">
            <a:lum/>
          </a:blip>
          <a:srcRect/>
          <a:stretch>
            <a:fillRect/>
          </a:stretch>
        </p:blipFill>
        <p:spPr bwMode="auto">
          <a:xfrm>
            <a:off x="5786446" y="2668588"/>
            <a:ext cx="1025525" cy="760412"/>
          </a:xfrm>
          <a:prstGeom prst="rect">
            <a:avLst/>
          </a:prstGeom>
          <a:noFill/>
          <a:ln w="9525">
            <a:noFill/>
            <a:miter lim="800000"/>
            <a:headEnd/>
            <a:tailEnd/>
          </a:ln>
        </p:spPr>
      </p:pic>
      <p:sp>
        <p:nvSpPr>
          <p:cNvPr id="60" name="TextBox 59"/>
          <p:cNvSpPr txBox="1"/>
          <p:nvPr/>
        </p:nvSpPr>
        <p:spPr>
          <a:xfrm>
            <a:off x="5675369" y="3428604"/>
            <a:ext cx="1457450" cy="464743"/>
          </a:xfrm>
          <a:prstGeom prst="rect">
            <a:avLst/>
          </a:prstGeom>
          <a:noFill/>
        </p:spPr>
        <p:txBody>
          <a:bodyPr wrap="none" rtlCol="0">
            <a:spAutoFit/>
          </a:bodyPr>
          <a:lstStyle/>
          <a:p>
            <a:pPr algn="ctr"/>
            <a:r>
              <a:rPr lang="nl-BE" sz="1100">
                <a:latin typeface="+mn-lt"/>
              </a:rPr>
              <a:t>Clarity Bank Germany</a:t>
            </a:r>
          </a:p>
          <a:p>
            <a:pPr algn="ctr"/>
            <a:r>
              <a:rPr lang="nl-BE" sz="1100" b="1" i="1">
                <a:latin typeface="+mn-lt"/>
              </a:rPr>
              <a:t>Credit Party Agent</a:t>
            </a:r>
            <a:endParaRPr lang="en-US" sz="1100" b="1" i="1">
              <a:latin typeface="+mn-lt"/>
            </a:endParaRPr>
          </a:p>
        </p:txBody>
      </p:sp>
      <p:pic>
        <p:nvPicPr>
          <p:cNvPr id="61" name="Picture 2"/>
          <p:cNvPicPr>
            <a:picLocks noChangeAspect="1" noChangeArrowheads="1"/>
          </p:cNvPicPr>
          <p:nvPr/>
        </p:nvPicPr>
        <p:blipFill>
          <a:blip r:embed="rId8" cstate="print">
            <a:lum/>
          </a:blip>
          <a:srcRect l="50626" t="75001" r="24999" b="2499"/>
          <a:stretch>
            <a:fillRect/>
          </a:stretch>
        </p:blipFill>
        <p:spPr bwMode="auto">
          <a:xfrm>
            <a:off x="5883277" y="2571744"/>
            <a:ext cx="285752" cy="263771"/>
          </a:xfrm>
          <a:prstGeom prst="rect">
            <a:avLst/>
          </a:prstGeom>
          <a:noFill/>
          <a:ln w="9525">
            <a:noFill/>
            <a:miter lim="800000"/>
            <a:headEnd/>
            <a:tailEnd/>
          </a:ln>
        </p:spPr>
      </p:pic>
      <p:pic>
        <p:nvPicPr>
          <p:cNvPr id="62" name="Picture 64" descr="Company9"/>
          <p:cNvPicPr>
            <a:picLocks noChangeAspect="1" noChangeArrowheads="1"/>
          </p:cNvPicPr>
          <p:nvPr/>
        </p:nvPicPr>
        <p:blipFill>
          <a:blip r:embed="rId9" cstate="print"/>
          <a:srcRect/>
          <a:stretch>
            <a:fillRect/>
          </a:stretch>
        </p:blipFill>
        <p:spPr bwMode="auto">
          <a:xfrm>
            <a:off x="7429520" y="2857496"/>
            <a:ext cx="1428750" cy="533400"/>
          </a:xfrm>
          <a:prstGeom prst="rect">
            <a:avLst/>
          </a:prstGeom>
          <a:noFill/>
          <a:ln w="9525">
            <a:noFill/>
            <a:miter lim="800000"/>
            <a:headEnd/>
            <a:tailEnd/>
          </a:ln>
        </p:spPr>
      </p:pic>
      <p:sp>
        <p:nvSpPr>
          <p:cNvPr id="63" name="TextBox 62"/>
          <p:cNvSpPr txBox="1"/>
          <p:nvPr/>
        </p:nvSpPr>
        <p:spPr>
          <a:xfrm>
            <a:off x="7702746" y="3429000"/>
            <a:ext cx="1083951" cy="464743"/>
          </a:xfrm>
          <a:prstGeom prst="rect">
            <a:avLst/>
          </a:prstGeom>
          <a:noFill/>
        </p:spPr>
        <p:txBody>
          <a:bodyPr wrap="none" rtlCol="0">
            <a:spAutoFit/>
          </a:bodyPr>
          <a:lstStyle/>
          <a:p>
            <a:pPr algn="ctr"/>
            <a:r>
              <a:rPr lang="nl-BE" sz="1100">
                <a:latin typeface="+mn-lt"/>
              </a:rPr>
              <a:t>City Trends Inc.</a:t>
            </a:r>
          </a:p>
          <a:p>
            <a:pPr algn="ctr"/>
            <a:r>
              <a:rPr lang="nl-BE" sz="1100" b="1" i="1">
                <a:latin typeface="+mn-lt"/>
              </a:rPr>
              <a:t>Credit Party</a:t>
            </a:r>
            <a:endParaRPr lang="en-US" sz="1100" b="1" i="1">
              <a:latin typeface="+mn-lt"/>
            </a:endParaRPr>
          </a:p>
        </p:txBody>
      </p:sp>
      <p:sp>
        <p:nvSpPr>
          <p:cNvPr id="64" name="Line 25"/>
          <p:cNvSpPr>
            <a:spLocks noChangeShapeType="1"/>
          </p:cNvSpPr>
          <p:nvPr/>
        </p:nvSpPr>
        <p:spPr bwMode="auto">
          <a:xfrm flipV="1">
            <a:off x="7000892" y="2000240"/>
            <a:ext cx="428628" cy="642942"/>
          </a:xfrm>
          <a:prstGeom prst="line">
            <a:avLst/>
          </a:prstGeom>
          <a:ln>
            <a:solidFill>
              <a:schemeClr val="bg1">
                <a:lumMod val="50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sp>
        <p:nvSpPr>
          <p:cNvPr id="65" name="TextBox 64"/>
          <p:cNvSpPr txBox="1"/>
          <p:nvPr/>
        </p:nvSpPr>
        <p:spPr>
          <a:xfrm>
            <a:off x="4199673" y="2263967"/>
            <a:ext cx="963725" cy="261610"/>
          </a:xfrm>
          <a:prstGeom prst="rect">
            <a:avLst/>
          </a:prstGeom>
          <a:noFill/>
        </p:spPr>
        <p:txBody>
          <a:bodyPr wrap="none" rtlCol="0">
            <a:spAutoFit/>
          </a:bodyPr>
          <a:lstStyle/>
          <a:p>
            <a:r>
              <a:rPr lang="nl-BE" sz="1100" b="1">
                <a:latin typeface="+mn-lt"/>
              </a:rPr>
              <a:t>Clarity Group</a:t>
            </a:r>
            <a:endParaRPr lang="en-US" sz="1100" b="1">
              <a:latin typeface="+mn-lt"/>
            </a:endParaRPr>
          </a:p>
        </p:txBody>
      </p:sp>
      <p:pic>
        <p:nvPicPr>
          <p:cNvPr id="66" name="Picture 5" descr="Bank-shadow"/>
          <p:cNvPicPr>
            <a:picLocks noChangeAspect="1" noChangeArrowheads="1"/>
          </p:cNvPicPr>
          <p:nvPr/>
        </p:nvPicPr>
        <p:blipFill>
          <a:blip r:embed="rId3" cstate="print"/>
          <a:srcRect/>
          <a:stretch>
            <a:fillRect/>
          </a:stretch>
        </p:blipFill>
        <p:spPr bwMode="auto">
          <a:xfrm>
            <a:off x="5786446" y="4714884"/>
            <a:ext cx="1025525" cy="760412"/>
          </a:xfrm>
          <a:prstGeom prst="rect">
            <a:avLst/>
          </a:prstGeom>
          <a:noFill/>
          <a:ln w="9525">
            <a:noFill/>
            <a:miter lim="800000"/>
            <a:headEnd/>
            <a:tailEnd/>
          </a:ln>
        </p:spPr>
      </p:pic>
      <p:sp>
        <p:nvSpPr>
          <p:cNvPr id="67" name="TextBox 66"/>
          <p:cNvSpPr txBox="1"/>
          <p:nvPr/>
        </p:nvSpPr>
        <p:spPr>
          <a:xfrm>
            <a:off x="5771548" y="5429264"/>
            <a:ext cx="1265090" cy="464743"/>
          </a:xfrm>
          <a:prstGeom prst="rect">
            <a:avLst/>
          </a:prstGeom>
          <a:noFill/>
        </p:spPr>
        <p:txBody>
          <a:bodyPr wrap="none" rtlCol="0">
            <a:spAutoFit/>
          </a:bodyPr>
          <a:lstStyle/>
          <a:p>
            <a:pPr algn="ctr"/>
            <a:r>
              <a:rPr lang="en-US" sz="1100">
                <a:latin typeface="+mn-lt"/>
              </a:rPr>
              <a:t>JPMC, Japan </a:t>
            </a:r>
            <a:endParaRPr lang="nl-BE" sz="1100">
              <a:latin typeface="+mn-lt"/>
            </a:endParaRPr>
          </a:p>
          <a:p>
            <a:pPr algn="ctr"/>
            <a:r>
              <a:rPr lang="nl-BE" sz="1100" b="1" i="1">
                <a:latin typeface="+mn-lt"/>
              </a:rPr>
              <a:t>Credit Party Agent</a:t>
            </a:r>
            <a:endParaRPr lang="en-US" sz="1100" b="1" i="1">
              <a:latin typeface="+mn-lt"/>
            </a:endParaRPr>
          </a:p>
        </p:txBody>
      </p:sp>
      <p:sp>
        <p:nvSpPr>
          <p:cNvPr id="73" name="Line 25"/>
          <p:cNvSpPr>
            <a:spLocks noChangeShapeType="1"/>
          </p:cNvSpPr>
          <p:nvPr/>
        </p:nvSpPr>
        <p:spPr bwMode="auto">
          <a:xfrm>
            <a:off x="7000892" y="5143512"/>
            <a:ext cx="428628" cy="0"/>
          </a:xfrm>
          <a:prstGeom prst="line">
            <a:avLst/>
          </a:prstGeom>
          <a:ln>
            <a:solidFill>
              <a:schemeClr val="bg1">
                <a:lumMod val="50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sp>
        <p:nvSpPr>
          <p:cNvPr id="74" name="TextBox 73"/>
          <p:cNvSpPr txBox="1"/>
          <p:nvPr/>
        </p:nvSpPr>
        <p:spPr>
          <a:xfrm>
            <a:off x="7803736" y="5380838"/>
            <a:ext cx="881972" cy="464743"/>
          </a:xfrm>
          <a:prstGeom prst="rect">
            <a:avLst/>
          </a:prstGeom>
          <a:noFill/>
        </p:spPr>
        <p:txBody>
          <a:bodyPr wrap="none" rtlCol="0">
            <a:spAutoFit/>
          </a:bodyPr>
          <a:lstStyle/>
          <a:p>
            <a:pPr algn="ctr"/>
            <a:r>
              <a:rPr lang="nl-BE" sz="1100">
                <a:latin typeface="+mn-lt"/>
              </a:rPr>
              <a:t>Fitness Inc.</a:t>
            </a:r>
          </a:p>
          <a:p>
            <a:pPr algn="ctr"/>
            <a:r>
              <a:rPr lang="nl-BE" sz="1100" b="1" i="1">
                <a:latin typeface="+mn-lt"/>
              </a:rPr>
              <a:t>Credit Party</a:t>
            </a:r>
            <a:endParaRPr lang="en-US" sz="1100" b="1" i="1">
              <a:latin typeface="+mn-lt"/>
            </a:endParaRPr>
          </a:p>
        </p:txBody>
      </p:sp>
      <p:pic>
        <p:nvPicPr>
          <p:cNvPr id="75" name="Picture 62" descr="Company7"/>
          <p:cNvPicPr>
            <a:picLocks noChangeAspect="1" noChangeArrowheads="1"/>
          </p:cNvPicPr>
          <p:nvPr/>
        </p:nvPicPr>
        <p:blipFill>
          <a:blip r:embed="rId10" cstate="print"/>
          <a:srcRect/>
          <a:stretch>
            <a:fillRect/>
          </a:stretch>
        </p:blipFill>
        <p:spPr bwMode="auto">
          <a:xfrm>
            <a:off x="7620028" y="4857760"/>
            <a:ext cx="952500" cy="561975"/>
          </a:xfrm>
          <a:prstGeom prst="rect">
            <a:avLst/>
          </a:prstGeom>
          <a:noFill/>
          <a:ln w="9525">
            <a:noFill/>
            <a:miter lim="800000"/>
            <a:headEnd/>
            <a:tailEnd/>
          </a:ln>
        </p:spPr>
      </p:pic>
      <p:pic>
        <p:nvPicPr>
          <p:cNvPr id="76" name="Picture 6" descr="BrowsePerson"/>
          <p:cNvPicPr>
            <a:picLocks noChangeAspect="1" noChangeArrowheads="1"/>
          </p:cNvPicPr>
          <p:nvPr/>
        </p:nvPicPr>
        <p:blipFill>
          <a:blip r:embed="rId11" cstate="print"/>
          <a:srcRect/>
          <a:stretch>
            <a:fillRect/>
          </a:stretch>
        </p:blipFill>
        <p:spPr bwMode="auto">
          <a:xfrm>
            <a:off x="1347651" y="2357430"/>
            <a:ext cx="724019" cy="498116"/>
          </a:xfrm>
          <a:prstGeom prst="rect">
            <a:avLst/>
          </a:prstGeom>
          <a:noFill/>
          <a:ln w="9525">
            <a:noFill/>
            <a:miter lim="800000"/>
            <a:headEnd/>
            <a:tailEnd/>
          </a:ln>
        </p:spPr>
      </p:pic>
      <p:sp>
        <p:nvSpPr>
          <p:cNvPr id="77" name="TextBox 76"/>
          <p:cNvSpPr txBox="1"/>
          <p:nvPr/>
        </p:nvSpPr>
        <p:spPr>
          <a:xfrm>
            <a:off x="1396589" y="2764033"/>
            <a:ext cx="752130" cy="464743"/>
          </a:xfrm>
          <a:prstGeom prst="rect">
            <a:avLst/>
          </a:prstGeom>
          <a:noFill/>
        </p:spPr>
        <p:txBody>
          <a:bodyPr wrap="none" rtlCol="0">
            <a:spAutoFit/>
          </a:bodyPr>
          <a:lstStyle/>
          <a:p>
            <a:pPr algn="ctr"/>
            <a:r>
              <a:rPr lang="nl-BE" sz="1100">
                <a:latin typeface="+mn-lt"/>
              </a:rPr>
              <a:t>Customer</a:t>
            </a:r>
          </a:p>
          <a:p>
            <a:pPr algn="ctr"/>
            <a:r>
              <a:rPr lang="nl-BE" sz="1100">
                <a:latin typeface="+mn-lt"/>
              </a:rPr>
              <a:t> channel</a:t>
            </a:r>
            <a:endParaRPr lang="en-US" sz="1100">
              <a:latin typeface="+mn-lt"/>
            </a:endParaRPr>
          </a:p>
        </p:txBody>
      </p:sp>
      <p:pic>
        <p:nvPicPr>
          <p:cNvPr id="78" name="Picture 96" descr="database"/>
          <p:cNvPicPr>
            <a:picLocks noChangeAspect="1" noChangeArrowheads="1"/>
          </p:cNvPicPr>
          <p:nvPr/>
        </p:nvPicPr>
        <p:blipFill>
          <a:blip r:embed="rId12" cstate="print"/>
          <a:srcRect/>
          <a:stretch>
            <a:fillRect/>
          </a:stretch>
        </p:blipFill>
        <p:spPr bwMode="auto">
          <a:xfrm>
            <a:off x="3985143" y="2943005"/>
            <a:ext cx="1225550" cy="630238"/>
          </a:xfrm>
          <a:prstGeom prst="rect">
            <a:avLst/>
          </a:prstGeom>
          <a:noFill/>
          <a:ln w="9525">
            <a:noFill/>
            <a:miter lim="800000"/>
            <a:headEnd/>
            <a:tailEnd/>
          </a:ln>
        </p:spPr>
      </p:pic>
      <p:sp>
        <p:nvSpPr>
          <p:cNvPr id="80" name="TextBox 79"/>
          <p:cNvSpPr txBox="1"/>
          <p:nvPr/>
        </p:nvSpPr>
        <p:spPr>
          <a:xfrm>
            <a:off x="3681038" y="2658126"/>
            <a:ext cx="2073004" cy="276999"/>
          </a:xfrm>
          <a:prstGeom prst="rect">
            <a:avLst/>
          </a:prstGeom>
          <a:noFill/>
        </p:spPr>
        <p:txBody>
          <a:bodyPr wrap="none" rtlCol="0">
            <a:spAutoFit/>
          </a:bodyPr>
          <a:lstStyle/>
          <a:p>
            <a:r>
              <a:rPr lang="nl-BE"/>
              <a:t>IntraBankgroup transfer</a:t>
            </a:r>
            <a:endParaRPr lang="en-US"/>
          </a:p>
        </p:txBody>
      </p:sp>
    </p:spTree>
    <p:extLst>
      <p:ext uri="{BB962C8B-B14F-4D97-AF65-F5344CB8AC3E}">
        <p14:creationId xmlns:p14="http://schemas.microsoft.com/office/powerpoint/2010/main" val="424333056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IntraBankgroup transfers</a:t>
            </a:r>
            <a:endParaRPr lang="en-US"/>
          </a:p>
        </p:txBody>
      </p:sp>
      <p:sp>
        <p:nvSpPr>
          <p:cNvPr id="3" name="Content Placeholder 2"/>
          <p:cNvSpPr>
            <a:spLocks noGrp="1"/>
          </p:cNvSpPr>
          <p:nvPr>
            <p:ph idx="1"/>
          </p:nvPr>
        </p:nvSpPr>
        <p:spPr/>
        <p:txBody>
          <a:bodyPr/>
          <a:lstStyle/>
          <a:p>
            <a:r>
              <a:rPr lang="en-GB" b="1" dirty="0"/>
              <a:t>Intra </a:t>
            </a:r>
            <a:r>
              <a:rPr lang="en-GB" b="1"/>
              <a:t>Bankgroup</a:t>
            </a:r>
            <a:r>
              <a:rPr lang="en-GB" b="1" dirty="0"/>
              <a:t> transfer</a:t>
            </a:r>
            <a:endParaRPr lang="en-US" dirty="0"/>
          </a:p>
          <a:p>
            <a:pPr lvl="1"/>
            <a:r>
              <a:rPr lang="en-US" sz="2000" dirty="0"/>
              <a:t>Logical submission and parsing is one process</a:t>
            </a:r>
          </a:p>
          <a:p>
            <a:pPr lvl="1"/>
            <a:r>
              <a:rPr lang="en-US" sz="2000" dirty="0"/>
              <a:t>Done by the Submission service</a:t>
            </a:r>
          </a:p>
          <a:p>
            <a:pPr lvl="1"/>
            <a:r>
              <a:rPr lang="en-US" sz="2000" dirty="0"/>
              <a:t>Submission decides whether the payment is submitted using the Intra </a:t>
            </a:r>
            <a:r>
              <a:rPr lang="en-US" sz="2000"/>
              <a:t>Bankgroup</a:t>
            </a:r>
            <a:r>
              <a:rPr lang="en-US" sz="2000" dirty="0"/>
              <a:t> Transfer or a physical file or message is to be sent</a:t>
            </a:r>
          </a:p>
          <a:p>
            <a:pPr lvl="1"/>
            <a:r>
              <a:rPr lang="nl-BE" sz="2000" dirty="0"/>
              <a:t>Based on the “delivery handler”, configured on the exchange condition</a:t>
            </a:r>
          </a:p>
          <a:p>
            <a:pPr lvl="1"/>
            <a:r>
              <a:rPr lang="nl-BE" sz="2000" dirty="0"/>
              <a:t>An incoming Interchange, incoming Instruction and Transactions are created for the receiving Bank</a:t>
            </a:r>
            <a:endParaRPr lang="en-US" sz="2000" dirty="0"/>
          </a:p>
        </p:txBody>
      </p:sp>
    </p:spTree>
    <p:extLst>
      <p:ext uri="{BB962C8B-B14F-4D97-AF65-F5344CB8AC3E}">
        <p14:creationId xmlns:p14="http://schemas.microsoft.com/office/powerpoint/2010/main" val="395775251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Oval 56"/>
          <p:cNvSpPr/>
          <p:nvPr/>
        </p:nvSpPr>
        <p:spPr bwMode="auto">
          <a:xfrm rot="-1260000">
            <a:off x="2037698" y="2372786"/>
            <a:ext cx="6215106" cy="2955731"/>
          </a:xfrm>
          <a:prstGeom prst="ellipse">
            <a:avLst/>
          </a:prstGeom>
          <a:gradFill rotWithShape="1">
            <a:gsLst>
              <a:gs pos="18000">
                <a:srgbClr val="FFFFFF">
                  <a:alpha val="0"/>
                </a:srgbClr>
              </a:gs>
              <a:gs pos="100000">
                <a:srgbClr val="889FBE"/>
              </a:gs>
            </a:gsLst>
            <a:lin ang="2700000" scaled="1"/>
          </a:gradFill>
          <a:ln w="28575"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342900" marR="0" indent="-342900" algn="ctr" defTabSz="914400" rtl="0" eaLnBrk="1" fontAlgn="base" latinLnBrk="0" hangingPunct="1">
              <a:lnSpc>
                <a:spcPct val="100000"/>
              </a:lnSpc>
              <a:spcBef>
                <a:spcPct val="20000"/>
              </a:spcBef>
              <a:spcAft>
                <a:spcPct val="0"/>
              </a:spcAft>
              <a:buClr>
                <a:srgbClr val="000032"/>
              </a:buClr>
              <a:buSzTx/>
              <a:buFont typeface="Wingdings" pitchFamily="2" charset="2"/>
              <a:buNone/>
              <a:tabLst/>
            </a:pPr>
            <a:endParaRPr kumimoji="0" lang="en-US" sz="1200" b="1" i="1" u="none" strike="noStrike" cap="none" normalizeH="0" baseline="0">
              <a:ln>
                <a:noFill/>
              </a:ln>
              <a:solidFill>
                <a:schemeClr val="tx1"/>
              </a:solidFill>
              <a:effectLst/>
              <a:latin typeface="Tahoma" pitchFamily="34" charset="0"/>
            </a:endParaRPr>
          </a:p>
        </p:txBody>
      </p:sp>
      <p:cxnSp>
        <p:nvCxnSpPr>
          <p:cNvPr id="22" name="Shape 21"/>
          <p:cNvCxnSpPr>
            <a:endCxn id="19" idx="2"/>
          </p:cNvCxnSpPr>
          <p:nvPr/>
        </p:nvCxnSpPr>
        <p:spPr bwMode="auto">
          <a:xfrm flipV="1">
            <a:off x="3566614" y="3351660"/>
            <a:ext cx="3002569" cy="887257"/>
          </a:xfrm>
          <a:prstGeom prst="curvedConnector2">
            <a:avLst/>
          </a:prstGeom>
          <a:gradFill rotWithShape="1">
            <a:gsLst>
              <a:gs pos="0">
                <a:srgbClr val="FFFFFF"/>
              </a:gs>
              <a:gs pos="100000">
                <a:srgbClr val="889FBE"/>
              </a:gs>
            </a:gsLst>
            <a:lin ang="2700000" scaled="1"/>
          </a:gradFill>
          <a:ln w="28575" cap="flat" cmpd="sng" algn="ctr">
            <a:solidFill>
              <a:schemeClr val="tx1">
                <a:lumMod val="50000"/>
                <a:lumOff val="50000"/>
              </a:schemeClr>
            </a:solidFill>
            <a:prstDash val="solid"/>
            <a:round/>
            <a:headEnd type="none" w="med" len="med"/>
            <a:tailEnd type="arrow"/>
          </a:ln>
          <a:effectLst/>
        </p:spPr>
      </p:cxnSp>
      <p:sp>
        <p:nvSpPr>
          <p:cNvPr id="2" name="Title 1"/>
          <p:cNvSpPr>
            <a:spLocks noGrp="1"/>
          </p:cNvSpPr>
          <p:nvPr>
            <p:ph type="title"/>
          </p:nvPr>
        </p:nvSpPr>
        <p:spPr/>
        <p:txBody>
          <a:bodyPr/>
          <a:lstStyle/>
          <a:p>
            <a:r>
              <a:rPr lang="nl-BE"/>
              <a:t>IBGT - demo</a:t>
            </a:r>
          </a:p>
        </p:txBody>
      </p:sp>
      <p:pic>
        <p:nvPicPr>
          <p:cNvPr id="52" name="Picture 51" descr="Shop2"/>
          <p:cNvPicPr>
            <a:picLocks noChangeAspect="1" noChangeArrowheads="1"/>
          </p:cNvPicPr>
          <p:nvPr/>
        </p:nvPicPr>
        <p:blipFill>
          <a:blip r:embed="rId3" cstate="print"/>
          <a:srcRect/>
          <a:stretch>
            <a:fillRect/>
          </a:stretch>
        </p:blipFill>
        <p:spPr bwMode="auto">
          <a:xfrm>
            <a:off x="1773857" y="3987885"/>
            <a:ext cx="648196" cy="347248"/>
          </a:xfrm>
          <a:prstGeom prst="rect">
            <a:avLst/>
          </a:prstGeom>
          <a:noFill/>
          <a:ln w="9525">
            <a:noFill/>
            <a:miter lim="800000"/>
            <a:headEnd/>
            <a:tailEnd/>
          </a:ln>
        </p:spPr>
      </p:pic>
      <p:pic>
        <p:nvPicPr>
          <p:cNvPr id="66" name="Picture 65" descr="Shop2"/>
          <p:cNvPicPr>
            <a:picLocks noChangeAspect="1" noChangeArrowheads="1"/>
          </p:cNvPicPr>
          <p:nvPr/>
        </p:nvPicPr>
        <p:blipFill>
          <a:blip r:embed="rId3" cstate="print"/>
          <a:srcRect/>
          <a:stretch>
            <a:fillRect/>
          </a:stretch>
        </p:blipFill>
        <p:spPr bwMode="auto">
          <a:xfrm>
            <a:off x="6856512" y="1976490"/>
            <a:ext cx="648196" cy="347248"/>
          </a:xfrm>
          <a:prstGeom prst="rect">
            <a:avLst/>
          </a:prstGeom>
          <a:noFill/>
          <a:ln w="9525">
            <a:noFill/>
            <a:miter lim="800000"/>
            <a:headEnd/>
            <a:tailEnd/>
          </a:ln>
        </p:spPr>
      </p:pic>
      <p:pic>
        <p:nvPicPr>
          <p:cNvPr id="20" name="Picture 70" descr="database"/>
          <p:cNvPicPr>
            <a:picLocks noChangeAspect="1" noChangeArrowheads="1"/>
          </p:cNvPicPr>
          <p:nvPr/>
        </p:nvPicPr>
        <p:blipFill>
          <a:blip r:embed="rId4" cstate="print"/>
          <a:srcRect/>
          <a:stretch>
            <a:fillRect/>
          </a:stretch>
        </p:blipFill>
        <p:spPr bwMode="auto">
          <a:xfrm>
            <a:off x="4500562" y="3500438"/>
            <a:ext cx="1276359" cy="792162"/>
          </a:xfrm>
          <a:prstGeom prst="rect">
            <a:avLst/>
          </a:prstGeom>
          <a:noFill/>
          <a:ln w="9525">
            <a:noFill/>
            <a:miter lim="800000"/>
            <a:headEnd/>
            <a:tailEnd/>
          </a:ln>
        </p:spPr>
      </p:pic>
      <p:sp>
        <p:nvSpPr>
          <p:cNvPr id="23" name="TextBox 22"/>
          <p:cNvSpPr txBox="1"/>
          <p:nvPr/>
        </p:nvSpPr>
        <p:spPr>
          <a:xfrm>
            <a:off x="4286248" y="4286256"/>
            <a:ext cx="2162773" cy="276999"/>
          </a:xfrm>
          <a:prstGeom prst="rect">
            <a:avLst/>
          </a:prstGeom>
          <a:noFill/>
        </p:spPr>
        <p:txBody>
          <a:bodyPr wrap="none" rtlCol="0">
            <a:spAutoFit/>
          </a:bodyPr>
          <a:lstStyle/>
          <a:p>
            <a:r>
              <a:rPr lang="en-US" i="1"/>
              <a:t>Intra bank group transfer</a:t>
            </a:r>
          </a:p>
        </p:txBody>
      </p:sp>
      <p:pic>
        <p:nvPicPr>
          <p:cNvPr id="15" name="Picture 5" descr="Bank-shadow"/>
          <p:cNvPicPr>
            <a:picLocks noChangeAspect="1" noChangeArrowheads="1"/>
          </p:cNvPicPr>
          <p:nvPr/>
        </p:nvPicPr>
        <p:blipFill>
          <a:blip r:embed="rId5" cstate="print"/>
          <a:srcRect/>
          <a:stretch>
            <a:fillRect/>
          </a:stretch>
        </p:blipFill>
        <p:spPr bwMode="auto">
          <a:xfrm>
            <a:off x="2457636" y="3495043"/>
            <a:ext cx="1025525" cy="760412"/>
          </a:xfrm>
          <a:prstGeom prst="rect">
            <a:avLst/>
          </a:prstGeom>
          <a:noFill/>
          <a:ln w="9525">
            <a:noFill/>
            <a:miter lim="800000"/>
            <a:headEnd/>
            <a:tailEnd/>
          </a:ln>
        </p:spPr>
      </p:pic>
      <p:sp>
        <p:nvSpPr>
          <p:cNvPr id="16" name="TextBox 15"/>
          <p:cNvSpPr txBox="1"/>
          <p:nvPr/>
        </p:nvSpPr>
        <p:spPr>
          <a:xfrm>
            <a:off x="2472996" y="4236119"/>
            <a:ext cx="1118640" cy="566309"/>
          </a:xfrm>
          <a:prstGeom prst="rect">
            <a:avLst/>
          </a:prstGeom>
          <a:noFill/>
        </p:spPr>
        <p:txBody>
          <a:bodyPr wrap="none" rtlCol="0">
            <a:spAutoFit/>
          </a:bodyPr>
          <a:lstStyle/>
          <a:p>
            <a:pPr algn="ctr"/>
            <a:r>
              <a:rPr lang="nl-BE" sz="1400" i="0">
                <a:latin typeface="+mn-lt"/>
              </a:rPr>
              <a:t>XCT BANK-1</a:t>
            </a:r>
            <a:r>
              <a:rPr lang="nl-BE" sz="1400">
                <a:latin typeface="+mn-lt"/>
              </a:rPr>
              <a:t>,</a:t>
            </a:r>
          </a:p>
          <a:p>
            <a:pPr algn="ctr"/>
            <a:r>
              <a:rPr lang="nl-BE" sz="1400" i="0">
                <a:latin typeface="+mn-lt"/>
              </a:rPr>
              <a:t>Belgium</a:t>
            </a:r>
          </a:p>
        </p:txBody>
      </p:sp>
      <p:pic>
        <p:nvPicPr>
          <p:cNvPr id="17" name="Picture 16"/>
          <p:cNvPicPr>
            <a:picLocks noChangeAspect="1" noChangeArrowheads="1"/>
          </p:cNvPicPr>
          <p:nvPr/>
        </p:nvPicPr>
        <p:blipFill>
          <a:blip r:embed="rId6" cstate="print"/>
          <a:srcRect/>
          <a:stretch>
            <a:fillRect/>
          </a:stretch>
        </p:blipFill>
        <p:spPr bwMode="auto">
          <a:xfrm>
            <a:off x="2572428" y="3494063"/>
            <a:ext cx="285751" cy="285749"/>
          </a:xfrm>
          <a:prstGeom prst="rect">
            <a:avLst/>
          </a:prstGeom>
          <a:noFill/>
          <a:ln w="28575" algn="ctr">
            <a:noFill/>
            <a:miter lim="800000"/>
            <a:headEnd/>
            <a:tailEnd/>
          </a:ln>
        </p:spPr>
      </p:pic>
      <p:pic>
        <p:nvPicPr>
          <p:cNvPr id="18" name="Picture 5" descr="Bank-shadow"/>
          <p:cNvPicPr>
            <a:picLocks noChangeAspect="1" noChangeArrowheads="1"/>
          </p:cNvPicPr>
          <p:nvPr/>
        </p:nvPicPr>
        <p:blipFill>
          <a:blip r:embed="rId5" cstate="print"/>
          <a:srcRect/>
          <a:stretch>
            <a:fillRect/>
          </a:stretch>
        </p:blipFill>
        <p:spPr bwMode="auto">
          <a:xfrm>
            <a:off x="5994503" y="2044275"/>
            <a:ext cx="1025525" cy="760412"/>
          </a:xfrm>
          <a:prstGeom prst="rect">
            <a:avLst/>
          </a:prstGeom>
          <a:noFill/>
          <a:ln w="9525">
            <a:noFill/>
            <a:miter lim="800000"/>
            <a:headEnd/>
            <a:tailEnd/>
          </a:ln>
        </p:spPr>
      </p:pic>
      <p:sp>
        <p:nvSpPr>
          <p:cNvPr id="19" name="TextBox 18"/>
          <p:cNvSpPr txBox="1"/>
          <p:nvPr/>
        </p:nvSpPr>
        <p:spPr>
          <a:xfrm>
            <a:off x="6009863" y="2785351"/>
            <a:ext cx="1118640" cy="566309"/>
          </a:xfrm>
          <a:prstGeom prst="rect">
            <a:avLst/>
          </a:prstGeom>
          <a:noFill/>
        </p:spPr>
        <p:txBody>
          <a:bodyPr wrap="none" rtlCol="0">
            <a:spAutoFit/>
          </a:bodyPr>
          <a:lstStyle/>
          <a:p>
            <a:pPr algn="ctr"/>
            <a:r>
              <a:rPr lang="nl-BE" sz="1400" i="0">
                <a:latin typeface="+mn-lt"/>
              </a:rPr>
              <a:t>XCT BANK-2</a:t>
            </a:r>
            <a:r>
              <a:rPr lang="nl-BE" sz="1400">
                <a:latin typeface="+mn-lt"/>
              </a:rPr>
              <a:t>,</a:t>
            </a:r>
          </a:p>
          <a:p>
            <a:pPr algn="ctr"/>
            <a:r>
              <a:rPr lang="nl-BE" sz="1400" i="0">
                <a:latin typeface="+mn-lt"/>
              </a:rPr>
              <a:t>Belgium</a:t>
            </a:r>
          </a:p>
        </p:txBody>
      </p:sp>
      <p:pic>
        <p:nvPicPr>
          <p:cNvPr id="21" name="Picture 20"/>
          <p:cNvPicPr>
            <a:picLocks noChangeAspect="1" noChangeArrowheads="1"/>
          </p:cNvPicPr>
          <p:nvPr/>
        </p:nvPicPr>
        <p:blipFill>
          <a:blip r:embed="rId6" cstate="print"/>
          <a:srcRect/>
          <a:stretch>
            <a:fillRect/>
          </a:stretch>
        </p:blipFill>
        <p:spPr bwMode="auto">
          <a:xfrm>
            <a:off x="6109295" y="2043295"/>
            <a:ext cx="285751" cy="285749"/>
          </a:xfrm>
          <a:prstGeom prst="rect">
            <a:avLst/>
          </a:prstGeom>
          <a:noFill/>
          <a:ln w="28575" algn="ctr">
            <a:noFill/>
            <a:miter lim="800000"/>
            <a:headEnd/>
            <a:tailEnd/>
          </a:ln>
        </p:spPr>
      </p:pic>
    </p:spTree>
    <p:extLst>
      <p:ext uri="{BB962C8B-B14F-4D97-AF65-F5344CB8AC3E}">
        <p14:creationId xmlns:p14="http://schemas.microsoft.com/office/powerpoint/2010/main" val="18735386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Dashboard</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11160974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5" name="Picture 1"/>
          <p:cNvPicPr>
            <a:picLocks noChangeAspect="1" noChangeArrowheads="1"/>
          </p:cNvPicPr>
          <p:nvPr/>
        </p:nvPicPr>
        <p:blipFill>
          <a:blip r:embed="rId2" cstate="print"/>
          <a:srcRect t="9545" r="1836" b="12801"/>
          <a:stretch>
            <a:fillRect/>
          </a:stretch>
        </p:blipFill>
        <p:spPr bwMode="auto">
          <a:xfrm>
            <a:off x="1277467" y="3271584"/>
            <a:ext cx="6977892" cy="329664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Title 1"/>
          <p:cNvSpPr>
            <a:spLocks noGrp="1"/>
          </p:cNvSpPr>
          <p:nvPr>
            <p:ph type="title"/>
          </p:nvPr>
        </p:nvSpPr>
        <p:spPr/>
        <p:txBody>
          <a:bodyPr/>
          <a:lstStyle/>
          <a:p>
            <a:r>
              <a:rPr lang="nl-BE"/>
              <a:t>Dashboard</a:t>
            </a:r>
          </a:p>
        </p:txBody>
      </p:sp>
      <p:sp>
        <p:nvSpPr>
          <p:cNvPr id="3" name="Content Placeholder 2"/>
          <p:cNvSpPr>
            <a:spLocks noGrp="1"/>
          </p:cNvSpPr>
          <p:nvPr>
            <p:ph idx="1"/>
          </p:nvPr>
        </p:nvSpPr>
        <p:spPr/>
        <p:txBody>
          <a:bodyPr/>
          <a:lstStyle/>
          <a:p>
            <a:r>
              <a:rPr lang="en-GB"/>
              <a:t>Management dashboard </a:t>
            </a:r>
          </a:p>
          <a:p>
            <a:pPr lvl="1"/>
            <a:r>
              <a:rPr lang="en-GB"/>
              <a:t>WLI categories per WLI priority </a:t>
            </a:r>
          </a:p>
          <a:p>
            <a:pPr lvl="1"/>
            <a:r>
              <a:rPr lang="en-GB"/>
              <a:t>Number of WLIs per category</a:t>
            </a:r>
            <a:endParaRPr lang="nl-BE"/>
          </a:p>
          <a:p>
            <a:pPr lvl="1"/>
            <a:r>
              <a:rPr lang="en-GB"/>
              <a:t>WLI evolution per hour</a:t>
            </a:r>
          </a:p>
          <a:p>
            <a:pPr lvl="1"/>
            <a:r>
              <a:rPr lang="en-GB"/>
              <a:t>Workload next (configurable number of) hours</a:t>
            </a:r>
          </a:p>
          <a:p>
            <a:pPr lvl="1"/>
            <a:r>
              <a:rPr lang="en-US"/>
              <a:t>Workload per work queue</a:t>
            </a:r>
            <a:endParaRPr lang="en-GB"/>
          </a:p>
        </p:txBody>
      </p:sp>
    </p:spTree>
    <p:extLst>
      <p:ext uri="{BB962C8B-B14F-4D97-AF65-F5344CB8AC3E}">
        <p14:creationId xmlns:p14="http://schemas.microsoft.com/office/powerpoint/2010/main" val="22847821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Dashboard</a:t>
            </a:r>
          </a:p>
        </p:txBody>
      </p:sp>
      <p:sp>
        <p:nvSpPr>
          <p:cNvPr id="3" name="Content Placeholder 2"/>
          <p:cNvSpPr>
            <a:spLocks noGrp="1"/>
          </p:cNvSpPr>
          <p:nvPr>
            <p:ph idx="1"/>
          </p:nvPr>
        </p:nvSpPr>
        <p:spPr/>
        <p:txBody>
          <a:bodyPr/>
          <a:lstStyle/>
          <a:p>
            <a:r>
              <a:rPr lang="en-GB"/>
              <a:t>Currency dashboard:</a:t>
            </a:r>
          </a:p>
          <a:p>
            <a:pPr lvl="1"/>
            <a:r>
              <a:rPr lang="en-GB"/>
              <a:t>Number of payments awaiting approval/repair and time remaining to cut-off per currency in tabular view</a:t>
            </a:r>
          </a:p>
          <a:p>
            <a:r>
              <a:rPr lang="en-GB"/>
              <a:t>Ability to click through to WLIs</a:t>
            </a:r>
            <a:endParaRPr lang="nl-BE"/>
          </a:p>
          <a:p>
            <a:endParaRPr lang="nl-BE"/>
          </a:p>
        </p:txBody>
      </p:sp>
    </p:spTree>
    <p:extLst>
      <p:ext uri="{BB962C8B-B14F-4D97-AF65-F5344CB8AC3E}">
        <p14:creationId xmlns:p14="http://schemas.microsoft.com/office/powerpoint/2010/main" val="398387006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Parameter Framework</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421370526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Parameter framework</a:t>
            </a:r>
          </a:p>
        </p:txBody>
      </p:sp>
      <p:sp>
        <p:nvSpPr>
          <p:cNvPr id="3" name="Content Placeholder 2"/>
          <p:cNvSpPr>
            <a:spLocks noGrp="1"/>
          </p:cNvSpPr>
          <p:nvPr>
            <p:ph idx="1"/>
          </p:nvPr>
        </p:nvSpPr>
        <p:spPr/>
        <p:txBody>
          <a:bodyPr>
            <a:normAutofit/>
          </a:bodyPr>
          <a:lstStyle/>
          <a:p>
            <a:r>
              <a:rPr lang="en-US"/>
              <a:t>Goal is to </a:t>
            </a:r>
            <a:r>
              <a:rPr lang="en-US" b="1"/>
              <a:t>manage</a:t>
            </a:r>
            <a:r>
              <a:rPr lang="en-US"/>
              <a:t> </a:t>
            </a:r>
            <a:r>
              <a:rPr lang="en-US" b="1"/>
              <a:t>different types of reference data </a:t>
            </a:r>
            <a:r>
              <a:rPr lang="en-US"/>
              <a:t>that </a:t>
            </a:r>
            <a:r>
              <a:rPr lang="en-US" b="1"/>
              <a:t>require dynamic online updates</a:t>
            </a:r>
          </a:p>
          <a:p>
            <a:r>
              <a:rPr lang="en-US"/>
              <a:t>User for example for:</a:t>
            </a:r>
          </a:p>
          <a:p>
            <a:pPr lvl="1"/>
            <a:r>
              <a:rPr lang="en-US"/>
              <a:t>Business code validation</a:t>
            </a:r>
          </a:p>
          <a:p>
            <a:pPr lvl="1"/>
            <a:r>
              <a:rPr lang="en-US"/>
              <a:t>Look up values from lists or populate e-list</a:t>
            </a:r>
          </a:p>
          <a:p>
            <a:r>
              <a:rPr lang="en-US"/>
              <a:t>Currently linked to </a:t>
            </a:r>
            <a:r>
              <a:rPr lang="en-US" b="1"/>
              <a:t>Bank Group</a:t>
            </a:r>
          </a:p>
          <a:p>
            <a:r>
              <a:rPr lang="en-US"/>
              <a:t>New Parameter definitions setup in database</a:t>
            </a:r>
          </a:p>
          <a:p>
            <a:r>
              <a:rPr lang="en-US"/>
              <a:t>Examples:</a:t>
            </a:r>
          </a:p>
          <a:p>
            <a:pPr lvl="1"/>
            <a:r>
              <a:rPr lang="en-US"/>
              <a:t>Russian VO Codes</a:t>
            </a:r>
          </a:p>
          <a:p>
            <a:pPr lvl="1"/>
            <a:r>
              <a:rPr lang="en-US"/>
              <a:t>EEA Countries and Currencies</a:t>
            </a:r>
          </a:p>
          <a:p>
            <a:pPr lvl="1"/>
            <a:endParaRPr lang="nl-BE"/>
          </a:p>
          <a:p>
            <a:pPr lvl="1"/>
            <a:endParaRPr lang="nl-BE"/>
          </a:p>
        </p:txBody>
      </p:sp>
    </p:spTree>
    <p:extLst>
      <p:ext uri="{BB962C8B-B14F-4D97-AF65-F5344CB8AC3E}">
        <p14:creationId xmlns:p14="http://schemas.microsoft.com/office/powerpoint/2010/main" val="239048327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FATF 16 validation</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228545659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FATF Recommendation 16</a:t>
            </a:r>
            <a:endParaRPr lang="nl-BE"/>
          </a:p>
        </p:txBody>
      </p:sp>
      <p:sp>
        <p:nvSpPr>
          <p:cNvPr id="3" name="Content Placeholder 2"/>
          <p:cNvSpPr>
            <a:spLocks noGrp="1"/>
          </p:cNvSpPr>
          <p:nvPr>
            <p:ph idx="1"/>
          </p:nvPr>
        </p:nvSpPr>
        <p:spPr/>
        <p:txBody>
          <a:bodyPr/>
          <a:lstStyle/>
          <a:p>
            <a:r>
              <a:rPr lang="en-GB"/>
              <a:t>The FATF Recommendation 16 sets out specifications for the </a:t>
            </a:r>
            <a:r>
              <a:rPr lang="en-GB" b="1"/>
              <a:t>inclusion</a:t>
            </a:r>
            <a:r>
              <a:rPr lang="en-GB"/>
              <a:t> of </a:t>
            </a:r>
            <a:r>
              <a:rPr lang="en-GB" b="1"/>
              <a:t>ordering and beneficiary customer information</a:t>
            </a:r>
            <a:r>
              <a:rPr lang="en-GB"/>
              <a:t> in payments to guarantee sufficient information is available for </a:t>
            </a:r>
            <a:r>
              <a:rPr lang="en-GB" b="1"/>
              <a:t>doing legal/regulatory checks</a:t>
            </a:r>
          </a:p>
          <a:p>
            <a:r>
              <a:rPr lang="en-GB"/>
              <a:t>Applicable for </a:t>
            </a:r>
            <a:r>
              <a:rPr lang="en-GB" b="1"/>
              <a:t>both international and domestic payments that</a:t>
            </a:r>
            <a:r>
              <a:rPr lang="en-GB"/>
              <a:t> </a:t>
            </a:r>
            <a:r>
              <a:rPr lang="en-GB" b="1"/>
              <a:t>reference customers </a:t>
            </a:r>
            <a:r>
              <a:rPr lang="en-GB"/>
              <a:t>(e.g. MT101, MT103, MT202-COV)</a:t>
            </a:r>
          </a:p>
          <a:p>
            <a:pPr lvl="1"/>
            <a:r>
              <a:rPr lang="en-GB"/>
              <a:t>For </a:t>
            </a:r>
            <a:r>
              <a:rPr lang="en-GB" b="1"/>
              <a:t>Domestic payments </a:t>
            </a:r>
            <a:r>
              <a:rPr lang="en-GB"/>
              <a:t>only </a:t>
            </a:r>
            <a:r>
              <a:rPr lang="en-GB" b="1"/>
              <a:t>ordering customer information</a:t>
            </a:r>
            <a:r>
              <a:rPr lang="en-GB"/>
              <a:t> is required</a:t>
            </a:r>
          </a:p>
          <a:p>
            <a:pPr lvl="1"/>
            <a:r>
              <a:rPr lang="en-GB"/>
              <a:t>For </a:t>
            </a:r>
            <a:r>
              <a:rPr lang="en-GB" b="1"/>
              <a:t>International payments above</a:t>
            </a:r>
            <a:r>
              <a:rPr lang="en-GB"/>
              <a:t> a </a:t>
            </a:r>
            <a:r>
              <a:rPr lang="en-GB" b="1"/>
              <a:t>threshold (country specific)</a:t>
            </a:r>
            <a:r>
              <a:rPr lang="en-GB"/>
              <a:t>, </a:t>
            </a:r>
            <a:r>
              <a:rPr lang="en-GB" b="1"/>
              <a:t>both ordering customer and beneficiary information</a:t>
            </a:r>
            <a:r>
              <a:rPr lang="en-GB"/>
              <a:t> is </a:t>
            </a:r>
            <a:r>
              <a:rPr lang="en-GB" b="1"/>
              <a:t>required</a:t>
            </a:r>
            <a:endParaRPr lang="nl-BE" b="1"/>
          </a:p>
        </p:txBody>
      </p:sp>
    </p:spTree>
    <p:extLst>
      <p:ext uri="{BB962C8B-B14F-4D97-AF65-F5344CB8AC3E}">
        <p14:creationId xmlns:p14="http://schemas.microsoft.com/office/powerpoint/2010/main" val="517047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Settlement Method - Serial</a:t>
            </a:r>
          </a:p>
        </p:txBody>
      </p:sp>
      <p:sp>
        <p:nvSpPr>
          <p:cNvPr id="5" name="Content Placeholder 2"/>
          <p:cNvSpPr txBox="1">
            <a:spLocks/>
          </p:cNvSpPr>
          <p:nvPr/>
        </p:nvSpPr>
        <p:spPr>
          <a:xfrm>
            <a:off x="473386" y="1052736"/>
            <a:ext cx="8229600" cy="2357454"/>
          </a:xfrm>
          <a:prstGeom prst="rect">
            <a:avLst/>
          </a:prstGeom>
        </p:spPr>
        <p:txBody>
          <a:bodyPr vert="horz" lIns="91440" tIns="45720" rIns="91440" bIns="45720" rtlCol="0">
            <a:normAutofit/>
          </a:bodyPr>
          <a:lstStyle/>
          <a:p>
            <a:pPr marL="342900" lvl="0" indent="-342900">
              <a:spcBef>
                <a:spcPct val="20000"/>
              </a:spcBef>
              <a:buFont typeface="Wingdings" pitchFamily="2" charset="2"/>
              <a:buChar char="§"/>
            </a:pPr>
            <a:r>
              <a:rPr lang="en-IN" sz="1900" dirty="0">
                <a:latin typeface="Tahoma" pitchFamily="34" charset="0"/>
                <a:cs typeface="Tahoma" pitchFamily="34" charset="0"/>
              </a:rPr>
              <a:t>“Typical” US method</a:t>
            </a:r>
          </a:p>
          <a:p>
            <a:pPr marL="342900" indent="-342900">
              <a:spcBef>
                <a:spcPct val="20000"/>
              </a:spcBef>
              <a:buFont typeface="Wingdings" pitchFamily="2" charset="2"/>
              <a:buChar char="§"/>
            </a:pPr>
            <a:r>
              <a:rPr lang="en-IN" sz="1900" dirty="0">
                <a:latin typeface="Tahoma" pitchFamily="34" charset="0"/>
                <a:cs typeface="Tahoma" pitchFamily="34" charset="0"/>
              </a:rPr>
              <a:t>Mostly used for scenarios where debit party and credit party agent do not have Nostro/Vostro relationship and they are </a:t>
            </a:r>
            <a:r>
              <a:rPr lang="en-IN" sz="1900" b="1" u="sng" dirty="0">
                <a:latin typeface="Tahoma" pitchFamily="34" charset="0"/>
                <a:cs typeface="Tahoma" pitchFamily="34" charset="0"/>
              </a:rPr>
              <a:t>NOT</a:t>
            </a:r>
            <a:r>
              <a:rPr lang="en-IN" sz="1900" dirty="0">
                <a:latin typeface="Tahoma" pitchFamily="34" charset="0"/>
                <a:cs typeface="Tahoma" pitchFamily="34" charset="0"/>
              </a:rPr>
              <a:t> connected via SWIFT network</a:t>
            </a:r>
          </a:p>
          <a:p>
            <a:pPr marL="342900" lvl="0" indent="-342900">
              <a:spcBef>
                <a:spcPct val="20000"/>
              </a:spcBef>
              <a:buFont typeface="Wingdings" pitchFamily="2" charset="2"/>
              <a:buChar char="§"/>
            </a:pPr>
            <a:r>
              <a:rPr lang="en-IN" sz="1900" dirty="0">
                <a:latin typeface="Tahoma" pitchFamily="34" charset="0"/>
                <a:cs typeface="Tahoma" pitchFamily="34" charset="0"/>
              </a:rPr>
              <a:t>Payment (typically MT103) sent via the OPF Bank’s correspondents towards the credit party agent and settled based on the message</a:t>
            </a:r>
          </a:p>
          <a:p>
            <a:pPr marL="342900" lvl="0" indent="-342900">
              <a:spcBef>
                <a:spcPct val="20000"/>
              </a:spcBef>
              <a:buFont typeface="Wingdings" pitchFamily="2" charset="2"/>
              <a:buChar char="§"/>
            </a:pPr>
            <a:r>
              <a:rPr lang="en-IN" sz="1900" dirty="0">
                <a:latin typeface="Tahoma" pitchFamily="34" charset="0"/>
                <a:cs typeface="Tahoma" pitchFamily="34" charset="0"/>
              </a:rPr>
              <a:t>No announcement is sent in this case</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
              <a:tabLst/>
              <a:defRPr/>
            </a:pPr>
            <a:endParaRPr kumimoji="0" lang="nl-BE" sz="1900" b="0" i="0" u="none" strike="noStrike" kern="1200" cap="none" spc="0" normalizeH="0" baseline="0" noProof="0" dirty="0">
              <a:ln>
                <a:noFill/>
              </a:ln>
              <a:solidFill>
                <a:schemeClr val="tx1"/>
              </a:solidFill>
              <a:effectLst/>
              <a:uLnTx/>
              <a:uFillTx/>
              <a:latin typeface="Tahoma" pitchFamily="34" charset="0"/>
              <a:ea typeface="+mn-ea"/>
              <a:cs typeface="Tahoma" pitchFamily="34" charset="0"/>
            </a:endParaRP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
              <a:tabLst/>
              <a:defRPr/>
            </a:pPr>
            <a:endParaRPr kumimoji="0" lang="en-IN" sz="2400" b="0" i="0" u="none" strike="noStrike" kern="1200" cap="none" spc="0" normalizeH="0" baseline="0" noProof="0" dirty="0">
              <a:ln>
                <a:noFill/>
              </a:ln>
              <a:solidFill>
                <a:schemeClr val="tx1"/>
              </a:solidFill>
              <a:effectLst/>
              <a:uLnTx/>
              <a:uFillTx/>
              <a:latin typeface="Tahoma" pitchFamily="34" charset="0"/>
              <a:ea typeface="+mn-ea"/>
              <a:cs typeface="Tahoma" pitchFamily="34" charset="0"/>
            </a:endParaRPr>
          </a:p>
        </p:txBody>
      </p:sp>
      <p:graphicFrame>
        <p:nvGraphicFramePr>
          <p:cNvPr id="3" name="Object 2"/>
          <p:cNvGraphicFramePr>
            <a:graphicFrameLocks noGrp="1" noChangeAspect="1"/>
          </p:cNvGraphicFramePr>
          <p:nvPr>
            <p:extLst>
              <p:ext uri="{D42A27DB-BD31-4B8C-83A1-F6EECF244321}">
                <p14:modId xmlns:p14="http://schemas.microsoft.com/office/powerpoint/2010/main" val="3289496114"/>
              </p:ext>
            </p:extLst>
          </p:nvPr>
        </p:nvGraphicFramePr>
        <p:xfrm>
          <a:off x="467544" y="3573016"/>
          <a:ext cx="8229600" cy="2841625"/>
        </p:xfrm>
        <a:graphic>
          <a:graphicData uri="http://schemas.openxmlformats.org/presentationml/2006/ole">
            <mc:AlternateContent xmlns:mc="http://schemas.openxmlformats.org/markup-compatibility/2006">
              <mc:Choice xmlns:v="urn:schemas-microsoft-com:vml" Requires="v">
                <p:oleObj spid="_x0000_s39937" name="Visio" r:id="rId3" imgW="9225769" imgH="3184676" progId="Visio.Drawing.11">
                  <p:embed/>
                </p:oleObj>
              </mc:Choice>
              <mc:Fallback>
                <p:oleObj name="Visio" r:id="rId3" imgW="9225769" imgH="3184676" progId="Visio.Drawing.11">
                  <p:embed/>
                  <p:pic>
                    <p:nvPicPr>
                      <p:cNvPr id="3" name="Object 2"/>
                      <p:cNvPicPr>
                        <a:picLocks noGrp="1" noChangeAspect="1" noChangeArrowheads="1"/>
                      </p:cNvPicPr>
                      <p:nvPr/>
                    </p:nvPicPr>
                    <p:blipFill>
                      <a:blip r:embed="rId4"/>
                      <a:srcRect/>
                      <a:stretch>
                        <a:fillRect/>
                      </a:stretch>
                    </p:blipFill>
                    <p:spPr bwMode="auto">
                      <a:xfrm>
                        <a:off x="467544" y="3573016"/>
                        <a:ext cx="8229600"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Group 16"/>
          <p:cNvGrpSpPr/>
          <p:nvPr/>
        </p:nvGrpSpPr>
        <p:grpSpPr>
          <a:xfrm>
            <a:off x="2260159" y="3893287"/>
            <a:ext cx="723474" cy="882061"/>
            <a:chOff x="654508" y="2809633"/>
            <a:chExt cx="1043010" cy="1406818"/>
          </a:xfrm>
        </p:grpSpPr>
        <p:pic>
          <p:nvPicPr>
            <p:cNvPr id="7" name="Picture 44" descr="document_x.png"/>
            <p:cNvPicPr>
              <a:picLocks noChangeAspect="1"/>
            </p:cNvPicPr>
            <p:nvPr/>
          </p:nvPicPr>
          <p:blipFill>
            <a:blip r:embed="rId5" cstate="print"/>
            <a:srcRect/>
            <a:stretch>
              <a:fillRect/>
            </a:stretch>
          </p:blipFill>
          <p:spPr bwMode="auto">
            <a:xfrm>
              <a:off x="654508" y="2846114"/>
              <a:ext cx="1043010" cy="1370337"/>
            </a:xfrm>
            <a:prstGeom prst="rect">
              <a:avLst/>
            </a:prstGeom>
            <a:noFill/>
            <a:ln w="9525">
              <a:noFill/>
              <a:miter lim="800000"/>
              <a:headEnd/>
              <a:tailEnd/>
            </a:ln>
          </p:spPr>
        </p:pic>
        <p:sp>
          <p:nvSpPr>
            <p:cNvPr id="8" name="TextBox 7"/>
            <p:cNvSpPr txBox="1"/>
            <p:nvPr/>
          </p:nvSpPr>
          <p:spPr>
            <a:xfrm>
              <a:off x="779336" y="2809633"/>
              <a:ext cx="748974" cy="368159"/>
            </a:xfrm>
            <a:prstGeom prst="rect">
              <a:avLst/>
            </a:prstGeom>
            <a:noFill/>
          </p:spPr>
          <p:txBody>
            <a:bodyPr wrap="square" rtlCol="0">
              <a:spAutoFit/>
            </a:bodyPr>
            <a:lstStyle/>
            <a:p>
              <a:r>
                <a:rPr lang="en-US" sz="900" i="0">
                  <a:solidFill>
                    <a:schemeClr val="bg1"/>
                  </a:solidFill>
                </a:rPr>
                <a:t>103</a:t>
              </a:r>
            </a:p>
          </p:txBody>
        </p:sp>
      </p:grpSp>
      <p:pic>
        <p:nvPicPr>
          <p:cNvPr id="9" name="Picture 50" descr="money"/>
          <p:cNvPicPr>
            <a:picLocks noChangeAspect="1" noChangeArrowheads="1"/>
          </p:cNvPicPr>
          <p:nvPr/>
        </p:nvPicPr>
        <p:blipFill>
          <a:blip r:embed="rId6" cstate="print"/>
          <a:srcRect/>
          <a:stretch>
            <a:fillRect/>
          </a:stretch>
        </p:blipFill>
        <p:spPr bwMode="auto">
          <a:xfrm>
            <a:off x="2265524" y="4340545"/>
            <a:ext cx="794308" cy="45166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FATF Recommendation 16</a:t>
            </a:r>
            <a:endParaRPr lang="nl-BE"/>
          </a:p>
        </p:txBody>
      </p:sp>
      <p:sp>
        <p:nvSpPr>
          <p:cNvPr id="3" name="Content Placeholder 2"/>
          <p:cNvSpPr>
            <a:spLocks noGrp="1"/>
          </p:cNvSpPr>
          <p:nvPr>
            <p:ph idx="1"/>
          </p:nvPr>
        </p:nvSpPr>
        <p:spPr/>
        <p:txBody>
          <a:bodyPr/>
          <a:lstStyle/>
          <a:p>
            <a:r>
              <a:rPr lang="en-GB"/>
              <a:t>FATF Recommendation 16 has been </a:t>
            </a:r>
            <a:r>
              <a:rPr lang="en-GB" b="1"/>
              <a:t>implemented in local regulations</a:t>
            </a:r>
            <a:r>
              <a:rPr lang="en-GB"/>
              <a:t> and can </a:t>
            </a:r>
            <a:r>
              <a:rPr lang="en-GB" b="1"/>
              <a:t>vary per country </a:t>
            </a:r>
            <a:r>
              <a:rPr lang="en-GB"/>
              <a:t>(e.g. Info to provide, threshold, domestic exempted...)</a:t>
            </a:r>
          </a:p>
          <a:p>
            <a:r>
              <a:rPr lang="en-GB" b="1"/>
              <a:t>OPF scope excludes </a:t>
            </a:r>
            <a:r>
              <a:rPr lang="en-GB"/>
              <a:t>the </a:t>
            </a:r>
            <a:r>
              <a:rPr lang="en-GB" b="1"/>
              <a:t>specific implementation </a:t>
            </a:r>
            <a:r>
              <a:rPr lang="en-GB"/>
              <a:t>of all local variants, but facilitates these:</a:t>
            </a:r>
          </a:p>
          <a:p>
            <a:pPr lvl="1"/>
            <a:r>
              <a:rPr lang="en-GB"/>
              <a:t>Basis is the PMPG – Payments Market Practice Group – guidelines</a:t>
            </a:r>
          </a:p>
          <a:p>
            <a:pPr lvl="1"/>
            <a:r>
              <a:rPr lang="en-GB"/>
              <a:t>Threshold configurable per country</a:t>
            </a:r>
          </a:p>
          <a:p>
            <a:r>
              <a:rPr lang="en-GB" b="1"/>
              <a:t>Default outcome </a:t>
            </a:r>
            <a:r>
              <a:rPr lang="en-GB"/>
              <a:t>is </a:t>
            </a:r>
            <a:r>
              <a:rPr lang="en-GB" b="1"/>
              <a:t>repair</a:t>
            </a:r>
            <a:endParaRPr lang="nl-BE" b="1"/>
          </a:p>
        </p:txBody>
      </p:sp>
    </p:spTree>
    <p:extLst>
      <p:ext uri="{BB962C8B-B14F-4D97-AF65-F5344CB8AC3E}">
        <p14:creationId xmlns:p14="http://schemas.microsoft.com/office/powerpoint/2010/main" val="222034192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Risk Filter</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89211960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Risk Filter check</a:t>
            </a:r>
          </a:p>
        </p:txBody>
      </p:sp>
      <p:sp>
        <p:nvSpPr>
          <p:cNvPr id="3" name="Content Placeholder 2"/>
          <p:cNvSpPr>
            <a:spLocks noGrp="1"/>
          </p:cNvSpPr>
          <p:nvPr>
            <p:ph idx="1"/>
          </p:nvPr>
        </p:nvSpPr>
        <p:spPr/>
        <p:txBody>
          <a:bodyPr/>
          <a:lstStyle/>
          <a:p>
            <a:r>
              <a:rPr lang="en-GB" b="1"/>
              <a:t>Stop payments </a:t>
            </a:r>
            <a:r>
              <a:rPr lang="en-GB"/>
              <a:t>when </a:t>
            </a:r>
            <a:r>
              <a:rPr lang="en-GB" b="1"/>
              <a:t>facing external risk </a:t>
            </a:r>
            <a:r>
              <a:rPr lang="en-GB"/>
              <a:t>(e.g. Lehman Brothers bankrupt)</a:t>
            </a:r>
          </a:p>
          <a:p>
            <a:r>
              <a:rPr lang="en-GB"/>
              <a:t>Allows a </a:t>
            </a:r>
            <a:r>
              <a:rPr lang="en-GB" b="1"/>
              <a:t>user</a:t>
            </a:r>
            <a:r>
              <a:rPr lang="en-GB"/>
              <a:t> to </a:t>
            </a:r>
            <a:r>
              <a:rPr lang="en-GB" b="1"/>
              <a:t>setup filters </a:t>
            </a:r>
            <a:r>
              <a:rPr lang="en-GB"/>
              <a:t>that detect and </a:t>
            </a:r>
            <a:r>
              <a:rPr lang="en-GB" b="1"/>
              <a:t>hold payments </a:t>
            </a:r>
            <a:r>
              <a:rPr lang="en-GB"/>
              <a:t>by matching the risk filter criteria with the payment properties</a:t>
            </a:r>
          </a:p>
          <a:p>
            <a:pPr lvl="1"/>
            <a:r>
              <a:rPr lang="en-GB"/>
              <a:t>Any payment attribute can be used</a:t>
            </a:r>
          </a:p>
          <a:p>
            <a:pPr lvl="1"/>
            <a:r>
              <a:rPr lang="en-GB"/>
              <a:t>Operators: 'equals', 'starts with', 'contains' and ‘contains Country’.</a:t>
            </a:r>
          </a:p>
          <a:p>
            <a:r>
              <a:rPr lang="en-GB" b="1"/>
              <a:t>User</a:t>
            </a:r>
            <a:r>
              <a:rPr lang="en-GB"/>
              <a:t> can </a:t>
            </a:r>
            <a:r>
              <a:rPr lang="en-GB" b="1"/>
              <a:t>indicate</a:t>
            </a:r>
            <a:r>
              <a:rPr lang="en-GB"/>
              <a:t> what the </a:t>
            </a:r>
            <a:r>
              <a:rPr lang="en-GB" b="1"/>
              <a:t>outcome</a:t>
            </a:r>
            <a:r>
              <a:rPr lang="en-GB"/>
              <a:t> </a:t>
            </a:r>
            <a:r>
              <a:rPr lang="en-GB" b="1"/>
              <a:t>of </a:t>
            </a:r>
            <a:r>
              <a:rPr lang="en-GB"/>
              <a:t>a </a:t>
            </a:r>
            <a:r>
              <a:rPr lang="en-GB" b="1"/>
              <a:t>hit</a:t>
            </a:r>
            <a:r>
              <a:rPr lang="en-GB"/>
              <a:t> should be (approval/reject)</a:t>
            </a:r>
          </a:p>
          <a:p>
            <a:r>
              <a:rPr lang="nl-BE"/>
              <a:t>Real time and batch</a:t>
            </a:r>
          </a:p>
        </p:txBody>
      </p:sp>
    </p:spTree>
    <p:extLst>
      <p:ext uri="{BB962C8B-B14F-4D97-AF65-F5344CB8AC3E}">
        <p14:creationId xmlns:p14="http://schemas.microsoft.com/office/powerpoint/2010/main" val="426269107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a:t>Domestic and International Credit Transfers (xCT)</a:t>
            </a:r>
          </a:p>
        </p:txBody>
      </p:sp>
      <p:sp>
        <p:nvSpPr>
          <p:cNvPr id="37890" name="Rectangle 2"/>
          <p:cNvSpPr>
            <a:spLocks noGrp="1" noChangeArrowheads="1"/>
          </p:cNvSpPr>
          <p:nvPr>
            <p:ph type="ctrTitle"/>
          </p:nvPr>
        </p:nvSpPr>
        <p:spPr/>
        <p:txBody>
          <a:bodyPr/>
          <a:lstStyle/>
          <a:p>
            <a:r>
              <a:rPr lang="nl-BE"/>
              <a:t>OPF-xCT Training - Functional Track</a:t>
            </a:r>
            <a:endParaRPr lang="en-US"/>
          </a:p>
        </p:txBody>
      </p:sp>
    </p:spTree>
    <p:extLst>
      <p:ext uri="{BB962C8B-B14F-4D97-AF65-F5344CB8AC3E}">
        <p14:creationId xmlns:p14="http://schemas.microsoft.com/office/powerpoint/2010/main" val="1093801975"/>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a:t>Domestic and International Credit Transfers (xCT)</a:t>
            </a:r>
          </a:p>
          <a:p>
            <a:endParaRPr lang="en-GB"/>
          </a:p>
          <a:p>
            <a:r>
              <a:rPr lang="en-GB"/>
              <a:t>xCT Terminology</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275692600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a:t>Domestic and International Credit Transfers (xCT)</a:t>
            </a:r>
          </a:p>
          <a:p>
            <a:endParaRPr lang="en-GB"/>
          </a:p>
          <a:p>
            <a:r>
              <a:rPr lang="en-GB"/>
              <a:t>xCT – Scope</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382590777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scope</a:t>
            </a:r>
            <a:endParaRPr lang="en-US"/>
          </a:p>
        </p:txBody>
      </p:sp>
      <p:sp>
        <p:nvSpPr>
          <p:cNvPr id="3" name="Content Placeholder 2"/>
          <p:cNvSpPr>
            <a:spLocks noGrp="1"/>
          </p:cNvSpPr>
          <p:nvPr>
            <p:ph idx="1"/>
          </p:nvPr>
        </p:nvSpPr>
        <p:spPr>
          <a:xfrm>
            <a:off x="336573" y="1100160"/>
            <a:ext cx="7521575" cy="5543550"/>
          </a:xfrm>
        </p:spPr>
        <p:txBody>
          <a:bodyPr>
            <a:normAutofit/>
          </a:bodyPr>
          <a:lstStyle/>
          <a:p>
            <a:r>
              <a:rPr lang="nl-BE"/>
              <a:t>xCT = International and Domestic Credit Transfers</a:t>
            </a:r>
          </a:p>
          <a:p>
            <a:endParaRPr lang="nl-BE"/>
          </a:p>
          <a:p>
            <a:r>
              <a:rPr lang="nl-BE"/>
              <a:t>Features that are applicable “globally”</a:t>
            </a:r>
            <a:endParaRPr lang="en-US"/>
          </a:p>
          <a:p>
            <a:endParaRPr lang="en-US"/>
          </a:p>
          <a:p>
            <a:r>
              <a:rPr lang="en-US"/>
              <a:t>Local specificities not in scope</a:t>
            </a:r>
            <a:endParaRPr lang="nl-BE"/>
          </a:p>
        </p:txBody>
      </p:sp>
      <p:pic>
        <p:nvPicPr>
          <p:cNvPr id="8" name="Picture 5" descr="2007-05-29_IntPayments"/>
          <p:cNvPicPr>
            <a:picLocks noChangeAspect="1" noChangeArrowheads="1"/>
          </p:cNvPicPr>
          <p:nvPr/>
        </p:nvPicPr>
        <p:blipFill>
          <a:blip r:embed="rId3" cstate="print"/>
          <a:srcRect/>
          <a:stretch>
            <a:fillRect/>
          </a:stretch>
        </p:blipFill>
        <p:spPr bwMode="auto">
          <a:xfrm>
            <a:off x="5462650" y="2865798"/>
            <a:ext cx="2681994" cy="302939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53181508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xCT </a:t>
            </a:r>
            <a:r>
              <a:rPr lang="nl-BE"/>
              <a:t>– scope</a:t>
            </a:r>
            <a:endParaRPr lang="en-US"/>
          </a:p>
        </p:txBody>
      </p:sp>
      <p:sp>
        <p:nvSpPr>
          <p:cNvPr id="3" name="Content Placeholder 2"/>
          <p:cNvSpPr>
            <a:spLocks noGrp="1"/>
          </p:cNvSpPr>
          <p:nvPr>
            <p:ph idx="1"/>
          </p:nvPr>
        </p:nvSpPr>
        <p:spPr>
          <a:xfrm>
            <a:off x="357158" y="1028722"/>
            <a:ext cx="8307393" cy="5543550"/>
          </a:xfrm>
        </p:spPr>
        <p:txBody>
          <a:bodyPr/>
          <a:lstStyle/>
          <a:p>
            <a:r>
              <a:rPr lang="nl-BE" sz="2000"/>
              <a:t>International payments and domestic payments are related. An international payment can have a “domestic leg”:</a:t>
            </a:r>
            <a:endParaRPr lang="en-US" sz="2000"/>
          </a:p>
        </p:txBody>
      </p:sp>
      <p:sp>
        <p:nvSpPr>
          <p:cNvPr id="6164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1645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16454" name="Picture 6"/>
          <p:cNvPicPr>
            <a:picLocks noChangeAspect="1" noChangeArrowheads="1"/>
          </p:cNvPicPr>
          <p:nvPr/>
        </p:nvPicPr>
        <p:blipFill>
          <a:blip r:embed="rId3" cstate="print"/>
          <a:srcRect/>
          <a:stretch>
            <a:fillRect/>
          </a:stretch>
        </p:blipFill>
        <p:spPr bwMode="auto">
          <a:xfrm>
            <a:off x="909252" y="2777280"/>
            <a:ext cx="7273569" cy="1652216"/>
          </a:xfrm>
          <a:prstGeom prst="rect">
            <a:avLst/>
          </a:prstGeom>
          <a:noFill/>
          <a:ln w="9525">
            <a:noFill/>
            <a:miter lim="800000"/>
            <a:headEnd/>
            <a:tailEnd/>
          </a:ln>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368623994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suite</a:t>
            </a:r>
            <a:endParaRPr lang="en-US"/>
          </a:p>
        </p:txBody>
      </p:sp>
      <p:pic>
        <p:nvPicPr>
          <p:cNvPr id="11" name="Picture 5"/>
          <p:cNvPicPr>
            <a:picLocks noChangeAspect="1" noChangeArrowheads="1"/>
          </p:cNvPicPr>
          <p:nvPr/>
        </p:nvPicPr>
        <p:blipFill>
          <a:blip r:embed="rId2" cstate="print"/>
          <a:srcRect/>
          <a:stretch>
            <a:fillRect/>
          </a:stretch>
        </p:blipFill>
        <p:spPr bwMode="auto">
          <a:xfrm>
            <a:off x="750626" y="1375059"/>
            <a:ext cx="7400072" cy="4566386"/>
          </a:xfrm>
          <a:prstGeom prst="rect">
            <a:avLst/>
          </a:prstGeom>
          <a:noFill/>
          <a:ln w="28575" cap="flat" cmpd="sng" algn="ctr">
            <a:noFill/>
            <a:prstDash val="solid"/>
            <a:miter lim="800000"/>
            <a:headEnd type="none" w="med" len="med"/>
            <a:tailEnd type="none" w="med" len="med"/>
          </a:ln>
          <a:effectLst/>
        </p:spPr>
      </p:pic>
    </p:spTree>
    <p:extLst>
      <p:ext uri="{BB962C8B-B14F-4D97-AF65-F5344CB8AC3E}">
        <p14:creationId xmlns:p14="http://schemas.microsoft.com/office/powerpoint/2010/main" val="12599384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1" name="Rectangle 50"/>
          <p:cNvSpPr>
            <a:spLocks noChangeArrowheads="1"/>
          </p:cNvSpPr>
          <p:nvPr/>
        </p:nvSpPr>
        <p:spPr bwMode="auto">
          <a:xfrm>
            <a:off x="441196" y="3835731"/>
            <a:ext cx="8145462" cy="2736542"/>
          </a:xfrm>
          <a:prstGeom prst="rect">
            <a:avLst/>
          </a:prstGeom>
          <a:solidFill>
            <a:srgbClr val="2787A0"/>
          </a:solidFill>
          <a:ln>
            <a:headEnd/>
            <a:tailEnd/>
          </a:ln>
        </p:spPr>
        <p:style>
          <a:lnRef idx="1">
            <a:schemeClr val="accent5"/>
          </a:lnRef>
          <a:fillRef idx="3">
            <a:schemeClr val="accent5"/>
          </a:fillRef>
          <a:effectRef idx="2">
            <a:schemeClr val="accent5"/>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pic>
        <p:nvPicPr>
          <p:cNvPr id="52" name="Picture 51"/>
          <p:cNvPicPr>
            <a:picLocks noChangeAspect="1" noChangeArrowheads="1"/>
          </p:cNvPicPr>
          <p:nvPr/>
        </p:nvPicPr>
        <p:blipFill>
          <a:blip r:embed="rId2" cstate="print"/>
          <a:srcRect/>
          <a:stretch>
            <a:fillRect/>
          </a:stretch>
        </p:blipFill>
        <p:spPr bwMode="auto">
          <a:xfrm>
            <a:off x="226805" y="5907073"/>
            <a:ext cx="516306" cy="516307"/>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3"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5" name="Rectangle 54"/>
          <p:cNvSpPr>
            <a:spLocks noChangeArrowheads="1"/>
          </p:cNvSpPr>
          <p:nvPr/>
        </p:nvSpPr>
        <p:spPr bwMode="auto">
          <a:xfrm>
            <a:off x="6996797"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
        <p:nvSpPr>
          <p:cNvPr id="56" name="Rectangle 55"/>
          <p:cNvSpPr>
            <a:spLocks noChangeArrowheads="1"/>
          </p:cNvSpPr>
          <p:nvPr/>
        </p:nvSpPr>
        <p:spPr bwMode="auto">
          <a:xfrm>
            <a:off x="983666"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57" name="Rectangle 56"/>
          <p:cNvSpPr>
            <a:spLocks noChangeArrowheads="1"/>
          </p:cNvSpPr>
          <p:nvPr/>
        </p:nvSpPr>
        <p:spPr bwMode="auto">
          <a:xfrm>
            <a:off x="983666"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58" name="Rectangle 57"/>
          <p:cNvSpPr>
            <a:spLocks noChangeArrowheads="1"/>
          </p:cNvSpPr>
          <p:nvPr/>
        </p:nvSpPr>
        <p:spPr bwMode="auto">
          <a:xfrm>
            <a:off x="2481784"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
        <p:nvSpPr>
          <p:cNvPr id="59" name="Rectangle 58"/>
          <p:cNvSpPr>
            <a:spLocks noChangeArrowheads="1"/>
          </p:cNvSpPr>
          <p:nvPr/>
        </p:nvSpPr>
        <p:spPr bwMode="auto">
          <a:xfrm>
            <a:off x="2481784"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
        <p:nvSpPr>
          <p:cNvPr id="60" name="Rectangle 59"/>
          <p:cNvSpPr>
            <a:spLocks noChangeArrowheads="1"/>
          </p:cNvSpPr>
          <p:nvPr/>
        </p:nvSpPr>
        <p:spPr bwMode="auto">
          <a:xfrm>
            <a:off x="399316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61" name="Rectangle 60"/>
          <p:cNvSpPr>
            <a:spLocks noChangeArrowheads="1"/>
          </p:cNvSpPr>
          <p:nvPr/>
        </p:nvSpPr>
        <p:spPr bwMode="auto">
          <a:xfrm>
            <a:off x="399316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62" name="Rectangle 61"/>
          <p:cNvSpPr>
            <a:spLocks noChangeArrowheads="1"/>
          </p:cNvSpPr>
          <p:nvPr/>
        </p:nvSpPr>
        <p:spPr bwMode="auto">
          <a:xfrm>
            <a:off x="550375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63" name="Rectangle 62"/>
          <p:cNvSpPr>
            <a:spLocks noChangeArrowheads="1"/>
          </p:cNvSpPr>
          <p:nvPr/>
        </p:nvSpPr>
        <p:spPr bwMode="auto">
          <a:xfrm>
            <a:off x="550375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
        <p:nvSpPr>
          <p:cNvPr id="64" name="Rectangle 63"/>
          <p:cNvSpPr>
            <a:spLocks noChangeArrowheads="1"/>
          </p:cNvSpPr>
          <p:nvPr/>
        </p:nvSpPr>
        <p:spPr bwMode="auto">
          <a:xfrm>
            <a:off x="983666"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77" name="Rectangle 76"/>
          <p:cNvSpPr>
            <a:spLocks noChangeArrowheads="1"/>
          </p:cNvSpPr>
          <p:nvPr/>
        </p:nvSpPr>
        <p:spPr bwMode="auto">
          <a:xfrm>
            <a:off x="2481784"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78" name="Rectangle 77"/>
          <p:cNvSpPr>
            <a:spLocks noChangeArrowheads="1"/>
          </p:cNvSpPr>
          <p:nvPr/>
        </p:nvSpPr>
        <p:spPr bwMode="auto">
          <a:xfrm>
            <a:off x="3993168" y="2467652"/>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
        <p:nvSpPr>
          <p:cNvPr id="79" name="Rectangle 78"/>
          <p:cNvSpPr>
            <a:spLocks noChangeArrowheads="1"/>
          </p:cNvSpPr>
          <p:nvPr/>
        </p:nvSpPr>
        <p:spPr bwMode="auto">
          <a:xfrm>
            <a:off x="5503758"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
        <p:nvSpPr>
          <p:cNvPr id="80" name="Rectangle 79"/>
          <p:cNvSpPr>
            <a:spLocks noChangeArrowheads="1"/>
          </p:cNvSpPr>
          <p:nvPr/>
        </p:nvSpPr>
        <p:spPr bwMode="auto">
          <a:xfrm>
            <a:off x="6996797"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1" name="Rectangle 80"/>
          <p:cNvSpPr>
            <a:spLocks noChangeArrowheads="1"/>
          </p:cNvSpPr>
          <p:nvPr/>
        </p:nvSpPr>
        <p:spPr bwMode="auto">
          <a:xfrm>
            <a:off x="983666"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
        <p:nvSpPr>
          <p:cNvPr id="82" name="Rectangle 81"/>
          <p:cNvSpPr>
            <a:spLocks noChangeArrowheads="1"/>
          </p:cNvSpPr>
          <p:nvPr/>
        </p:nvSpPr>
        <p:spPr bwMode="auto">
          <a:xfrm>
            <a:off x="399316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
        <p:nvSpPr>
          <p:cNvPr id="83" name="Rectangle 82"/>
          <p:cNvSpPr>
            <a:spLocks noChangeArrowheads="1"/>
          </p:cNvSpPr>
          <p:nvPr/>
        </p:nvSpPr>
        <p:spPr bwMode="auto">
          <a:xfrm>
            <a:off x="550375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
        <p:nvSpPr>
          <p:cNvPr id="86" name="Rectangle 85"/>
          <p:cNvSpPr>
            <a:spLocks noChangeArrowheads="1"/>
          </p:cNvSpPr>
          <p:nvPr/>
        </p:nvSpPr>
        <p:spPr bwMode="auto">
          <a:xfrm>
            <a:off x="3989657" y="4223821"/>
            <a:ext cx="1358900" cy="509587"/>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Intra bank group</a:t>
            </a:r>
          </a:p>
          <a:p>
            <a:pPr marL="342900" indent="-342900">
              <a:spcBef>
                <a:spcPts val="100"/>
              </a:spcBef>
            </a:pPr>
            <a:r>
              <a:rPr lang="en-GB" sz="1100">
                <a:latin typeface="Calibri" pitchFamily="34" charset="0"/>
              </a:rPr>
              <a:t> transfer</a:t>
            </a:r>
            <a:endParaRPr lang="en-US" sz="1100">
              <a:latin typeface="Calibri" pitchFamily="34" charset="0"/>
            </a:endParaRPr>
          </a:p>
        </p:txBody>
      </p:sp>
      <p:sp>
        <p:nvSpPr>
          <p:cNvPr id="88" name="Rectangle 87"/>
          <p:cNvSpPr>
            <a:spLocks noChangeArrowheads="1"/>
          </p:cNvSpPr>
          <p:nvPr/>
        </p:nvSpPr>
        <p:spPr bwMode="auto">
          <a:xfrm>
            <a:off x="2481784" y="3054007"/>
            <a:ext cx="1358900" cy="509588"/>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90" name="Rectangle 89"/>
          <p:cNvSpPr>
            <a:spLocks noChangeArrowheads="1"/>
          </p:cNvSpPr>
          <p:nvPr/>
        </p:nvSpPr>
        <p:spPr bwMode="auto">
          <a:xfrm>
            <a:off x="5506359" y="4223027"/>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nl-BE" sz="1100">
                <a:latin typeface="Calibri" pitchFamily="34" charset="0"/>
              </a:rPr>
              <a:t>Duplicate check</a:t>
            </a:r>
          </a:p>
        </p:txBody>
      </p:sp>
      <p:sp>
        <p:nvSpPr>
          <p:cNvPr id="91" name="Rectangle 90"/>
          <p:cNvSpPr>
            <a:spLocks noChangeArrowheads="1"/>
          </p:cNvSpPr>
          <p:nvPr/>
        </p:nvSpPr>
        <p:spPr bwMode="auto">
          <a:xfrm>
            <a:off x="2487563" y="4816254"/>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Warehousing</a:t>
            </a:r>
            <a:endParaRPr lang="en-US" sz="1100">
              <a:latin typeface="Calibri" pitchFamily="34" charset="0"/>
            </a:endParaRPr>
          </a:p>
        </p:txBody>
      </p:sp>
      <p:sp>
        <p:nvSpPr>
          <p:cNvPr id="92" name="Rectangle 91"/>
          <p:cNvSpPr>
            <a:spLocks noChangeArrowheads="1"/>
          </p:cNvSpPr>
          <p:nvPr/>
        </p:nvSpPr>
        <p:spPr bwMode="auto">
          <a:xfrm>
            <a:off x="2487563" y="4223820"/>
            <a:ext cx="1358900" cy="509588"/>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nl-BE" sz="1100">
                <a:latin typeface="Calibri" pitchFamily="34" charset="0"/>
              </a:rPr>
              <a:t>Disposition check</a:t>
            </a:r>
            <a:endParaRPr lang="en-US" sz="1100">
              <a:latin typeface="Calibri" pitchFamily="34" charset="0"/>
            </a:endParaRPr>
          </a:p>
        </p:txBody>
      </p:sp>
      <p:sp>
        <p:nvSpPr>
          <p:cNvPr id="93" name="Rectangle 92"/>
          <p:cNvSpPr>
            <a:spLocks noChangeArrowheads="1"/>
          </p:cNvSpPr>
          <p:nvPr/>
        </p:nvSpPr>
        <p:spPr bwMode="auto">
          <a:xfrm>
            <a:off x="6996797" y="3054008"/>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95" name="Text Box 16"/>
          <p:cNvSpPr txBox="1">
            <a:spLocks noChangeArrowheads="1"/>
          </p:cNvSpPr>
          <p:nvPr/>
        </p:nvSpPr>
        <p:spPr bwMode="auto">
          <a:xfrm>
            <a:off x="1928794" y="3860857"/>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OPF – Open Payment Framework</a:t>
            </a:r>
            <a:endParaRPr lang="en-US" sz="1400">
              <a:solidFill>
                <a:schemeClr val="tx1">
                  <a:lumMod val="65000"/>
                  <a:lumOff val="35000"/>
                </a:schemeClr>
              </a:solidFill>
            </a:endParaRPr>
          </a:p>
        </p:txBody>
      </p:sp>
      <p:sp>
        <p:nvSpPr>
          <p:cNvPr id="96" name="Rectangle 95"/>
          <p:cNvSpPr>
            <a:spLocks noChangeArrowheads="1"/>
          </p:cNvSpPr>
          <p:nvPr/>
        </p:nvSpPr>
        <p:spPr bwMode="auto">
          <a:xfrm>
            <a:off x="990375" y="4223027"/>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Routing</a:t>
            </a:r>
          </a:p>
        </p:txBody>
      </p:sp>
      <p:sp>
        <p:nvSpPr>
          <p:cNvPr id="97" name="Rectangle 96"/>
          <p:cNvSpPr>
            <a:spLocks noChangeArrowheads="1"/>
          </p:cNvSpPr>
          <p:nvPr/>
        </p:nvSpPr>
        <p:spPr bwMode="auto">
          <a:xfrm>
            <a:off x="6996797"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
        <p:nvSpPr>
          <p:cNvPr id="98" name="Rectangle 97"/>
          <p:cNvSpPr>
            <a:spLocks noChangeArrowheads="1"/>
          </p:cNvSpPr>
          <p:nvPr/>
        </p:nvSpPr>
        <p:spPr bwMode="auto">
          <a:xfrm>
            <a:off x="3989657" y="4816254"/>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Work List Items</a:t>
            </a:r>
          </a:p>
          <a:p>
            <a:pPr marL="342900" indent="-342900">
              <a:spcBef>
                <a:spcPts val="100"/>
              </a:spcBef>
            </a:pPr>
            <a:r>
              <a:rPr lang="en-GB" sz="1100">
                <a:latin typeface="Calibri" pitchFamily="34" charset="0"/>
              </a:rPr>
              <a:t>Work Queues</a:t>
            </a:r>
          </a:p>
        </p:txBody>
      </p:sp>
      <p:sp>
        <p:nvSpPr>
          <p:cNvPr id="99" name="Rectangle 98"/>
          <p:cNvSpPr>
            <a:spLocks noChangeArrowheads="1"/>
          </p:cNvSpPr>
          <p:nvPr/>
        </p:nvSpPr>
        <p:spPr bwMode="auto">
          <a:xfrm>
            <a:off x="5506359" y="4816254"/>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Audit &amp; History </a:t>
            </a:r>
          </a:p>
          <a:p>
            <a:pPr marL="342900" indent="-342900">
              <a:spcBef>
                <a:spcPts val="100"/>
              </a:spcBef>
            </a:pPr>
            <a:r>
              <a:rPr lang="en-GB" sz="1100">
                <a:latin typeface="Calibri" pitchFamily="34" charset="0"/>
              </a:rPr>
              <a:t>framework</a:t>
            </a:r>
          </a:p>
        </p:txBody>
      </p:sp>
      <p:sp>
        <p:nvSpPr>
          <p:cNvPr id="100" name="Rectangle 99"/>
          <p:cNvSpPr>
            <a:spLocks noChangeArrowheads="1"/>
          </p:cNvSpPr>
          <p:nvPr/>
        </p:nvSpPr>
        <p:spPr bwMode="auto">
          <a:xfrm>
            <a:off x="990375" y="4816254"/>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Endorsement</a:t>
            </a:r>
            <a:endParaRPr lang="en-US" sz="1100">
              <a:latin typeface="Calibri" pitchFamily="34" charset="0"/>
            </a:endParaRPr>
          </a:p>
        </p:txBody>
      </p:sp>
      <p:sp>
        <p:nvSpPr>
          <p:cNvPr id="101" name="Rectangle 100"/>
          <p:cNvSpPr>
            <a:spLocks noChangeArrowheads="1"/>
          </p:cNvSpPr>
          <p:nvPr/>
        </p:nvSpPr>
        <p:spPr bwMode="auto">
          <a:xfrm>
            <a:off x="7001429" y="4816254"/>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Exchange Events</a:t>
            </a:r>
          </a:p>
        </p:txBody>
      </p:sp>
      <p:sp>
        <p:nvSpPr>
          <p:cNvPr id="102" name="Rectangle 101"/>
          <p:cNvSpPr>
            <a:spLocks noChangeArrowheads="1"/>
          </p:cNvSpPr>
          <p:nvPr/>
        </p:nvSpPr>
        <p:spPr bwMode="auto">
          <a:xfrm>
            <a:off x="7001429" y="4223027"/>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Accounting</a:t>
            </a:r>
          </a:p>
          <a:p>
            <a:pPr marL="342900" indent="-342900">
              <a:spcBef>
                <a:spcPts val="100"/>
              </a:spcBef>
            </a:pPr>
            <a:r>
              <a:rPr lang="en-GB" sz="1100">
                <a:latin typeface="Calibri" pitchFamily="34" charset="0"/>
              </a:rPr>
              <a:t>(Accounting events)</a:t>
            </a:r>
          </a:p>
        </p:txBody>
      </p:sp>
      <p:sp>
        <p:nvSpPr>
          <p:cNvPr id="103" name="Rectangle 102"/>
          <p:cNvSpPr>
            <a:spLocks noChangeArrowheads="1"/>
          </p:cNvSpPr>
          <p:nvPr/>
        </p:nvSpPr>
        <p:spPr bwMode="auto">
          <a:xfrm>
            <a:off x="990375" y="5400201"/>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Determine inc.</a:t>
            </a:r>
          </a:p>
          <a:p>
            <a:pPr marL="342900" indent="-342900">
              <a:spcBef>
                <a:spcPts val="100"/>
              </a:spcBef>
            </a:pPr>
            <a:r>
              <a:rPr lang="en-GB" sz="1100">
                <a:latin typeface="Calibri" pitchFamily="34" charset="0"/>
              </a:rPr>
              <a:t>Bus./</a:t>
            </a:r>
            <a:r>
              <a:rPr lang="en-GB" sz="1100" err="1">
                <a:latin typeface="Calibri" pitchFamily="34" charset="0"/>
              </a:rPr>
              <a:t>Settl</a:t>
            </a:r>
            <a:r>
              <a:rPr lang="en-GB" sz="1100">
                <a:latin typeface="Calibri" pitchFamily="34" charset="0"/>
              </a:rPr>
              <a:t>. Part.</a:t>
            </a:r>
          </a:p>
        </p:txBody>
      </p:sp>
      <p:sp>
        <p:nvSpPr>
          <p:cNvPr id="104" name="Rectangle 103"/>
          <p:cNvSpPr>
            <a:spLocks noChangeArrowheads="1"/>
          </p:cNvSpPr>
          <p:nvPr/>
        </p:nvSpPr>
        <p:spPr bwMode="auto">
          <a:xfrm>
            <a:off x="2487563" y="5400201"/>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Submission</a:t>
            </a:r>
          </a:p>
        </p:txBody>
      </p:sp>
      <p:sp>
        <p:nvSpPr>
          <p:cNvPr id="105" name="Rectangle 104"/>
          <p:cNvSpPr>
            <a:spLocks noChangeArrowheads="1"/>
          </p:cNvSpPr>
          <p:nvPr/>
        </p:nvSpPr>
        <p:spPr bwMode="auto">
          <a:xfrm>
            <a:off x="3989657" y="5400201"/>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User/Bank </a:t>
            </a:r>
          </a:p>
          <a:p>
            <a:pPr marL="342900" indent="-342900">
              <a:spcBef>
                <a:spcPts val="100"/>
              </a:spcBef>
            </a:pPr>
            <a:r>
              <a:rPr lang="en-GB" sz="1100">
                <a:latin typeface="Calibri" pitchFamily="34" charset="0"/>
              </a:rPr>
              <a:t>Administration</a:t>
            </a:r>
          </a:p>
        </p:txBody>
      </p:sp>
      <p:sp>
        <p:nvSpPr>
          <p:cNvPr id="106" name="Rectangle 105"/>
          <p:cNvSpPr>
            <a:spLocks noChangeArrowheads="1"/>
          </p:cNvSpPr>
          <p:nvPr/>
        </p:nvSpPr>
        <p:spPr bwMode="auto">
          <a:xfrm>
            <a:off x="5506359" y="5400201"/>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Interchange loader</a:t>
            </a:r>
          </a:p>
        </p:txBody>
      </p:sp>
      <p:sp>
        <p:nvSpPr>
          <p:cNvPr id="107" name="Rectangle 106"/>
          <p:cNvSpPr>
            <a:spLocks noChangeArrowheads="1"/>
          </p:cNvSpPr>
          <p:nvPr/>
        </p:nvSpPr>
        <p:spPr bwMode="auto">
          <a:xfrm>
            <a:off x="7001429" y="5400201"/>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Reject </a:t>
            </a:r>
            <a:endParaRPr lang="en-GB" sz="1100" i="1">
              <a:latin typeface="Calibri" pitchFamily="34" charset="0"/>
            </a:endParaRPr>
          </a:p>
        </p:txBody>
      </p:sp>
      <p:sp>
        <p:nvSpPr>
          <p:cNvPr id="49" name="Rectangle 48"/>
          <p:cNvSpPr>
            <a:spLocks noChangeArrowheads="1"/>
          </p:cNvSpPr>
          <p:nvPr/>
        </p:nvSpPr>
        <p:spPr bwMode="auto">
          <a:xfrm>
            <a:off x="976522" y="6003863"/>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Approval</a:t>
            </a:r>
          </a:p>
          <a:p>
            <a:pPr marL="342900" indent="-342900">
              <a:spcBef>
                <a:spcPts val="100"/>
              </a:spcBef>
            </a:pPr>
            <a:r>
              <a:rPr lang="en-GB" sz="1100">
                <a:latin typeface="Calibri" pitchFamily="34" charset="0"/>
              </a:rPr>
              <a:t>Repair</a:t>
            </a:r>
          </a:p>
          <a:p>
            <a:pPr marL="342900" indent="-342900">
              <a:spcBef>
                <a:spcPts val="100"/>
              </a:spcBef>
            </a:pPr>
            <a:r>
              <a:rPr lang="en-GB" sz="1100">
                <a:latin typeface="Calibri" pitchFamily="34" charset="0"/>
              </a:rPr>
              <a:t>4-Eye Verification</a:t>
            </a:r>
          </a:p>
        </p:txBody>
      </p:sp>
      <p:sp>
        <p:nvSpPr>
          <p:cNvPr id="65" name="Rectangle 64"/>
          <p:cNvSpPr>
            <a:spLocks noChangeArrowheads="1"/>
          </p:cNvSpPr>
          <p:nvPr/>
        </p:nvSpPr>
        <p:spPr bwMode="auto">
          <a:xfrm>
            <a:off x="2494584" y="6001885"/>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Risk filter</a:t>
            </a:r>
          </a:p>
        </p:txBody>
      </p:sp>
      <p:sp>
        <p:nvSpPr>
          <p:cNvPr id="66" name="Rectangle 65"/>
          <p:cNvSpPr>
            <a:spLocks noChangeArrowheads="1"/>
          </p:cNvSpPr>
          <p:nvPr/>
        </p:nvSpPr>
        <p:spPr bwMode="auto">
          <a:xfrm>
            <a:off x="3988856" y="5999906"/>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FATF 16</a:t>
            </a:r>
          </a:p>
          <a:p>
            <a:pPr marL="342900" indent="-342900">
              <a:spcBef>
                <a:spcPts val="100"/>
              </a:spcBef>
            </a:pPr>
            <a:r>
              <a:rPr lang="en-GB" sz="1100">
                <a:latin typeface="Calibri" pitchFamily="34" charset="0"/>
              </a:rPr>
              <a:t> validation</a:t>
            </a:r>
          </a:p>
        </p:txBody>
      </p:sp>
      <p:sp>
        <p:nvSpPr>
          <p:cNvPr id="68" name="7-Point Star 67"/>
          <p:cNvSpPr/>
          <p:nvPr/>
        </p:nvSpPr>
        <p:spPr bwMode="auto">
          <a:xfrm>
            <a:off x="2279559" y="5885646"/>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69" name="7-Point Star 68"/>
          <p:cNvSpPr/>
          <p:nvPr/>
        </p:nvSpPr>
        <p:spPr bwMode="auto">
          <a:xfrm>
            <a:off x="3771361" y="5857742"/>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70" name="Rectangle 69"/>
          <p:cNvSpPr>
            <a:spLocks noChangeArrowheads="1"/>
          </p:cNvSpPr>
          <p:nvPr/>
        </p:nvSpPr>
        <p:spPr bwMode="auto">
          <a:xfrm>
            <a:off x="5506417" y="5997760"/>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Dashboard</a:t>
            </a:r>
          </a:p>
        </p:txBody>
      </p:sp>
      <p:sp>
        <p:nvSpPr>
          <p:cNvPr id="71" name="7-Point Star 70"/>
          <p:cNvSpPr/>
          <p:nvPr/>
        </p:nvSpPr>
        <p:spPr bwMode="auto">
          <a:xfrm>
            <a:off x="5327558" y="5881353"/>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72" name="Rectangle 71"/>
          <p:cNvSpPr>
            <a:spLocks noChangeArrowheads="1"/>
          </p:cNvSpPr>
          <p:nvPr/>
        </p:nvSpPr>
        <p:spPr bwMode="auto">
          <a:xfrm>
            <a:off x="6998220" y="5982734"/>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Parameter </a:t>
            </a:r>
          </a:p>
          <a:p>
            <a:pPr marL="342900" indent="-342900">
              <a:spcBef>
                <a:spcPts val="100"/>
              </a:spcBef>
            </a:pPr>
            <a:r>
              <a:rPr lang="en-GB" sz="1100">
                <a:latin typeface="Calibri" pitchFamily="34" charset="0"/>
              </a:rPr>
              <a:t>framework</a:t>
            </a:r>
          </a:p>
        </p:txBody>
      </p:sp>
      <p:sp>
        <p:nvSpPr>
          <p:cNvPr id="73" name="7-Point Star 72"/>
          <p:cNvSpPr/>
          <p:nvPr/>
        </p:nvSpPr>
        <p:spPr bwMode="auto">
          <a:xfrm>
            <a:off x="6739952" y="5864178"/>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75" name="7-Point Star 74"/>
          <p:cNvSpPr/>
          <p:nvPr/>
        </p:nvSpPr>
        <p:spPr bwMode="auto">
          <a:xfrm>
            <a:off x="682188" y="5877964"/>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76" name="7-Point Star 75"/>
          <p:cNvSpPr/>
          <p:nvPr/>
        </p:nvSpPr>
        <p:spPr bwMode="auto">
          <a:xfrm>
            <a:off x="3754252" y="4698869"/>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84" name="7-Point Star 83"/>
          <p:cNvSpPr/>
          <p:nvPr/>
        </p:nvSpPr>
        <p:spPr bwMode="auto">
          <a:xfrm>
            <a:off x="706251" y="4073227"/>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89" name="7-Point Star 88"/>
          <p:cNvSpPr/>
          <p:nvPr/>
        </p:nvSpPr>
        <p:spPr bwMode="auto">
          <a:xfrm>
            <a:off x="730314" y="1129501"/>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Tree>
    <p:extLst>
      <p:ext uri="{BB962C8B-B14F-4D97-AF65-F5344CB8AC3E}">
        <p14:creationId xmlns:p14="http://schemas.microsoft.com/office/powerpoint/2010/main" val="2280593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85984" y="2428868"/>
            <a:ext cx="6480720" cy="1113416"/>
          </a:xfrm>
        </p:spPr>
        <p:txBody>
          <a:bodyPr/>
          <a:lstStyle/>
          <a:p>
            <a:r>
              <a:rPr lang="en-US"/>
              <a:t>SWIFT Standards</a:t>
            </a:r>
            <a:br>
              <a:rPr lang="en-US"/>
            </a:br>
            <a:endParaRPr lang="en-US"/>
          </a:p>
        </p:txBody>
      </p:sp>
    </p:spTree>
    <p:extLst>
      <p:ext uri="{BB962C8B-B14F-4D97-AF65-F5344CB8AC3E}">
        <p14:creationId xmlns:p14="http://schemas.microsoft.com/office/powerpoint/2010/main" val="28550989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a:t>Domestic and International Credit Transfers (xCT)</a:t>
            </a:r>
          </a:p>
          <a:p>
            <a:endParaRPr lang="en-GB"/>
          </a:p>
          <a:p>
            <a:r>
              <a:rPr lang="en-GB"/>
              <a:t>Features</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208594090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2"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5" name="Rectangle 54"/>
          <p:cNvSpPr>
            <a:spLocks noChangeArrowheads="1"/>
          </p:cNvSpPr>
          <p:nvPr/>
        </p:nvSpPr>
        <p:spPr bwMode="auto">
          <a:xfrm>
            <a:off x="6996797"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
        <p:nvSpPr>
          <p:cNvPr id="56" name="Rectangle 55"/>
          <p:cNvSpPr>
            <a:spLocks noChangeArrowheads="1"/>
          </p:cNvSpPr>
          <p:nvPr/>
        </p:nvSpPr>
        <p:spPr bwMode="auto">
          <a:xfrm>
            <a:off x="983666"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57" name="Rectangle 56"/>
          <p:cNvSpPr>
            <a:spLocks noChangeArrowheads="1"/>
          </p:cNvSpPr>
          <p:nvPr/>
        </p:nvSpPr>
        <p:spPr bwMode="auto">
          <a:xfrm>
            <a:off x="983666" y="1293695"/>
            <a:ext cx="1358900" cy="511175"/>
          </a:xfrm>
          <a:prstGeom prst="rect">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58" name="Rectangle 57"/>
          <p:cNvSpPr>
            <a:spLocks noChangeArrowheads="1"/>
          </p:cNvSpPr>
          <p:nvPr/>
        </p:nvSpPr>
        <p:spPr bwMode="auto">
          <a:xfrm>
            <a:off x="2481784"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
        <p:nvSpPr>
          <p:cNvPr id="59" name="Rectangle 58"/>
          <p:cNvSpPr>
            <a:spLocks noChangeArrowheads="1"/>
          </p:cNvSpPr>
          <p:nvPr/>
        </p:nvSpPr>
        <p:spPr bwMode="auto">
          <a:xfrm>
            <a:off x="2481784"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
        <p:nvSpPr>
          <p:cNvPr id="60" name="Rectangle 59"/>
          <p:cNvSpPr>
            <a:spLocks noChangeArrowheads="1"/>
          </p:cNvSpPr>
          <p:nvPr/>
        </p:nvSpPr>
        <p:spPr bwMode="auto">
          <a:xfrm>
            <a:off x="399316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61" name="Rectangle 60"/>
          <p:cNvSpPr>
            <a:spLocks noChangeArrowheads="1"/>
          </p:cNvSpPr>
          <p:nvPr/>
        </p:nvSpPr>
        <p:spPr bwMode="auto">
          <a:xfrm>
            <a:off x="399316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62" name="Rectangle 61"/>
          <p:cNvSpPr>
            <a:spLocks noChangeArrowheads="1"/>
          </p:cNvSpPr>
          <p:nvPr/>
        </p:nvSpPr>
        <p:spPr bwMode="auto">
          <a:xfrm>
            <a:off x="550375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63" name="Rectangle 62"/>
          <p:cNvSpPr>
            <a:spLocks noChangeArrowheads="1"/>
          </p:cNvSpPr>
          <p:nvPr/>
        </p:nvSpPr>
        <p:spPr bwMode="auto">
          <a:xfrm>
            <a:off x="550375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
        <p:nvSpPr>
          <p:cNvPr id="64" name="Rectangle 63"/>
          <p:cNvSpPr>
            <a:spLocks noChangeArrowheads="1"/>
          </p:cNvSpPr>
          <p:nvPr/>
        </p:nvSpPr>
        <p:spPr bwMode="auto">
          <a:xfrm>
            <a:off x="983666"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77" name="Rectangle 76"/>
          <p:cNvSpPr>
            <a:spLocks noChangeArrowheads="1"/>
          </p:cNvSpPr>
          <p:nvPr/>
        </p:nvSpPr>
        <p:spPr bwMode="auto">
          <a:xfrm>
            <a:off x="2481784"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78" name="Rectangle 77"/>
          <p:cNvSpPr>
            <a:spLocks noChangeArrowheads="1"/>
          </p:cNvSpPr>
          <p:nvPr/>
        </p:nvSpPr>
        <p:spPr bwMode="auto">
          <a:xfrm>
            <a:off x="3993168" y="2467652"/>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
        <p:nvSpPr>
          <p:cNvPr id="79" name="Rectangle 78"/>
          <p:cNvSpPr>
            <a:spLocks noChangeArrowheads="1"/>
          </p:cNvSpPr>
          <p:nvPr/>
        </p:nvSpPr>
        <p:spPr bwMode="auto">
          <a:xfrm>
            <a:off x="5503758"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
        <p:nvSpPr>
          <p:cNvPr id="80" name="Rectangle 79"/>
          <p:cNvSpPr>
            <a:spLocks noChangeArrowheads="1"/>
          </p:cNvSpPr>
          <p:nvPr/>
        </p:nvSpPr>
        <p:spPr bwMode="auto">
          <a:xfrm>
            <a:off x="6996797"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1" name="Rectangle 80"/>
          <p:cNvSpPr>
            <a:spLocks noChangeArrowheads="1"/>
          </p:cNvSpPr>
          <p:nvPr/>
        </p:nvSpPr>
        <p:spPr bwMode="auto">
          <a:xfrm>
            <a:off x="983666"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
        <p:nvSpPr>
          <p:cNvPr id="82" name="Rectangle 81"/>
          <p:cNvSpPr>
            <a:spLocks noChangeArrowheads="1"/>
          </p:cNvSpPr>
          <p:nvPr/>
        </p:nvSpPr>
        <p:spPr bwMode="auto">
          <a:xfrm>
            <a:off x="399316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
        <p:nvSpPr>
          <p:cNvPr id="83" name="Rectangle 82"/>
          <p:cNvSpPr>
            <a:spLocks noChangeArrowheads="1"/>
          </p:cNvSpPr>
          <p:nvPr/>
        </p:nvSpPr>
        <p:spPr bwMode="auto">
          <a:xfrm>
            <a:off x="550375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
        <p:nvSpPr>
          <p:cNvPr id="88" name="Rectangle 87"/>
          <p:cNvSpPr>
            <a:spLocks noChangeArrowheads="1"/>
          </p:cNvSpPr>
          <p:nvPr/>
        </p:nvSpPr>
        <p:spPr bwMode="auto">
          <a:xfrm>
            <a:off x="2481784" y="3054007"/>
            <a:ext cx="1358900" cy="509588"/>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93" name="Rectangle 92"/>
          <p:cNvSpPr>
            <a:spLocks noChangeArrowheads="1"/>
          </p:cNvSpPr>
          <p:nvPr/>
        </p:nvSpPr>
        <p:spPr bwMode="auto">
          <a:xfrm>
            <a:off x="6996797" y="3054008"/>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97" name="Rectangle 96"/>
          <p:cNvSpPr>
            <a:spLocks noChangeArrowheads="1"/>
          </p:cNvSpPr>
          <p:nvPr/>
        </p:nvSpPr>
        <p:spPr bwMode="auto">
          <a:xfrm>
            <a:off x="6996797"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89" name="7-Point Star 88"/>
          <p:cNvSpPr/>
          <p:nvPr/>
        </p:nvSpPr>
        <p:spPr bwMode="auto">
          <a:xfrm>
            <a:off x="730314" y="1129501"/>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pic>
        <p:nvPicPr>
          <p:cNvPr id="67" name="Picture 2" descr="SWIFTReady application payments"/>
          <p:cNvPicPr>
            <a:picLocks noChangeAspect="1" noChangeArrowheads="1"/>
          </p:cNvPicPr>
          <p:nvPr/>
        </p:nvPicPr>
        <p:blipFill>
          <a:blip r:embed="rId3" cstate="print"/>
          <a:srcRect/>
          <a:stretch>
            <a:fillRect/>
          </a:stretch>
        </p:blipFill>
        <p:spPr bwMode="auto">
          <a:xfrm>
            <a:off x="6472053" y="5644202"/>
            <a:ext cx="2089361" cy="563796"/>
          </a:xfrm>
          <a:prstGeom prst="rect">
            <a:avLst/>
          </a:prstGeom>
          <a:noFill/>
        </p:spPr>
      </p:pic>
      <p:sp>
        <p:nvSpPr>
          <p:cNvPr id="112" name="Rectangle 111"/>
          <p:cNvSpPr>
            <a:spLocks noChangeArrowheads="1"/>
          </p:cNvSpPr>
          <p:nvPr/>
        </p:nvSpPr>
        <p:spPr bwMode="auto">
          <a:xfrm>
            <a:off x="688769" y="4084579"/>
            <a:ext cx="7885215" cy="1436914"/>
          </a:xfrm>
          <a:prstGeom prst="rect">
            <a:avLst/>
          </a:prstGeom>
          <a:gradFill>
            <a:gsLst>
              <a:gs pos="0">
                <a:srgbClr val="2787A0">
                  <a:alpha val="0"/>
                </a:srgbClr>
              </a:gs>
              <a:gs pos="80000">
                <a:schemeClr val="accent5">
                  <a:shade val="93000"/>
                  <a:satMod val="130000"/>
                </a:schemeClr>
              </a:gs>
              <a:gs pos="100000">
                <a:schemeClr val="accent5">
                  <a:shade val="94000"/>
                  <a:satMod val="135000"/>
                </a:schemeClr>
              </a:gs>
            </a:gsLst>
          </a:gradFill>
          <a:ln>
            <a:noFill/>
            <a:headEnd/>
            <a:tailEnd/>
          </a:ln>
        </p:spPr>
        <p:style>
          <a:lnRef idx="1">
            <a:schemeClr val="accent5"/>
          </a:lnRef>
          <a:fillRef idx="3">
            <a:schemeClr val="accent5"/>
          </a:fillRef>
          <a:effectRef idx="2">
            <a:schemeClr val="accent5"/>
          </a:effectRef>
          <a:fontRef idx="minor">
            <a:schemeClr val="lt1"/>
          </a:fontRef>
        </p:style>
        <p:txBody>
          <a:bodyPr wrap="none" anchor="t" anchorCtr="0"/>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br>
              <a:rPr lang="nl-BE" sz="2000"/>
            </a:br>
            <a:r>
              <a:rPr lang="nl-BE" sz="2000"/>
              <a:t>Maximum adherence </a:t>
            </a:r>
            <a:r>
              <a:rPr lang="nl-BE" sz="2000" b="0"/>
              <a:t>to</a:t>
            </a:r>
            <a:r>
              <a:rPr lang="nl-BE" sz="2000"/>
              <a:t> SWIFT standards and guidelines</a:t>
            </a:r>
          </a:p>
          <a:p>
            <a:pPr marL="342900" indent="-342900"/>
            <a:r>
              <a:rPr lang="nl-BE" sz="2000">
                <a:latin typeface="Calibri" pitchFamily="34" charset="0"/>
              </a:rPr>
              <a:t>Future ready MT – MX coexistence</a:t>
            </a:r>
          </a:p>
        </p:txBody>
      </p:sp>
    </p:spTree>
    <p:extLst>
      <p:ext uri="{BB962C8B-B14F-4D97-AF65-F5344CB8AC3E}">
        <p14:creationId xmlns:p14="http://schemas.microsoft.com/office/powerpoint/2010/main" val="144968575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Parser/formatter</a:t>
            </a:r>
            <a:endParaRPr lang="en-US"/>
          </a:p>
        </p:txBody>
      </p:sp>
      <p:sp>
        <p:nvSpPr>
          <p:cNvPr id="3" name="Content Placeholder 2"/>
          <p:cNvSpPr>
            <a:spLocks noGrp="1"/>
          </p:cNvSpPr>
          <p:nvPr>
            <p:ph idx="1"/>
          </p:nvPr>
        </p:nvSpPr>
        <p:spPr/>
        <p:txBody>
          <a:bodyPr>
            <a:normAutofit/>
          </a:bodyPr>
          <a:lstStyle/>
          <a:p>
            <a:r>
              <a:rPr lang="nl-BE" b="1"/>
              <a:t>Supported message formats:</a:t>
            </a:r>
          </a:p>
          <a:p>
            <a:pPr lvl="1"/>
            <a:r>
              <a:rPr lang="nl-BE" b="1"/>
              <a:t>SWIFT MT</a:t>
            </a:r>
            <a:br>
              <a:rPr lang="nl-BE"/>
            </a:br>
            <a:r>
              <a:rPr lang="nl-BE" sz="1600"/>
              <a:t>F21, MT010, MT011, MT012, MT019, MT101, MT102, MT102+, MT103, MT103+, MT110, MT200, MT202, MT202, MT202-COV, MT203, MT204, MT205, MT210, MT400, MT671, MT900, MT910, MT950, MTn90 (MT190, MT290), MTn91 (MT191, MT291), MTn92 (MT192, MT292), MTn95 (MT195, MT295, MT995), MTn96 (MT196, MT296, MT996), MTn99 (MT199, MT299, MT999)</a:t>
            </a:r>
          </a:p>
          <a:p>
            <a:pPr lvl="1"/>
            <a:r>
              <a:rPr lang="nl-BE" b="1"/>
              <a:t>SWIFT MX</a:t>
            </a:r>
            <a:br>
              <a:rPr lang="nl-BE"/>
            </a:br>
            <a:r>
              <a:rPr lang="nl-BE" sz="1600"/>
              <a:t>pain.001.001.02, pacs.008.001.01, pacs.009.001.01</a:t>
            </a:r>
          </a:p>
          <a:p>
            <a:pPr lvl="1"/>
            <a:endParaRPr lang="nl-BE" sz="1600"/>
          </a:p>
          <a:p>
            <a:r>
              <a:rPr lang="nl-BE" sz="2000" b="1"/>
              <a:t>Adherence </a:t>
            </a:r>
            <a:r>
              <a:rPr lang="nl-BE" sz="2000"/>
              <a:t>to </a:t>
            </a:r>
            <a:r>
              <a:rPr lang="nl-BE" sz="2000" b="1"/>
              <a:t>SWIFT standards</a:t>
            </a:r>
            <a:r>
              <a:rPr lang="nl-BE" sz="2000"/>
              <a:t> and </a:t>
            </a:r>
            <a:r>
              <a:rPr lang="nl-BE" sz="2000" b="1"/>
              <a:t>guidelines</a:t>
            </a:r>
          </a:p>
          <a:p>
            <a:pPr marL="0" indent="0">
              <a:buNone/>
            </a:pPr>
            <a:br>
              <a:rPr lang="nl-BE" sz="2000"/>
            </a:br>
            <a:endParaRPr lang="nl-BE" sz="2000">
              <a:solidFill>
                <a:srgbClr val="FF0000"/>
              </a:solidFill>
            </a:endParaRPr>
          </a:p>
          <a:p>
            <a:pPr lvl="1"/>
            <a:endParaRPr lang="nl-BE" sz="1600"/>
          </a:p>
        </p:txBody>
      </p:sp>
    </p:spTree>
    <p:extLst>
      <p:ext uri="{BB962C8B-B14F-4D97-AF65-F5344CB8AC3E}">
        <p14:creationId xmlns:p14="http://schemas.microsoft.com/office/powerpoint/2010/main" val="260254334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5"/>
          <p:cNvSpPr>
            <a:spLocks noGrp="1"/>
          </p:cNvSpPr>
          <p:nvPr>
            <p:ph type="title"/>
          </p:nvPr>
        </p:nvSpPr>
        <p:spPr>
          <a:xfrm>
            <a:off x="1066800" y="152400"/>
            <a:ext cx="7681664" cy="785794"/>
          </a:xfrm>
        </p:spPr>
        <p:txBody>
          <a:bodyPr>
            <a:normAutofit/>
          </a:bodyPr>
          <a:lstStyle/>
          <a:p>
            <a:pPr lvl="0"/>
            <a:r>
              <a:rPr lang="en-US" sz="2200"/>
              <a:t>SWIFT MT – Header Block Information</a:t>
            </a:r>
            <a:endParaRPr lang="nl-BE" sz="2200"/>
          </a:p>
        </p:txBody>
      </p:sp>
      <p:graphicFrame>
        <p:nvGraphicFramePr>
          <p:cNvPr id="7" name="Object 6"/>
          <p:cNvGraphicFramePr>
            <a:graphicFrameLocks noChangeAspect="1"/>
          </p:cNvGraphicFramePr>
          <p:nvPr>
            <p:extLst>
              <p:ext uri="{D42A27DB-BD31-4B8C-83A1-F6EECF244321}">
                <p14:modId xmlns:p14="http://schemas.microsoft.com/office/powerpoint/2010/main" val="1332808688"/>
              </p:ext>
            </p:extLst>
          </p:nvPr>
        </p:nvGraphicFramePr>
        <p:xfrm>
          <a:off x="7498992" y="5337212"/>
          <a:ext cx="1382636" cy="1166599"/>
        </p:xfrm>
        <a:graphic>
          <a:graphicData uri="http://schemas.openxmlformats.org/presentationml/2006/ole">
            <mc:AlternateContent xmlns:mc="http://schemas.openxmlformats.org/markup-compatibility/2006">
              <mc:Choice xmlns:v="urn:schemas-microsoft-com:vml" Requires="v">
                <p:oleObj spid="_x0000_s324609" name="Document" showAsIcon="1" r:id="rId3" imgW="914400" imgH="771480" progId="Word.Document.12">
                  <p:embed/>
                </p:oleObj>
              </mc:Choice>
              <mc:Fallback>
                <p:oleObj name="Document" showAsIcon="1" r:id="rId3" imgW="914400" imgH="771480" progId="Word.Document.12">
                  <p:embed/>
                  <p:pic>
                    <p:nvPicPr>
                      <p:cNvPr id="7" name="Object 6"/>
                      <p:cNvPicPr/>
                      <p:nvPr/>
                    </p:nvPicPr>
                    <p:blipFill>
                      <a:blip r:embed="rId4"/>
                      <a:stretch>
                        <a:fillRect/>
                      </a:stretch>
                    </p:blipFill>
                    <p:spPr>
                      <a:xfrm>
                        <a:off x="7498992" y="5337212"/>
                        <a:ext cx="1382636" cy="1166599"/>
                      </a:xfrm>
                      <a:prstGeom prst="rect">
                        <a:avLst/>
                      </a:prstGeom>
                    </p:spPr>
                  </p:pic>
                </p:oleObj>
              </mc:Fallback>
            </mc:AlternateContent>
          </a:graphicData>
        </a:graphic>
      </p:graphicFrame>
      <p:graphicFrame>
        <p:nvGraphicFramePr>
          <p:cNvPr id="10" name="Diagram 9"/>
          <p:cNvGraphicFramePr/>
          <p:nvPr>
            <p:extLst>
              <p:ext uri="{D42A27DB-BD31-4B8C-83A1-F6EECF244321}">
                <p14:modId xmlns:p14="http://schemas.microsoft.com/office/powerpoint/2010/main" val="2484051748"/>
              </p:ext>
            </p:extLst>
          </p:nvPr>
        </p:nvGraphicFramePr>
        <p:xfrm>
          <a:off x="287524" y="1657831"/>
          <a:ext cx="8604956" cy="31393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Rectangle 10"/>
          <p:cNvSpPr/>
          <p:nvPr/>
        </p:nvSpPr>
        <p:spPr>
          <a:xfrm>
            <a:off x="287524" y="1041626"/>
            <a:ext cx="8604956" cy="523220"/>
          </a:xfrm>
          <a:prstGeom prst="rect">
            <a:avLst/>
          </a:prstGeom>
        </p:spPr>
        <p:txBody>
          <a:bodyPr wrap="square">
            <a:spAutoFit/>
          </a:bodyPr>
          <a:lstStyle/>
          <a:p>
            <a:pPr lvl="0"/>
            <a:r>
              <a:rPr lang="en-US" sz="2800"/>
              <a:t>Any SWIFT MT message is confined in 5 different Blocks. </a:t>
            </a:r>
          </a:p>
        </p:txBody>
      </p:sp>
    </p:spTree>
    <p:extLst>
      <p:ext uri="{BB962C8B-B14F-4D97-AF65-F5344CB8AC3E}">
        <p14:creationId xmlns:p14="http://schemas.microsoft.com/office/powerpoint/2010/main" val="187978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Sample SWIFT MT </a:t>
            </a:r>
            <a:r>
              <a:rPr lang="nl-BE" b="0"/>
              <a:t>Message</a:t>
            </a:r>
            <a:endParaRPr lang="en-US" b="0"/>
          </a:p>
        </p:txBody>
      </p:sp>
      <p:sp>
        <p:nvSpPr>
          <p:cNvPr id="3" name="Content Placeholder 2"/>
          <p:cNvSpPr>
            <a:spLocks noGrp="1"/>
          </p:cNvSpPr>
          <p:nvPr>
            <p:ph idx="1"/>
          </p:nvPr>
        </p:nvSpPr>
        <p:spPr>
          <a:xfrm>
            <a:off x="633465" y="1124744"/>
            <a:ext cx="8208912" cy="5580620"/>
          </a:xfrm>
        </p:spPr>
        <p:txBody>
          <a:bodyPr/>
          <a:lstStyle/>
          <a:p>
            <a:pPr marL="457200" lvl="1" indent="0">
              <a:lnSpc>
                <a:spcPct val="90000"/>
              </a:lnSpc>
              <a:buNone/>
            </a:pPr>
            <a:endParaRPr lang="en-US"/>
          </a:p>
          <a:p>
            <a:pPr lvl="1">
              <a:lnSpc>
                <a:spcPct val="90000"/>
              </a:lnSpc>
            </a:pPr>
            <a:endParaRPr lang="en-US" sz="2000"/>
          </a:p>
          <a:p>
            <a:pPr lvl="1">
              <a:lnSpc>
                <a:spcPct val="90000"/>
              </a:lnSpc>
            </a:pPr>
            <a:endParaRPr lang="en-US"/>
          </a:p>
          <a:p>
            <a:pPr lvl="1">
              <a:lnSpc>
                <a:spcPct val="90000"/>
              </a:lnSpc>
              <a:buNone/>
            </a:pPr>
            <a:endParaRPr lang="en-US" sz="2000"/>
          </a:p>
        </p:txBody>
      </p:sp>
      <p:sp>
        <p:nvSpPr>
          <p:cNvPr id="5" name="Rectangle 4"/>
          <p:cNvSpPr/>
          <p:nvPr/>
        </p:nvSpPr>
        <p:spPr>
          <a:xfrm>
            <a:off x="575556" y="908720"/>
            <a:ext cx="8348353" cy="4487382"/>
          </a:xfrm>
          <a:prstGeom prst="rect">
            <a:avLst/>
          </a:prstGeom>
        </p:spPr>
        <p:txBody>
          <a:bodyPr wrap="square">
            <a:spAutoFit/>
          </a:bodyPr>
          <a:lstStyle/>
          <a:p>
            <a:pPr algn="l"/>
            <a:r>
              <a:rPr lang="en-US"/>
              <a:t>{1:F01XCTABEBBAXXX1822765812}</a:t>
            </a:r>
          </a:p>
          <a:p>
            <a:pPr algn="l"/>
            <a:r>
              <a:rPr lang="en-US"/>
              <a:t>{2:O1031235141209BARCGB22KTRD18850565201412091235N}</a:t>
            </a:r>
            <a:endParaRPr lang="en-US" b="0"/>
          </a:p>
          <a:p>
            <a:pPr algn="l"/>
            <a:r>
              <a:rPr lang="en-US" b="0"/>
              <a:t>{3:{113:URGT}}</a:t>
            </a:r>
          </a:p>
          <a:p>
            <a:pPr algn="l"/>
            <a:r>
              <a:rPr lang="en-US" b="0"/>
              <a:t>{4:</a:t>
            </a:r>
          </a:p>
          <a:p>
            <a:pPr algn="l"/>
            <a:r>
              <a:rPr lang="en-US"/>
              <a:t>:20:UniqueRefa</a:t>
            </a:r>
          </a:p>
          <a:p>
            <a:pPr algn="l"/>
            <a:r>
              <a:rPr lang="en-US"/>
              <a:t>:23B:CRED</a:t>
            </a:r>
          </a:p>
          <a:p>
            <a:pPr algn="l"/>
            <a:r>
              <a:rPr lang="en-US"/>
              <a:t>:32A:141219EUR50,00</a:t>
            </a:r>
          </a:p>
          <a:p>
            <a:pPr algn="l"/>
            <a:r>
              <a:rPr lang="en-US"/>
              <a:t>:33B:EUR50,00</a:t>
            </a:r>
          </a:p>
          <a:p>
            <a:pPr algn="l"/>
            <a:r>
              <a:rPr lang="en-US"/>
              <a:t>:50F:/1234567</a:t>
            </a:r>
          </a:p>
          <a:p>
            <a:pPr algn="l"/>
            <a:r>
              <a:rPr lang="en-US"/>
              <a:t>1/</a:t>
            </a:r>
            <a:r>
              <a:rPr lang="en-US" err="1"/>
              <a:t>Mr</a:t>
            </a:r>
            <a:r>
              <a:rPr lang="en-US"/>
              <a:t> Edward</a:t>
            </a:r>
          </a:p>
          <a:p>
            <a:pPr algn="l"/>
            <a:r>
              <a:rPr lang="en-US"/>
              <a:t>2/RUE JOSEPH II, 19</a:t>
            </a:r>
          </a:p>
          <a:p>
            <a:pPr algn="l"/>
            <a:r>
              <a:rPr lang="en-US"/>
              <a:t>3/CH/1044/Geneva</a:t>
            </a:r>
          </a:p>
          <a:p>
            <a:pPr algn="l"/>
            <a:r>
              <a:rPr lang="en-US"/>
              <a:t>:57:XCTABEBB</a:t>
            </a:r>
          </a:p>
          <a:p>
            <a:pPr algn="l"/>
            <a:r>
              <a:rPr lang="en-US"/>
              <a:t>:59:/321567</a:t>
            </a:r>
          </a:p>
          <a:p>
            <a:pPr algn="l"/>
            <a:r>
              <a:rPr lang="en-US" err="1"/>
              <a:t>Mrs</a:t>
            </a:r>
            <a:r>
              <a:rPr lang="en-US"/>
              <a:t> Elaine</a:t>
            </a:r>
          </a:p>
          <a:p>
            <a:pPr algn="l"/>
            <a:r>
              <a:rPr lang="en-US"/>
              <a:t>555, S. FLOWER STREET</a:t>
            </a:r>
          </a:p>
          <a:p>
            <a:pPr algn="l"/>
            <a:r>
              <a:rPr lang="en-US"/>
              <a:t>BE/Brussels/3006</a:t>
            </a:r>
          </a:p>
          <a:p>
            <a:pPr algn="l"/>
            <a:r>
              <a:rPr lang="en-US"/>
              <a:t>:71A:SHA</a:t>
            </a:r>
            <a:endParaRPr lang="en-US" b="0"/>
          </a:p>
          <a:p>
            <a:pPr algn="l"/>
            <a:r>
              <a:rPr lang="en-US"/>
              <a:t>-}</a:t>
            </a:r>
            <a:endParaRPr lang="en-US" b="0"/>
          </a:p>
          <a:p>
            <a:pPr algn="l"/>
            <a:r>
              <a:rPr lang="en-US"/>
              <a:t>{5:{PDE:100510WDCMESESDXXX0987654321}{PDM:100510XCTABEBBAXXX1234567890}}</a:t>
            </a:r>
          </a:p>
        </p:txBody>
      </p:sp>
      <p:sp>
        <p:nvSpPr>
          <p:cNvPr id="6" name="TextBox 5"/>
          <p:cNvSpPr txBox="1"/>
          <p:nvPr/>
        </p:nvSpPr>
        <p:spPr>
          <a:xfrm>
            <a:off x="4135885" y="971436"/>
            <a:ext cx="2500814" cy="369332"/>
          </a:xfrm>
          <a:prstGeom prst="rect">
            <a:avLst/>
          </a:prstGeom>
          <a:noFill/>
        </p:spPr>
        <p:txBody>
          <a:bodyPr wrap="square" rtlCol="0">
            <a:spAutoFit/>
          </a:bodyPr>
          <a:lstStyle/>
          <a:p>
            <a:r>
              <a:rPr lang="nl-BE" b="1">
                <a:solidFill>
                  <a:schemeClr val="tx2">
                    <a:lumMod val="50000"/>
                  </a:schemeClr>
                </a:solidFill>
              </a:rPr>
              <a:t>Basic Header Block</a:t>
            </a:r>
            <a:endParaRPr lang="nl-BE" b="1" i="0">
              <a:solidFill>
                <a:schemeClr val="tx2">
                  <a:lumMod val="50000"/>
                </a:schemeClr>
              </a:solidFill>
            </a:endParaRPr>
          </a:p>
        </p:txBody>
      </p:sp>
      <p:sp>
        <p:nvSpPr>
          <p:cNvPr id="7" name="TextBox 6"/>
          <p:cNvSpPr txBox="1"/>
          <p:nvPr/>
        </p:nvSpPr>
        <p:spPr>
          <a:xfrm>
            <a:off x="6780047" y="1196752"/>
            <a:ext cx="2143862" cy="646331"/>
          </a:xfrm>
          <a:prstGeom prst="rect">
            <a:avLst/>
          </a:prstGeom>
          <a:noFill/>
        </p:spPr>
        <p:txBody>
          <a:bodyPr wrap="square" rtlCol="0">
            <a:spAutoFit/>
          </a:bodyPr>
          <a:lstStyle/>
          <a:p>
            <a:pPr algn="ctr"/>
            <a:r>
              <a:rPr lang="nl-BE" b="1">
                <a:solidFill>
                  <a:schemeClr val="tx2">
                    <a:lumMod val="50000"/>
                  </a:schemeClr>
                </a:solidFill>
              </a:rPr>
              <a:t>Application Header Block</a:t>
            </a:r>
            <a:endParaRPr lang="nl-BE" b="1" i="0">
              <a:solidFill>
                <a:schemeClr val="tx2">
                  <a:lumMod val="50000"/>
                </a:schemeClr>
              </a:solidFill>
            </a:endParaRPr>
          </a:p>
        </p:txBody>
      </p:sp>
      <p:sp>
        <p:nvSpPr>
          <p:cNvPr id="8" name="TextBox 7"/>
          <p:cNvSpPr txBox="1"/>
          <p:nvPr/>
        </p:nvSpPr>
        <p:spPr>
          <a:xfrm>
            <a:off x="4127501" y="1484784"/>
            <a:ext cx="2672680" cy="369332"/>
          </a:xfrm>
          <a:prstGeom prst="rect">
            <a:avLst/>
          </a:prstGeom>
          <a:noFill/>
        </p:spPr>
        <p:txBody>
          <a:bodyPr wrap="square" rtlCol="0">
            <a:spAutoFit/>
          </a:bodyPr>
          <a:lstStyle/>
          <a:p>
            <a:r>
              <a:rPr lang="nl-BE" b="1">
                <a:solidFill>
                  <a:schemeClr val="tx2">
                    <a:lumMod val="50000"/>
                  </a:schemeClr>
                </a:solidFill>
              </a:rPr>
              <a:t>User Header Block</a:t>
            </a:r>
            <a:endParaRPr lang="nl-BE" b="1" i="0">
              <a:solidFill>
                <a:schemeClr val="tx2">
                  <a:lumMod val="50000"/>
                </a:schemeClr>
              </a:solidFill>
            </a:endParaRPr>
          </a:p>
        </p:txBody>
      </p:sp>
      <p:sp>
        <p:nvSpPr>
          <p:cNvPr id="9" name="TextBox 8"/>
          <p:cNvSpPr txBox="1"/>
          <p:nvPr/>
        </p:nvSpPr>
        <p:spPr>
          <a:xfrm>
            <a:off x="4199509" y="3142035"/>
            <a:ext cx="2672680" cy="369332"/>
          </a:xfrm>
          <a:prstGeom prst="rect">
            <a:avLst/>
          </a:prstGeom>
          <a:noFill/>
        </p:spPr>
        <p:txBody>
          <a:bodyPr wrap="square" rtlCol="0">
            <a:spAutoFit/>
          </a:bodyPr>
          <a:lstStyle/>
          <a:p>
            <a:r>
              <a:rPr lang="nl-BE" b="1">
                <a:solidFill>
                  <a:schemeClr val="tx2">
                    <a:lumMod val="50000"/>
                  </a:schemeClr>
                </a:solidFill>
              </a:rPr>
              <a:t>Text Block or body</a:t>
            </a:r>
            <a:endParaRPr lang="nl-BE" b="1" i="0">
              <a:solidFill>
                <a:schemeClr val="tx2">
                  <a:lumMod val="50000"/>
                </a:schemeClr>
              </a:solidFill>
            </a:endParaRPr>
          </a:p>
        </p:txBody>
      </p:sp>
      <p:sp>
        <p:nvSpPr>
          <p:cNvPr id="10" name="TextBox 9"/>
          <p:cNvSpPr txBox="1"/>
          <p:nvPr/>
        </p:nvSpPr>
        <p:spPr>
          <a:xfrm>
            <a:off x="5690463" y="5396102"/>
            <a:ext cx="2672680" cy="369332"/>
          </a:xfrm>
          <a:prstGeom prst="rect">
            <a:avLst/>
          </a:prstGeom>
          <a:noFill/>
        </p:spPr>
        <p:txBody>
          <a:bodyPr wrap="square" rtlCol="0">
            <a:spAutoFit/>
          </a:bodyPr>
          <a:lstStyle/>
          <a:p>
            <a:r>
              <a:rPr lang="nl-BE" b="1">
                <a:solidFill>
                  <a:schemeClr val="tx2">
                    <a:lumMod val="50000"/>
                  </a:schemeClr>
                </a:solidFill>
              </a:rPr>
              <a:t>Trailer Block</a:t>
            </a:r>
            <a:endParaRPr lang="nl-BE" b="1" i="0">
              <a:solidFill>
                <a:schemeClr val="tx2">
                  <a:lumMod val="50000"/>
                </a:schemeClr>
              </a:solidFill>
            </a:endParaRPr>
          </a:p>
        </p:txBody>
      </p:sp>
    </p:spTree>
    <p:extLst>
      <p:ext uri="{BB962C8B-B14F-4D97-AF65-F5344CB8AC3E}">
        <p14:creationId xmlns:p14="http://schemas.microsoft.com/office/powerpoint/2010/main" val="185864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5" presetClass="emph" presetSubtype="0" nodeType="withEffect">
                                  <p:stCondLst>
                                    <p:cond delay="0"/>
                                  </p:stCondLst>
                                  <p:iterate type="lt">
                                    <p:tmAbs val="25"/>
                                  </p:iterate>
                                  <p:childTnLst>
                                    <p:set>
                                      <p:cBhvr override="childStyle">
                                        <p:cTn id="8" dur="indefinite"/>
                                        <p:tgtEl>
                                          <p:spTgt spid="5">
                                            <p:txEl>
                                              <p:pRg st="0" end="0"/>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5">
                                            <p:txEl>
                                              <p:pRg st="1" end="1"/>
                                            </p:txEl>
                                          </p:spTgt>
                                        </p:tgtEl>
                                        <p:attrNameLst>
                                          <p:attrName>style.fontWeight</p:attrName>
                                        </p:attrNameLst>
                                      </p:cBhvr>
                                      <p:to>
                                        <p:strVal val="bold"/>
                                      </p:to>
                                    </p:set>
                                  </p:childTnLst>
                                </p:cTn>
                              </p:par>
                            </p:childTnLst>
                          </p:cTn>
                        </p:par>
                        <p:par>
                          <p:cTn id="13" fill="hold">
                            <p:stCondLst>
                              <p:cond delay="1275"/>
                            </p:stCondLst>
                            <p:childTnLst>
                              <p:par>
                                <p:cTn id="14" presetID="1" presetClass="entr" presetSubtype="0" fill="hold"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5" presetClass="emph" presetSubtype="0" nodeType="clickEffect">
                                  <p:stCondLst>
                                    <p:cond delay="0"/>
                                  </p:stCondLst>
                                  <p:iterate type="lt">
                                    <p:tmAbs val="25"/>
                                  </p:iterate>
                                  <p:childTnLst>
                                    <p:set>
                                      <p:cBhvr override="childStyle">
                                        <p:cTn id="19" dur="indefinite"/>
                                        <p:tgtEl>
                                          <p:spTgt spid="5">
                                            <p:txEl>
                                              <p:pRg st="2" end="2"/>
                                            </p:txEl>
                                          </p:spTgt>
                                        </p:tgtEl>
                                        <p:attrNameLst>
                                          <p:attrName>style.fontWeight</p:attrName>
                                        </p:attrNameLst>
                                      </p:cBhvr>
                                      <p:to>
                                        <p:strVal val="bold"/>
                                      </p:to>
                                    </p:set>
                                  </p:childTnLst>
                                </p:cTn>
                              </p:par>
                            </p:childTnLst>
                          </p:cTn>
                        </p:par>
                        <p:par>
                          <p:cTn id="20" fill="hold">
                            <p:stCondLst>
                              <p:cond delay="325"/>
                            </p:stCondLst>
                            <p:childTnLst>
                              <p:par>
                                <p:cTn id="21" presetID="1" presetClass="entr" presetSubtype="0" fill="hold"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5" presetClass="emph" presetSubtype="0" nodeType="clickEffect">
                                  <p:stCondLst>
                                    <p:cond delay="0"/>
                                  </p:stCondLst>
                                  <p:iterate type="lt">
                                    <p:tmAbs val="25"/>
                                  </p:iterate>
                                  <p:childTnLst>
                                    <p:set>
                                      <p:cBhvr override="childStyle">
                                        <p:cTn id="26" dur="indefinite"/>
                                        <p:tgtEl>
                                          <p:spTgt spid="5">
                                            <p:txEl>
                                              <p:pRg st="3" end="3"/>
                                            </p:txEl>
                                          </p:spTgt>
                                        </p:tgtEl>
                                        <p:attrNameLst>
                                          <p:attrName>style.fontWeight</p:attrName>
                                        </p:attrNameLst>
                                      </p:cBhvr>
                                      <p:to>
                                        <p:strVal val="bold"/>
                                      </p:to>
                                    </p:set>
                                  </p:childTnLst>
                                </p:cTn>
                              </p:par>
                              <p:par>
                                <p:cTn id="27" presetID="15" presetClass="emph" presetSubtype="0" nodeType="withEffect">
                                  <p:stCondLst>
                                    <p:cond delay="0"/>
                                  </p:stCondLst>
                                  <p:iterate type="lt">
                                    <p:tmAbs val="25"/>
                                  </p:iterate>
                                  <p:childTnLst>
                                    <p:set>
                                      <p:cBhvr override="childStyle">
                                        <p:cTn id="28" dur="indefinite"/>
                                        <p:tgtEl>
                                          <p:spTgt spid="5">
                                            <p:txEl>
                                              <p:pRg st="17" end="17"/>
                                            </p:txEl>
                                          </p:spTgt>
                                        </p:tgtEl>
                                        <p:attrNameLst>
                                          <p:attrName>style.fontWeight</p:attrName>
                                        </p:attrNameLst>
                                      </p:cBhvr>
                                      <p:to>
                                        <p:strVal val="bold"/>
                                      </p:to>
                                    </p:set>
                                  </p:childTnLst>
                                </p:cTn>
                              </p:par>
                              <p:par>
                                <p:cTn id="29" presetID="15" presetClass="emph" presetSubtype="0" nodeType="withEffect">
                                  <p:stCondLst>
                                    <p:cond delay="0"/>
                                  </p:stCondLst>
                                  <p:iterate type="lt">
                                    <p:tmAbs val="25"/>
                                  </p:iterate>
                                  <p:childTnLst>
                                    <p:set>
                                      <p:cBhvr override="childStyle">
                                        <p:cTn id="30" dur="indefinite"/>
                                        <p:tgtEl>
                                          <p:spTgt spid="5">
                                            <p:txEl>
                                              <p:pRg st="4" end="4"/>
                                            </p:txEl>
                                          </p:spTgt>
                                        </p:tgtEl>
                                        <p:attrNameLst>
                                          <p:attrName>style.fontWeight</p:attrName>
                                        </p:attrNameLst>
                                      </p:cBhvr>
                                      <p:to>
                                        <p:strVal val="bold"/>
                                      </p:to>
                                    </p:set>
                                  </p:childTnLst>
                                </p:cTn>
                              </p:par>
                              <p:par>
                                <p:cTn id="31" presetID="15" presetClass="emph" presetSubtype="0" nodeType="withEffect">
                                  <p:stCondLst>
                                    <p:cond delay="0"/>
                                  </p:stCondLst>
                                  <p:iterate type="lt">
                                    <p:tmAbs val="25"/>
                                  </p:iterate>
                                  <p:childTnLst>
                                    <p:set>
                                      <p:cBhvr override="childStyle">
                                        <p:cTn id="32" dur="indefinite"/>
                                        <p:tgtEl>
                                          <p:spTgt spid="5">
                                            <p:txEl>
                                              <p:pRg st="5" end="5"/>
                                            </p:txEl>
                                          </p:spTgt>
                                        </p:tgtEl>
                                        <p:attrNameLst>
                                          <p:attrName>style.fontWeight</p:attrName>
                                        </p:attrNameLst>
                                      </p:cBhvr>
                                      <p:to>
                                        <p:strVal val="bold"/>
                                      </p:to>
                                    </p:set>
                                  </p:childTnLst>
                                </p:cTn>
                              </p:par>
                              <p:par>
                                <p:cTn id="33" presetID="15" presetClass="emph" presetSubtype="0" nodeType="withEffect">
                                  <p:stCondLst>
                                    <p:cond delay="0"/>
                                  </p:stCondLst>
                                  <p:iterate type="lt">
                                    <p:tmAbs val="25"/>
                                  </p:iterate>
                                  <p:childTnLst>
                                    <p:set>
                                      <p:cBhvr override="childStyle">
                                        <p:cTn id="34" dur="indefinite"/>
                                        <p:tgtEl>
                                          <p:spTgt spid="5">
                                            <p:txEl>
                                              <p:pRg st="6" end="6"/>
                                            </p:txEl>
                                          </p:spTgt>
                                        </p:tgtEl>
                                        <p:attrNameLst>
                                          <p:attrName>style.fontWeight</p:attrName>
                                        </p:attrNameLst>
                                      </p:cBhvr>
                                      <p:to>
                                        <p:strVal val="bold"/>
                                      </p:to>
                                    </p:set>
                                  </p:childTnLst>
                                </p:cTn>
                              </p:par>
                              <p:par>
                                <p:cTn id="35" presetID="15" presetClass="emph" presetSubtype="0" nodeType="withEffect">
                                  <p:stCondLst>
                                    <p:cond delay="0"/>
                                  </p:stCondLst>
                                  <p:iterate type="lt">
                                    <p:tmAbs val="25"/>
                                  </p:iterate>
                                  <p:childTnLst>
                                    <p:set>
                                      <p:cBhvr override="childStyle">
                                        <p:cTn id="36" dur="indefinite"/>
                                        <p:tgtEl>
                                          <p:spTgt spid="5">
                                            <p:txEl>
                                              <p:pRg st="7" end="7"/>
                                            </p:txEl>
                                          </p:spTgt>
                                        </p:tgtEl>
                                        <p:attrNameLst>
                                          <p:attrName>style.fontWeight</p:attrName>
                                        </p:attrNameLst>
                                      </p:cBhvr>
                                      <p:to>
                                        <p:strVal val="bold"/>
                                      </p:to>
                                    </p:set>
                                  </p:childTnLst>
                                </p:cTn>
                              </p:par>
                              <p:par>
                                <p:cTn id="37" presetID="15" presetClass="emph" presetSubtype="0" nodeType="withEffect">
                                  <p:stCondLst>
                                    <p:cond delay="0"/>
                                  </p:stCondLst>
                                  <p:iterate type="lt">
                                    <p:tmAbs val="25"/>
                                  </p:iterate>
                                  <p:childTnLst>
                                    <p:set>
                                      <p:cBhvr override="childStyle">
                                        <p:cTn id="38" dur="indefinite"/>
                                        <p:tgtEl>
                                          <p:spTgt spid="5">
                                            <p:txEl>
                                              <p:pRg st="8" end="8"/>
                                            </p:txEl>
                                          </p:spTgt>
                                        </p:tgtEl>
                                        <p:attrNameLst>
                                          <p:attrName>style.fontWeight</p:attrName>
                                        </p:attrNameLst>
                                      </p:cBhvr>
                                      <p:to>
                                        <p:strVal val="bold"/>
                                      </p:to>
                                    </p:set>
                                  </p:childTnLst>
                                </p:cTn>
                              </p:par>
                              <p:par>
                                <p:cTn id="39" presetID="15" presetClass="emph" presetSubtype="0" nodeType="withEffect">
                                  <p:stCondLst>
                                    <p:cond delay="0"/>
                                  </p:stCondLst>
                                  <p:iterate type="lt">
                                    <p:tmAbs val="25"/>
                                  </p:iterate>
                                  <p:childTnLst>
                                    <p:set>
                                      <p:cBhvr override="childStyle">
                                        <p:cTn id="40" dur="indefinite"/>
                                        <p:tgtEl>
                                          <p:spTgt spid="5">
                                            <p:txEl>
                                              <p:pRg st="9" end="9"/>
                                            </p:txEl>
                                          </p:spTgt>
                                        </p:tgtEl>
                                        <p:attrNameLst>
                                          <p:attrName>style.fontWeight</p:attrName>
                                        </p:attrNameLst>
                                      </p:cBhvr>
                                      <p:to>
                                        <p:strVal val="bold"/>
                                      </p:to>
                                    </p:set>
                                  </p:childTnLst>
                                </p:cTn>
                              </p:par>
                              <p:par>
                                <p:cTn id="41" presetID="15" presetClass="emph" presetSubtype="0" nodeType="withEffect">
                                  <p:stCondLst>
                                    <p:cond delay="0"/>
                                  </p:stCondLst>
                                  <p:iterate type="lt">
                                    <p:tmAbs val="25"/>
                                  </p:iterate>
                                  <p:childTnLst>
                                    <p:set>
                                      <p:cBhvr override="childStyle">
                                        <p:cTn id="42" dur="indefinite"/>
                                        <p:tgtEl>
                                          <p:spTgt spid="5">
                                            <p:txEl>
                                              <p:pRg st="10" end="10"/>
                                            </p:txEl>
                                          </p:spTgt>
                                        </p:tgtEl>
                                        <p:attrNameLst>
                                          <p:attrName>style.fontWeight</p:attrName>
                                        </p:attrNameLst>
                                      </p:cBhvr>
                                      <p:to>
                                        <p:strVal val="bold"/>
                                      </p:to>
                                    </p:set>
                                  </p:childTnLst>
                                </p:cTn>
                              </p:par>
                              <p:par>
                                <p:cTn id="43" presetID="15" presetClass="emph" presetSubtype="0" nodeType="withEffect">
                                  <p:stCondLst>
                                    <p:cond delay="0"/>
                                  </p:stCondLst>
                                  <p:iterate type="lt">
                                    <p:tmAbs val="25"/>
                                  </p:iterate>
                                  <p:childTnLst>
                                    <p:set>
                                      <p:cBhvr override="childStyle">
                                        <p:cTn id="44" dur="indefinite"/>
                                        <p:tgtEl>
                                          <p:spTgt spid="5">
                                            <p:txEl>
                                              <p:pRg st="11" end="11"/>
                                            </p:txEl>
                                          </p:spTgt>
                                        </p:tgtEl>
                                        <p:attrNameLst>
                                          <p:attrName>style.fontWeight</p:attrName>
                                        </p:attrNameLst>
                                      </p:cBhvr>
                                      <p:to>
                                        <p:strVal val="bold"/>
                                      </p:to>
                                    </p:set>
                                  </p:childTnLst>
                                </p:cTn>
                              </p:par>
                              <p:par>
                                <p:cTn id="45" presetID="15" presetClass="emph" presetSubtype="0" nodeType="withEffect">
                                  <p:stCondLst>
                                    <p:cond delay="0"/>
                                  </p:stCondLst>
                                  <p:iterate type="lt">
                                    <p:tmAbs val="25"/>
                                  </p:iterate>
                                  <p:childTnLst>
                                    <p:set>
                                      <p:cBhvr override="childStyle">
                                        <p:cTn id="46" dur="indefinite"/>
                                        <p:tgtEl>
                                          <p:spTgt spid="5">
                                            <p:txEl>
                                              <p:pRg st="12" end="12"/>
                                            </p:txEl>
                                          </p:spTgt>
                                        </p:tgtEl>
                                        <p:attrNameLst>
                                          <p:attrName>style.fontWeight</p:attrName>
                                        </p:attrNameLst>
                                      </p:cBhvr>
                                      <p:to>
                                        <p:strVal val="bold"/>
                                      </p:to>
                                    </p:set>
                                  </p:childTnLst>
                                </p:cTn>
                              </p:par>
                              <p:par>
                                <p:cTn id="47" presetID="15" presetClass="emph" presetSubtype="0" nodeType="withEffect">
                                  <p:stCondLst>
                                    <p:cond delay="0"/>
                                  </p:stCondLst>
                                  <p:iterate type="lt">
                                    <p:tmAbs val="25"/>
                                  </p:iterate>
                                  <p:childTnLst>
                                    <p:set>
                                      <p:cBhvr override="childStyle">
                                        <p:cTn id="48" dur="indefinite"/>
                                        <p:tgtEl>
                                          <p:spTgt spid="5">
                                            <p:txEl>
                                              <p:pRg st="13" end="13"/>
                                            </p:txEl>
                                          </p:spTgt>
                                        </p:tgtEl>
                                        <p:attrNameLst>
                                          <p:attrName>style.fontWeight</p:attrName>
                                        </p:attrNameLst>
                                      </p:cBhvr>
                                      <p:to>
                                        <p:strVal val="bold"/>
                                      </p:to>
                                    </p:set>
                                  </p:childTnLst>
                                </p:cTn>
                              </p:par>
                              <p:par>
                                <p:cTn id="49" presetID="15" presetClass="emph" presetSubtype="0" nodeType="withEffect">
                                  <p:stCondLst>
                                    <p:cond delay="0"/>
                                  </p:stCondLst>
                                  <p:iterate type="lt">
                                    <p:tmAbs val="25"/>
                                  </p:iterate>
                                  <p:childTnLst>
                                    <p:set>
                                      <p:cBhvr override="childStyle">
                                        <p:cTn id="50" dur="indefinite"/>
                                        <p:tgtEl>
                                          <p:spTgt spid="5">
                                            <p:txEl>
                                              <p:pRg st="14" end="14"/>
                                            </p:txEl>
                                          </p:spTgt>
                                        </p:tgtEl>
                                        <p:attrNameLst>
                                          <p:attrName>style.fontWeight</p:attrName>
                                        </p:attrNameLst>
                                      </p:cBhvr>
                                      <p:to>
                                        <p:strVal val="bold"/>
                                      </p:to>
                                    </p:set>
                                  </p:childTnLst>
                                </p:cTn>
                              </p:par>
                              <p:par>
                                <p:cTn id="51" presetID="15" presetClass="emph" presetSubtype="0" nodeType="withEffect">
                                  <p:stCondLst>
                                    <p:cond delay="0"/>
                                  </p:stCondLst>
                                  <p:iterate type="lt">
                                    <p:tmAbs val="25"/>
                                  </p:iterate>
                                  <p:childTnLst>
                                    <p:set>
                                      <p:cBhvr override="childStyle">
                                        <p:cTn id="52" dur="indefinite"/>
                                        <p:tgtEl>
                                          <p:spTgt spid="5">
                                            <p:txEl>
                                              <p:pRg st="15" end="15"/>
                                            </p:txEl>
                                          </p:spTgt>
                                        </p:tgtEl>
                                        <p:attrNameLst>
                                          <p:attrName>style.fontWeight</p:attrName>
                                        </p:attrNameLst>
                                      </p:cBhvr>
                                      <p:to>
                                        <p:strVal val="bold"/>
                                      </p:to>
                                    </p:set>
                                  </p:childTnLst>
                                </p:cTn>
                              </p:par>
                              <p:par>
                                <p:cTn id="53" presetID="15" presetClass="emph" presetSubtype="0" nodeType="withEffect">
                                  <p:stCondLst>
                                    <p:cond delay="0"/>
                                  </p:stCondLst>
                                  <p:iterate type="lt">
                                    <p:tmAbs val="25"/>
                                  </p:iterate>
                                  <p:childTnLst>
                                    <p:set>
                                      <p:cBhvr override="childStyle">
                                        <p:cTn id="54" dur="indefinite"/>
                                        <p:tgtEl>
                                          <p:spTgt spid="5">
                                            <p:txEl>
                                              <p:pRg st="16" end="16"/>
                                            </p:txEl>
                                          </p:spTgt>
                                        </p:tgtEl>
                                        <p:attrNameLst>
                                          <p:attrName>style.fontWeight</p:attrName>
                                        </p:attrNameLst>
                                      </p:cBhvr>
                                      <p:to>
                                        <p:strVal val="bold"/>
                                      </p:to>
                                    </p:set>
                                  </p:childTnLst>
                                </p:cTn>
                              </p:par>
                              <p:par>
                                <p:cTn id="55" presetID="15" presetClass="emph" presetSubtype="0" nodeType="withEffect">
                                  <p:stCondLst>
                                    <p:cond delay="0"/>
                                  </p:stCondLst>
                                  <p:iterate type="lt">
                                    <p:tmAbs val="25"/>
                                  </p:iterate>
                                  <p:childTnLst>
                                    <p:set>
                                      <p:cBhvr override="childStyle">
                                        <p:cTn id="56" dur="indefinite"/>
                                        <p:tgtEl>
                                          <p:spTgt spid="5">
                                            <p:txEl>
                                              <p:pRg st="18" end="18"/>
                                            </p:txEl>
                                          </p:spTgt>
                                        </p:tgtEl>
                                        <p:attrNameLst>
                                          <p:attrName>style.fontWeight</p:attrName>
                                        </p:attrNameLst>
                                      </p:cBhvr>
                                      <p:to>
                                        <p:strVal val="bold"/>
                                      </p:to>
                                    </p:set>
                                  </p:childTnLst>
                                </p:cTn>
                              </p:par>
                            </p:childTnLst>
                          </p:cTn>
                        </p:par>
                        <p:par>
                          <p:cTn id="57" fill="hold">
                            <p:stCondLst>
                              <p:cond delay="475"/>
                            </p:stCondLst>
                            <p:childTnLst>
                              <p:par>
                                <p:cTn id="58" presetID="1" presetClass="entr" presetSubtype="0" fill="hold" nodeType="afterEffect">
                                  <p:stCondLst>
                                    <p:cond delay="0"/>
                                  </p:stCondLst>
                                  <p:childTnLst>
                                    <p:set>
                                      <p:cBhvr>
                                        <p:cTn id="59"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5" presetClass="emph" presetSubtype="0" nodeType="clickEffect">
                                  <p:stCondLst>
                                    <p:cond delay="0"/>
                                  </p:stCondLst>
                                  <p:iterate type="lt">
                                    <p:tmAbs val="25"/>
                                  </p:iterate>
                                  <p:childTnLst>
                                    <p:set>
                                      <p:cBhvr override="childStyle">
                                        <p:cTn id="63" dur="indefinite"/>
                                        <p:tgtEl>
                                          <p:spTgt spid="5">
                                            <p:txEl>
                                              <p:pRg st="19" end="19"/>
                                            </p:txEl>
                                          </p:spTgt>
                                        </p:tgtEl>
                                        <p:attrNameLst>
                                          <p:attrName>style.fontWeight</p:attrName>
                                        </p:attrNameLst>
                                      </p:cBhvr>
                                      <p:to>
                                        <p:strVal val="bold"/>
                                      </p:to>
                                    </p:set>
                                  </p:childTnLst>
                                </p:cTn>
                              </p:par>
                            </p:childTnLst>
                          </p:cTn>
                        </p:par>
                        <p:par>
                          <p:cTn id="64" fill="hold">
                            <p:stCondLst>
                              <p:cond delay="1800"/>
                            </p:stCondLst>
                            <p:childTnLst>
                              <p:par>
                                <p:cTn id="65" presetID="1" presetClass="entr" presetSubtype="0" fill="hold" nodeType="afterEffect">
                                  <p:stCondLst>
                                    <p:cond delay="0"/>
                                  </p:stCondLst>
                                  <p:childTnLst>
                                    <p:set>
                                      <p:cBhvr>
                                        <p:cTn id="6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917947"/>
            <a:ext cx="8784976" cy="287920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9" name="Title 5"/>
          <p:cNvSpPr>
            <a:spLocks noGrp="1"/>
          </p:cNvSpPr>
          <p:nvPr>
            <p:ph type="title"/>
          </p:nvPr>
        </p:nvSpPr>
        <p:spPr>
          <a:xfrm>
            <a:off x="1066800" y="152400"/>
            <a:ext cx="7681664" cy="785794"/>
          </a:xfrm>
        </p:spPr>
        <p:txBody>
          <a:bodyPr>
            <a:normAutofit/>
          </a:bodyPr>
          <a:lstStyle/>
          <a:p>
            <a:pPr lvl="0"/>
            <a:r>
              <a:rPr lang="en-US" sz="2200"/>
              <a:t>SWIFT MT Format</a:t>
            </a:r>
            <a:endParaRPr lang="nl-BE" sz="2200"/>
          </a:p>
        </p:txBody>
      </p:sp>
      <p:pic>
        <p:nvPicPr>
          <p:cNvPr id="26" name="Picture 54" descr="message"/>
          <p:cNvPicPr>
            <a:picLocks noChangeAspect="1" noChangeArrowheads="1"/>
          </p:cNvPicPr>
          <p:nvPr/>
        </p:nvPicPr>
        <p:blipFill>
          <a:blip r:embed="rId4" cstate="print"/>
          <a:srcRect/>
          <a:stretch>
            <a:fillRect/>
          </a:stretch>
        </p:blipFill>
        <p:spPr bwMode="auto">
          <a:xfrm>
            <a:off x="4283969" y="1052736"/>
            <a:ext cx="453067" cy="357190"/>
          </a:xfrm>
          <a:prstGeom prst="rect">
            <a:avLst/>
          </a:prstGeom>
          <a:noFill/>
          <a:ln w="9525">
            <a:noFill/>
            <a:miter lim="800000"/>
            <a:headEnd/>
            <a:tailEnd/>
          </a:ln>
        </p:spPr>
      </p:pic>
      <p:sp>
        <p:nvSpPr>
          <p:cNvPr id="37" name="TextBox 36"/>
          <p:cNvSpPr txBox="1"/>
          <p:nvPr/>
        </p:nvSpPr>
        <p:spPr>
          <a:xfrm>
            <a:off x="2519773" y="1499868"/>
            <a:ext cx="3985936" cy="307777"/>
          </a:xfrm>
          <a:prstGeom prst="rect">
            <a:avLst/>
          </a:prstGeom>
          <a:noFill/>
        </p:spPr>
        <p:txBody>
          <a:bodyPr wrap="square" rtlCol="0">
            <a:spAutoFit/>
          </a:bodyPr>
          <a:lstStyle/>
          <a:p>
            <a:pPr algn="ctr"/>
            <a:r>
              <a:rPr lang="nl-BE" sz="1400" b="1" i="0">
                <a:latin typeface="+mn-lt"/>
              </a:rPr>
              <a:t>A Minimal MT Swift Format</a:t>
            </a:r>
            <a:r>
              <a:rPr lang="nl-BE" sz="1400" i="0">
                <a:latin typeface="+mn-lt"/>
              </a:rPr>
              <a:t> (MT103.txt)</a:t>
            </a:r>
          </a:p>
        </p:txBody>
      </p:sp>
      <p:sp>
        <p:nvSpPr>
          <p:cNvPr id="15" name="TextBox 14"/>
          <p:cNvSpPr txBox="1"/>
          <p:nvPr/>
        </p:nvSpPr>
        <p:spPr>
          <a:xfrm>
            <a:off x="179513" y="5374957"/>
            <a:ext cx="8784976" cy="646331"/>
          </a:xfrm>
          <a:prstGeom prst="rect">
            <a:avLst/>
          </a:prstGeom>
          <a:noFill/>
        </p:spPr>
        <p:txBody>
          <a:bodyPr wrap="square" rtlCol="0">
            <a:spAutoFit/>
          </a:bodyPr>
          <a:lstStyle/>
          <a:p>
            <a:r>
              <a:rPr lang="en-US"/>
              <a:t>Above is sample payment </a:t>
            </a:r>
            <a:r>
              <a:rPr lang="en-US" b="1"/>
              <a:t>MT103.txt</a:t>
            </a:r>
            <a:r>
              <a:rPr lang="en-US"/>
              <a:t> file (a Swift MT payment) that would enter into the bank application.</a:t>
            </a:r>
          </a:p>
        </p:txBody>
      </p:sp>
      <p:grpSp>
        <p:nvGrpSpPr>
          <p:cNvPr id="7" name="Group 6"/>
          <p:cNvGrpSpPr/>
          <p:nvPr/>
        </p:nvGrpSpPr>
        <p:grpSpPr>
          <a:xfrm>
            <a:off x="575557" y="2468386"/>
            <a:ext cx="5400600" cy="276538"/>
            <a:chOff x="575557" y="2468386"/>
            <a:chExt cx="5400600" cy="276538"/>
          </a:xfrm>
        </p:grpSpPr>
        <p:sp>
          <p:nvSpPr>
            <p:cNvPr id="20" name="Rectangle 19"/>
            <p:cNvSpPr/>
            <p:nvPr/>
          </p:nvSpPr>
          <p:spPr bwMode="auto">
            <a:xfrm>
              <a:off x="575557" y="2468386"/>
              <a:ext cx="1290575" cy="153427"/>
            </a:xfrm>
            <a:prstGeom prst="rect">
              <a:avLst/>
            </a:prstGeom>
            <a:noFill/>
            <a:ln w="19050" algn="ctr">
              <a:solidFill>
                <a:srgbClr val="FF0000"/>
              </a:solidFill>
              <a:round/>
              <a:headEnd/>
              <a:tailEnd/>
            </a:ln>
          </p:spPr>
          <p:txBody>
            <a:bodyPr wrap="none" rtlCol="0" anchor="ctr"/>
            <a:lstStyle/>
            <a:p>
              <a:pPr marL="342900" indent="-342900" algn="ctr"/>
              <a:endParaRPr lang="en-US" sz="1200" b="1">
                <a:latin typeface="Tahoma" pitchFamily="34" charset="0"/>
                <a:cs typeface="Tahoma" pitchFamily="34" charset="0"/>
              </a:endParaRPr>
            </a:p>
          </p:txBody>
        </p:sp>
        <p:sp>
          <p:nvSpPr>
            <p:cNvPr id="25" name="TextBox 24"/>
            <p:cNvSpPr txBox="1"/>
            <p:nvPr/>
          </p:nvSpPr>
          <p:spPr>
            <a:xfrm>
              <a:off x="2610029" y="2498703"/>
              <a:ext cx="3366128" cy="246221"/>
            </a:xfrm>
            <a:prstGeom prst="rect">
              <a:avLst/>
            </a:prstGeom>
            <a:noFill/>
          </p:spPr>
          <p:txBody>
            <a:bodyPr wrap="square" rtlCol="0">
              <a:spAutoFit/>
            </a:bodyPr>
            <a:lstStyle/>
            <a:p>
              <a:r>
                <a:rPr lang="en-US" sz="1000" b="1"/>
                <a:t>Settlement Date, Settlement Currency &amp; Amount</a:t>
              </a:r>
            </a:p>
          </p:txBody>
        </p:sp>
        <p:cxnSp>
          <p:nvCxnSpPr>
            <p:cNvPr id="13" name="Straight Arrow Connector 12"/>
            <p:cNvCxnSpPr/>
            <p:nvPr/>
          </p:nvCxnSpPr>
          <p:spPr>
            <a:xfrm>
              <a:off x="2051721" y="2600908"/>
              <a:ext cx="5583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79514" y="2816932"/>
            <a:ext cx="3917363" cy="684075"/>
            <a:chOff x="179514" y="2816932"/>
            <a:chExt cx="3917363" cy="684075"/>
          </a:xfrm>
        </p:grpSpPr>
        <p:sp>
          <p:nvSpPr>
            <p:cNvPr id="22" name="Rectangle 21"/>
            <p:cNvSpPr/>
            <p:nvPr/>
          </p:nvSpPr>
          <p:spPr bwMode="auto">
            <a:xfrm>
              <a:off x="179514" y="2816932"/>
              <a:ext cx="1728190" cy="684075"/>
            </a:xfrm>
            <a:prstGeom prst="rect">
              <a:avLst/>
            </a:prstGeom>
            <a:noFill/>
            <a:ln w="19050" algn="ctr">
              <a:solidFill>
                <a:srgbClr val="FF0000"/>
              </a:solidFill>
              <a:round/>
              <a:headEnd/>
              <a:tailEnd/>
            </a:ln>
          </p:spPr>
          <p:txBody>
            <a:bodyPr wrap="none" rtlCol="0" anchor="ctr"/>
            <a:lstStyle/>
            <a:p>
              <a:pPr marL="342900" indent="-342900" algn="ctr"/>
              <a:endParaRPr lang="en-US" sz="1200" b="1">
                <a:latin typeface="Tahoma" pitchFamily="34" charset="0"/>
                <a:cs typeface="Tahoma" pitchFamily="34" charset="0"/>
              </a:endParaRPr>
            </a:p>
          </p:txBody>
        </p:sp>
        <p:sp>
          <p:nvSpPr>
            <p:cNvPr id="5" name="TextBox 4"/>
            <p:cNvSpPr txBox="1"/>
            <p:nvPr/>
          </p:nvSpPr>
          <p:spPr>
            <a:xfrm>
              <a:off x="2627785" y="2987719"/>
              <a:ext cx="1469092" cy="246221"/>
            </a:xfrm>
            <a:prstGeom prst="rect">
              <a:avLst/>
            </a:prstGeom>
            <a:noFill/>
          </p:spPr>
          <p:txBody>
            <a:bodyPr wrap="square" rtlCol="0">
              <a:spAutoFit/>
            </a:bodyPr>
            <a:lstStyle>
              <a:defPPr>
                <a:defRPr lang="en-US"/>
              </a:defPPr>
              <a:lvl1pPr>
                <a:defRPr sz="800" b="1"/>
              </a:lvl1pPr>
            </a:lstStyle>
            <a:p>
              <a:r>
                <a:rPr lang="en-US" sz="1000"/>
                <a:t>Debit Party Information</a:t>
              </a:r>
            </a:p>
          </p:txBody>
        </p:sp>
        <p:cxnSp>
          <p:nvCxnSpPr>
            <p:cNvPr id="36" name="Straight Arrow Connector 35"/>
            <p:cNvCxnSpPr/>
            <p:nvPr/>
          </p:nvCxnSpPr>
          <p:spPr>
            <a:xfrm>
              <a:off x="2051721" y="3105058"/>
              <a:ext cx="5583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179512" y="3753036"/>
            <a:ext cx="4428493" cy="720080"/>
            <a:chOff x="179512" y="3753036"/>
            <a:chExt cx="4428493" cy="720080"/>
          </a:xfrm>
        </p:grpSpPr>
        <p:sp>
          <p:nvSpPr>
            <p:cNvPr id="21" name="Rectangle 20"/>
            <p:cNvSpPr/>
            <p:nvPr/>
          </p:nvSpPr>
          <p:spPr bwMode="auto">
            <a:xfrm>
              <a:off x="179512" y="3753036"/>
              <a:ext cx="1922415" cy="720080"/>
            </a:xfrm>
            <a:prstGeom prst="rect">
              <a:avLst/>
            </a:prstGeom>
            <a:noFill/>
            <a:ln w="19050" algn="ctr">
              <a:solidFill>
                <a:srgbClr val="FF0000"/>
              </a:solidFill>
              <a:round/>
              <a:headEnd/>
              <a:tailEnd/>
            </a:ln>
          </p:spPr>
          <p:txBody>
            <a:bodyPr wrap="none" rtlCol="0" anchor="ctr"/>
            <a:lstStyle/>
            <a:p>
              <a:pPr marL="342900" indent="-342900" algn="ctr"/>
              <a:endParaRPr lang="en-US" sz="1200" b="1">
                <a:latin typeface="Tahoma" pitchFamily="34" charset="0"/>
                <a:cs typeface="Tahoma" pitchFamily="34" charset="0"/>
              </a:endParaRPr>
            </a:p>
          </p:txBody>
        </p:sp>
        <p:sp>
          <p:nvSpPr>
            <p:cNvPr id="24" name="TextBox 23"/>
            <p:cNvSpPr txBox="1"/>
            <p:nvPr/>
          </p:nvSpPr>
          <p:spPr>
            <a:xfrm>
              <a:off x="2663789" y="4075184"/>
              <a:ext cx="1944216" cy="253916"/>
            </a:xfrm>
            <a:prstGeom prst="rect">
              <a:avLst/>
            </a:prstGeom>
            <a:noFill/>
          </p:spPr>
          <p:txBody>
            <a:bodyPr wrap="square" rtlCol="0">
              <a:spAutoFit/>
            </a:bodyPr>
            <a:lstStyle>
              <a:defPPr>
                <a:defRPr lang="en-US"/>
              </a:defPPr>
              <a:lvl1pPr>
                <a:defRPr sz="800" b="1"/>
              </a:lvl1pPr>
            </a:lstStyle>
            <a:p>
              <a:r>
                <a:rPr lang="en-US" sz="1050"/>
                <a:t>Credit Party Information</a:t>
              </a:r>
            </a:p>
          </p:txBody>
        </p:sp>
        <p:cxnSp>
          <p:nvCxnSpPr>
            <p:cNvPr id="38" name="Straight Arrow Connector 37"/>
            <p:cNvCxnSpPr/>
            <p:nvPr/>
          </p:nvCxnSpPr>
          <p:spPr>
            <a:xfrm>
              <a:off x="2141485" y="4202142"/>
              <a:ext cx="5583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716791" y="1943135"/>
            <a:ext cx="2487058" cy="366837"/>
            <a:chOff x="716791" y="1943135"/>
            <a:chExt cx="2487058" cy="366837"/>
          </a:xfrm>
        </p:grpSpPr>
        <p:sp>
          <p:nvSpPr>
            <p:cNvPr id="32" name="Rectangle 31"/>
            <p:cNvSpPr/>
            <p:nvPr/>
          </p:nvSpPr>
          <p:spPr bwMode="auto">
            <a:xfrm>
              <a:off x="716791" y="1943135"/>
              <a:ext cx="1118906" cy="120616"/>
            </a:xfrm>
            <a:prstGeom prst="rect">
              <a:avLst/>
            </a:prstGeom>
            <a:noFill/>
            <a:ln w="19050" algn="ctr">
              <a:solidFill>
                <a:srgbClr val="FF0000"/>
              </a:solidFill>
              <a:round/>
              <a:headEnd/>
              <a:tailEnd/>
            </a:ln>
          </p:spPr>
          <p:txBody>
            <a:bodyPr wrap="none" rtlCol="0" anchor="ctr"/>
            <a:lstStyle/>
            <a:p>
              <a:pPr marL="342900" indent="-342900" algn="ctr"/>
              <a:endParaRPr lang="en-US" sz="1200" b="1">
                <a:latin typeface="Tahoma" pitchFamily="34" charset="0"/>
                <a:cs typeface="Tahoma" pitchFamily="34" charset="0"/>
              </a:endParaRPr>
            </a:p>
          </p:txBody>
        </p:sp>
        <p:cxnSp>
          <p:nvCxnSpPr>
            <p:cNvPr id="34" name="Elbow Connector 33"/>
            <p:cNvCxnSpPr/>
            <p:nvPr/>
          </p:nvCxnSpPr>
          <p:spPr>
            <a:xfrm>
              <a:off x="1655677" y="2060848"/>
              <a:ext cx="446251" cy="12601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110895" y="2063751"/>
              <a:ext cx="1092954" cy="246221"/>
            </a:xfrm>
            <a:prstGeom prst="rect">
              <a:avLst/>
            </a:prstGeom>
            <a:noFill/>
          </p:spPr>
          <p:txBody>
            <a:bodyPr wrap="square" rtlCol="0">
              <a:spAutoFit/>
            </a:bodyPr>
            <a:lstStyle/>
            <a:p>
              <a:r>
                <a:rPr lang="en-US" sz="1000" b="1"/>
                <a:t>Receiving Party</a:t>
              </a:r>
            </a:p>
          </p:txBody>
        </p:sp>
      </p:grpSp>
      <p:grpSp>
        <p:nvGrpSpPr>
          <p:cNvPr id="3" name="Group 2"/>
          <p:cNvGrpSpPr/>
          <p:nvPr/>
        </p:nvGrpSpPr>
        <p:grpSpPr>
          <a:xfrm>
            <a:off x="4319973" y="1943135"/>
            <a:ext cx="2160240" cy="366837"/>
            <a:chOff x="4319973" y="1943135"/>
            <a:chExt cx="2160240" cy="366837"/>
          </a:xfrm>
        </p:grpSpPr>
        <p:sp>
          <p:nvSpPr>
            <p:cNvPr id="27" name="Rectangle 26"/>
            <p:cNvSpPr/>
            <p:nvPr/>
          </p:nvSpPr>
          <p:spPr bwMode="auto">
            <a:xfrm>
              <a:off x="4319973" y="1943135"/>
              <a:ext cx="1152128" cy="117713"/>
            </a:xfrm>
            <a:prstGeom prst="rect">
              <a:avLst/>
            </a:prstGeom>
            <a:noFill/>
            <a:ln w="19050" algn="ctr">
              <a:solidFill>
                <a:srgbClr val="FF0000"/>
              </a:solidFill>
              <a:round/>
              <a:headEnd/>
              <a:tailEnd/>
            </a:ln>
          </p:spPr>
          <p:txBody>
            <a:bodyPr wrap="none" rtlCol="0" anchor="ctr"/>
            <a:lstStyle/>
            <a:p>
              <a:pPr marL="342900" indent="-342900" algn="ctr"/>
              <a:endParaRPr lang="en-US" sz="1200" b="1">
                <a:latin typeface="Tahoma" pitchFamily="34" charset="0"/>
                <a:cs typeface="Tahoma" pitchFamily="34" charset="0"/>
              </a:endParaRPr>
            </a:p>
          </p:txBody>
        </p:sp>
        <p:cxnSp>
          <p:nvCxnSpPr>
            <p:cNvPr id="46" name="Elbow Connector 45"/>
            <p:cNvCxnSpPr/>
            <p:nvPr/>
          </p:nvCxnSpPr>
          <p:spPr>
            <a:xfrm>
              <a:off x="4932041" y="2060848"/>
              <a:ext cx="446251" cy="12601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387259" y="2063751"/>
              <a:ext cx="1092954" cy="246221"/>
            </a:xfrm>
            <a:prstGeom prst="rect">
              <a:avLst/>
            </a:prstGeom>
            <a:noFill/>
          </p:spPr>
          <p:txBody>
            <a:bodyPr wrap="square" rtlCol="0">
              <a:spAutoFit/>
            </a:bodyPr>
            <a:lstStyle/>
            <a:p>
              <a:r>
                <a:rPr lang="en-US" sz="1000" b="1"/>
                <a:t>Sending Party</a:t>
              </a:r>
            </a:p>
          </p:txBody>
        </p:sp>
      </p:grpSp>
      <p:grpSp>
        <p:nvGrpSpPr>
          <p:cNvPr id="9" name="Group 8"/>
          <p:cNvGrpSpPr/>
          <p:nvPr/>
        </p:nvGrpSpPr>
        <p:grpSpPr>
          <a:xfrm>
            <a:off x="179513" y="3513073"/>
            <a:ext cx="3521320" cy="246221"/>
            <a:chOff x="179513" y="3513073"/>
            <a:chExt cx="3521320" cy="246221"/>
          </a:xfrm>
        </p:grpSpPr>
        <p:sp>
          <p:nvSpPr>
            <p:cNvPr id="28" name="Rectangle 27"/>
            <p:cNvSpPr/>
            <p:nvPr/>
          </p:nvSpPr>
          <p:spPr bwMode="auto">
            <a:xfrm>
              <a:off x="179513" y="3563605"/>
              <a:ext cx="1290575" cy="153427"/>
            </a:xfrm>
            <a:prstGeom prst="rect">
              <a:avLst/>
            </a:prstGeom>
            <a:noFill/>
            <a:ln w="19050" algn="ctr">
              <a:solidFill>
                <a:srgbClr val="FF0000"/>
              </a:solidFill>
              <a:round/>
              <a:headEnd/>
              <a:tailEnd/>
            </a:ln>
          </p:spPr>
          <p:txBody>
            <a:bodyPr wrap="none" rtlCol="0" anchor="ctr"/>
            <a:lstStyle/>
            <a:p>
              <a:pPr marL="342900" indent="-342900" algn="ctr"/>
              <a:endParaRPr lang="en-US" sz="1200" b="1">
                <a:latin typeface="Tahoma" pitchFamily="34" charset="0"/>
                <a:cs typeface="Tahoma" pitchFamily="34" charset="0"/>
              </a:endParaRPr>
            </a:p>
          </p:txBody>
        </p:sp>
        <p:sp>
          <p:nvSpPr>
            <p:cNvPr id="35" name="TextBox 34"/>
            <p:cNvSpPr txBox="1"/>
            <p:nvPr/>
          </p:nvSpPr>
          <p:spPr>
            <a:xfrm>
              <a:off x="2231741" y="3513073"/>
              <a:ext cx="1469092" cy="246221"/>
            </a:xfrm>
            <a:prstGeom prst="rect">
              <a:avLst/>
            </a:prstGeom>
            <a:noFill/>
          </p:spPr>
          <p:txBody>
            <a:bodyPr wrap="square" rtlCol="0">
              <a:spAutoFit/>
            </a:bodyPr>
            <a:lstStyle>
              <a:defPPr>
                <a:defRPr lang="en-US"/>
              </a:defPPr>
              <a:lvl1pPr>
                <a:defRPr sz="800" b="1"/>
              </a:lvl1pPr>
            </a:lstStyle>
            <a:p>
              <a:r>
                <a:rPr lang="en-US" sz="1000"/>
                <a:t>Credit Party Agent</a:t>
              </a:r>
            </a:p>
          </p:txBody>
        </p:sp>
        <p:cxnSp>
          <p:nvCxnSpPr>
            <p:cNvPr id="39" name="Straight Arrow Connector 38"/>
            <p:cNvCxnSpPr/>
            <p:nvPr/>
          </p:nvCxnSpPr>
          <p:spPr>
            <a:xfrm>
              <a:off x="1655677" y="3630412"/>
              <a:ext cx="5583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503549" y="2120252"/>
            <a:ext cx="4521090" cy="366837"/>
            <a:chOff x="503549" y="2120252"/>
            <a:chExt cx="4521090" cy="366837"/>
          </a:xfrm>
        </p:grpSpPr>
        <p:sp>
          <p:nvSpPr>
            <p:cNvPr id="40" name="TextBox 39"/>
            <p:cNvSpPr txBox="1"/>
            <p:nvPr/>
          </p:nvSpPr>
          <p:spPr>
            <a:xfrm>
              <a:off x="3419873" y="2240868"/>
              <a:ext cx="1604766" cy="246221"/>
            </a:xfrm>
            <a:prstGeom prst="rect">
              <a:avLst/>
            </a:prstGeom>
            <a:noFill/>
          </p:spPr>
          <p:txBody>
            <a:bodyPr wrap="square" rtlCol="0">
              <a:spAutoFit/>
            </a:bodyPr>
            <a:lstStyle/>
            <a:p>
              <a:r>
                <a:rPr lang="en-US" sz="1000" b="1"/>
                <a:t>Unique Reference Id</a:t>
              </a:r>
            </a:p>
          </p:txBody>
        </p:sp>
        <p:sp>
          <p:nvSpPr>
            <p:cNvPr id="41" name="Rectangle 40"/>
            <p:cNvSpPr/>
            <p:nvPr/>
          </p:nvSpPr>
          <p:spPr bwMode="auto">
            <a:xfrm>
              <a:off x="503549" y="2120252"/>
              <a:ext cx="1118906" cy="120616"/>
            </a:xfrm>
            <a:prstGeom prst="rect">
              <a:avLst/>
            </a:prstGeom>
            <a:noFill/>
            <a:ln w="19050" algn="ctr">
              <a:solidFill>
                <a:srgbClr val="FF0000"/>
              </a:solidFill>
              <a:round/>
              <a:headEnd/>
              <a:tailEnd/>
            </a:ln>
          </p:spPr>
          <p:txBody>
            <a:bodyPr wrap="none" rtlCol="0" anchor="ctr"/>
            <a:lstStyle/>
            <a:p>
              <a:pPr marL="342900" indent="-342900" algn="ctr"/>
              <a:endParaRPr lang="en-US" sz="1200" b="1">
                <a:latin typeface="Tahoma" pitchFamily="34" charset="0"/>
                <a:cs typeface="Tahoma" pitchFamily="34" charset="0"/>
              </a:endParaRPr>
            </a:p>
          </p:txBody>
        </p:sp>
        <p:cxnSp>
          <p:nvCxnSpPr>
            <p:cNvPr id="43" name="Elbow Connector 42"/>
            <p:cNvCxnSpPr/>
            <p:nvPr/>
          </p:nvCxnSpPr>
          <p:spPr>
            <a:xfrm>
              <a:off x="1463697" y="2240868"/>
              <a:ext cx="1956176" cy="12601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7763523" y="1943135"/>
            <a:ext cx="1092954" cy="589743"/>
            <a:chOff x="7763523" y="1943135"/>
            <a:chExt cx="1092954" cy="589743"/>
          </a:xfrm>
        </p:grpSpPr>
        <p:cxnSp>
          <p:nvCxnSpPr>
            <p:cNvPr id="48" name="Elbow Connector 47"/>
            <p:cNvCxnSpPr/>
            <p:nvPr/>
          </p:nvCxnSpPr>
          <p:spPr>
            <a:xfrm rot="10800000" flipV="1">
              <a:off x="7838531" y="2063750"/>
              <a:ext cx="621902" cy="346017"/>
            </a:xfrm>
            <a:prstGeom prst="bentConnector3">
              <a:avLst>
                <a:gd name="adj1" fmla="val 136758"/>
              </a:avLst>
            </a:prstGeom>
            <a:ln>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763523" y="2286657"/>
              <a:ext cx="1092954" cy="246221"/>
            </a:xfrm>
            <a:prstGeom prst="rect">
              <a:avLst/>
            </a:prstGeom>
            <a:noFill/>
          </p:spPr>
          <p:txBody>
            <a:bodyPr wrap="square" rtlCol="0">
              <a:spAutoFit/>
            </a:bodyPr>
            <a:lstStyle/>
            <a:p>
              <a:r>
                <a:rPr lang="en-US" sz="1000" b="1"/>
                <a:t>Message Priority</a:t>
              </a:r>
            </a:p>
          </p:txBody>
        </p:sp>
        <p:sp>
          <p:nvSpPr>
            <p:cNvPr id="44" name="Rectangle 43"/>
            <p:cNvSpPr/>
            <p:nvPr/>
          </p:nvSpPr>
          <p:spPr bwMode="auto">
            <a:xfrm>
              <a:off x="7763523" y="1943135"/>
              <a:ext cx="768918" cy="117713"/>
            </a:xfrm>
            <a:prstGeom prst="rect">
              <a:avLst/>
            </a:prstGeom>
            <a:noFill/>
            <a:ln w="19050" algn="ctr">
              <a:solidFill>
                <a:srgbClr val="FF0000"/>
              </a:solidFill>
              <a:round/>
              <a:headEnd/>
              <a:tailEnd/>
            </a:ln>
          </p:spPr>
          <p:txBody>
            <a:bodyPr wrap="none" rtlCol="0" anchor="ctr"/>
            <a:lstStyle/>
            <a:p>
              <a:pPr marL="342900" indent="-342900" algn="ctr"/>
              <a:endParaRPr lang="en-US" sz="1200" b="1">
                <a:latin typeface="Tahoma" pitchFamily="34" charset="0"/>
                <a:cs typeface="Tahoma" pitchFamily="34" charset="0"/>
              </a:endParaRPr>
            </a:p>
          </p:txBody>
        </p:sp>
      </p:grpSp>
    </p:spTree>
    <p:extLst>
      <p:ext uri="{BB962C8B-B14F-4D97-AF65-F5344CB8AC3E}">
        <p14:creationId xmlns:p14="http://schemas.microsoft.com/office/powerpoint/2010/main" val="12737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1000"/>
                                        <p:tgtEl>
                                          <p:spTgt spid="4"/>
                                        </p:tgtEl>
                                      </p:cBhvr>
                                    </p:animEffect>
                                    <p:anim calcmode="lin" valueType="num">
                                      <p:cBhvr>
                                        <p:cTn id="57" dur="1000" fill="hold"/>
                                        <p:tgtEl>
                                          <p:spTgt spid="4"/>
                                        </p:tgtEl>
                                        <p:attrNameLst>
                                          <p:attrName>ppt_x</p:attrName>
                                        </p:attrNameLst>
                                      </p:cBhvr>
                                      <p:tavLst>
                                        <p:tav tm="0">
                                          <p:val>
                                            <p:strVal val="#ppt_x"/>
                                          </p:val>
                                        </p:tav>
                                        <p:tav tm="100000">
                                          <p:val>
                                            <p:strVal val="#ppt_x"/>
                                          </p:val>
                                        </p:tav>
                                      </p:tavLst>
                                    </p:anim>
                                    <p:anim calcmode="lin" valueType="num">
                                      <p:cBhvr>
                                        <p:cTn id="5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Parser/formatter</a:t>
            </a:r>
          </a:p>
        </p:txBody>
      </p:sp>
      <p:sp>
        <p:nvSpPr>
          <p:cNvPr id="3" name="Content Placeholder 2"/>
          <p:cNvSpPr>
            <a:spLocks noGrp="1"/>
          </p:cNvSpPr>
          <p:nvPr>
            <p:ph idx="1"/>
          </p:nvPr>
        </p:nvSpPr>
        <p:spPr/>
        <p:txBody>
          <a:bodyPr/>
          <a:lstStyle/>
          <a:p>
            <a:r>
              <a:rPr lang="en-US" b="1"/>
              <a:t>Basic payment messages</a:t>
            </a:r>
          </a:p>
          <a:p>
            <a:pPr lvl="1"/>
            <a:r>
              <a:rPr lang="en-US"/>
              <a:t>MT101 / PAIN.001 </a:t>
            </a:r>
            <a:br>
              <a:rPr lang="en-US"/>
            </a:br>
            <a:r>
              <a:rPr lang="en-US"/>
              <a:t>(Customer Credit Transfer Initiation)</a:t>
            </a:r>
          </a:p>
          <a:p>
            <a:pPr lvl="1"/>
            <a:endParaRPr lang="en-US"/>
          </a:p>
          <a:p>
            <a:pPr lvl="1"/>
            <a:r>
              <a:rPr lang="en-US"/>
              <a:t>MT103 / PACS.008</a:t>
            </a:r>
            <a:br>
              <a:rPr lang="en-US"/>
            </a:br>
            <a:r>
              <a:rPr lang="en-US"/>
              <a:t>(FI2FI Customer Credit Transfer)</a:t>
            </a:r>
          </a:p>
          <a:p>
            <a:pPr lvl="1"/>
            <a:endParaRPr lang="en-US"/>
          </a:p>
          <a:p>
            <a:pPr lvl="1"/>
            <a:r>
              <a:rPr lang="en-US"/>
              <a:t>MT202 / PACS.009</a:t>
            </a:r>
            <a:br>
              <a:rPr lang="en-US"/>
            </a:br>
            <a:r>
              <a:rPr lang="en-US"/>
              <a:t>(Financial Institution Credit Transfer)</a:t>
            </a:r>
          </a:p>
        </p:txBody>
      </p:sp>
    </p:spTree>
    <p:extLst>
      <p:ext uri="{BB962C8B-B14F-4D97-AF65-F5344CB8AC3E}">
        <p14:creationId xmlns:p14="http://schemas.microsoft.com/office/powerpoint/2010/main" val="67438368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Parser/formatter – SWIFT MT</a:t>
            </a:r>
            <a:endParaRPr lang="en-US"/>
          </a:p>
        </p:txBody>
      </p:sp>
      <p:sp>
        <p:nvSpPr>
          <p:cNvPr id="3" name="Content Placeholder 2"/>
          <p:cNvSpPr>
            <a:spLocks noGrp="1"/>
          </p:cNvSpPr>
          <p:nvPr>
            <p:ph idx="1"/>
          </p:nvPr>
        </p:nvSpPr>
        <p:spPr>
          <a:xfrm>
            <a:off x="457200" y="869672"/>
            <a:ext cx="8229600" cy="5429288"/>
          </a:xfrm>
        </p:spPr>
        <p:txBody>
          <a:bodyPr/>
          <a:lstStyle/>
          <a:p>
            <a:r>
              <a:rPr lang="nl-BE" sz="2000" b="1"/>
              <a:t>SWIFT MT vs. Interchange, Instruction and Transaction</a:t>
            </a:r>
          </a:p>
          <a:p>
            <a:endParaRPr lang="en-US"/>
          </a:p>
        </p:txBody>
      </p:sp>
      <p:graphicFrame>
        <p:nvGraphicFramePr>
          <p:cNvPr id="4" name="Table 3"/>
          <p:cNvGraphicFramePr>
            <a:graphicFrameLocks noGrp="1"/>
          </p:cNvGraphicFramePr>
          <p:nvPr/>
        </p:nvGraphicFramePr>
        <p:xfrm>
          <a:off x="888528" y="1301711"/>
          <a:ext cx="7979024" cy="5242560"/>
        </p:xfrm>
        <a:graphic>
          <a:graphicData uri="http://schemas.openxmlformats.org/drawingml/2006/table">
            <a:tbl>
              <a:tblPr firstRow="1" bandRow="1">
                <a:tableStyleId>{5C22544A-7EE6-4342-B048-85BDC9FD1C3A}</a:tableStyleId>
              </a:tblPr>
              <a:tblGrid>
                <a:gridCol w="1697673">
                  <a:extLst>
                    <a:ext uri="{9D8B030D-6E8A-4147-A177-3AD203B41FA5}">
                      <a16:colId xmlns:a16="http://schemas.microsoft.com/office/drawing/2014/main" val="20000"/>
                    </a:ext>
                  </a:extLst>
                </a:gridCol>
                <a:gridCol w="911910">
                  <a:extLst>
                    <a:ext uri="{9D8B030D-6E8A-4147-A177-3AD203B41FA5}">
                      <a16:colId xmlns:a16="http://schemas.microsoft.com/office/drawing/2014/main" val="20001"/>
                    </a:ext>
                  </a:extLst>
                </a:gridCol>
                <a:gridCol w="2690037">
                  <a:extLst>
                    <a:ext uri="{9D8B030D-6E8A-4147-A177-3AD203B41FA5}">
                      <a16:colId xmlns:a16="http://schemas.microsoft.com/office/drawing/2014/main" val="20002"/>
                    </a:ext>
                  </a:extLst>
                </a:gridCol>
                <a:gridCol w="2679404">
                  <a:extLst>
                    <a:ext uri="{9D8B030D-6E8A-4147-A177-3AD203B41FA5}">
                      <a16:colId xmlns:a16="http://schemas.microsoft.com/office/drawing/2014/main" val="20003"/>
                    </a:ext>
                  </a:extLst>
                </a:gridCol>
              </a:tblGrid>
              <a:tr h="168191">
                <a:tc>
                  <a:txBody>
                    <a:bodyPr/>
                    <a:lstStyle/>
                    <a:p>
                      <a:pPr>
                        <a:spcAft>
                          <a:spcPts val="0"/>
                        </a:spcAft>
                      </a:pPr>
                      <a:r>
                        <a:rPr lang="en-US" sz="1200" b="1" dirty="0">
                          <a:solidFill>
                            <a:srgbClr val="FFFFFF"/>
                          </a:solidFill>
                          <a:latin typeface="Calibri"/>
                          <a:ea typeface="Calibri"/>
                          <a:cs typeface="Times New Roman"/>
                        </a:rPr>
                        <a:t>Format</a:t>
                      </a:r>
                      <a:endParaRPr lang="en-US" sz="1200" dirty="0">
                        <a:latin typeface="Calibri"/>
                        <a:ea typeface="Calibri"/>
                        <a:cs typeface="Times New Roman"/>
                      </a:endParaRPr>
                    </a:p>
                  </a:txBody>
                  <a:tcPr marL="68580" marR="68580" marT="0" marB="0"/>
                </a:tc>
                <a:tc>
                  <a:txBody>
                    <a:bodyPr/>
                    <a:lstStyle/>
                    <a:p>
                      <a:pPr>
                        <a:spcAft>
                          <a:spcPts val="0"/>
                        </a:spcAft>
                      </a:pPr>
                      <a:r>
                        <a:rPr lang="en-US" sz="1200" b="1" dirty="0">
                          <a:solidFill>
                            <a:srgbClr val="FFFFFF"/>
                          </a:solidFill>
                          <a:latin typeface="Calibri"/>
                          <a:ea typeface="Calibri"/>
                          <a:cs typeface="Times New Roman"/>
                        </a:rPr>
                        <a:t>Interchange</a:t>
                      </a:r>
                      <a:endParaRPr lang="en-US" sz="1200" dirty="0">
                        <a:latin typeface="Calibri"/>
                        <a:ea typeface="Calibri"/>
                        <a:cs typeface="Times New Roman"/>
                      </a:endParaRPr>
                    </a:p>
                  </a:txBody>
                  <a:tcPr marL="68580" marR="68580" marT="0" marB="0"/>
                </a:tc>
                <a:tc>
                  <a:txBody>
                    <a:bodyPr/>
                    <a:lstStyle/>
                    <a:p>
                      <a:pPr>
                        <a:spcAft>
                          <a:spcPts val="0"/>
                        </a:spcAft>
                        <a:tabLst>
                          <a:tab pos="808038" algn="l"/>
                        </a:tabLst>
                      </a:pPr>
                      <a:r>
                        <a:rPr lang="en-US" sz="1200" b="1" dirty="0">
                          <a:solidFill>
                            <a:srgbClr val="FFFFFF"/>
                          </a:solidFill>
                          <a:latin typeface="Calibri"/>
                          <a:ea typeface="Calibri"/>
                          <a:cs typeface="Times New Roman"/>
                        </a:rPr>
                        <a:t>Instruction</a:t>
                      </a:r>
                      <a:endParaRPr lang="en-US" sz="1200" dirty="0">
                        <a:latin typeface="Calibri"/>
                        <a:ea typeface="Calibri"/>
                        <a:cs typeface="Times New Roman"/>
                      </a:endParaRPr>
                    </a:p>
                  </a:txBody>
                  <a:tcPr marL="68580" marR="68580" marT="0" marB="0"/>
                </a:tc>
                <a:tc>
                  <a:txBody>
                    <a:bodyPr/>
                    <a:lstStyle/>
                    <a:p>
                      <a:pPr>
                        <a:spcAft>
                          <a:spcPts val="0"/>
                        </a:spcAft>
                        <a:tabLst>
                          <a:tab pos="808038" algn="l"/>
                        </a:tabLst>
                      </a:pPr>
                      <a:r>
                        <a:rPr lang="nl-BE" sz="1200" dirty="0">
                          <a:latin typeface="Calibri"/>
                          <a:ea typeface="Calibri"/>
                          <a:cs typeface="Times New Roman"/>
                        </a:rPr>
                        <a:t>Transaction</a:t>
                      </a:r>
                      <a:endParaRPr lang="en-US" sz="1200" dirty="0">
                        <a:latin typeface="Calibri"/>
                        <a:ea typeface="Calibri"/>
                        <a:cs typeface="Times New Roman"/>
                      </a:endParaRPr>
                    </a:p>
                  </a:txBody>
                  <a:tcPr marL="68580" marR="68580" marT="0" marB="0"/>
                </a:tc>
                <a:extLst>
                  <a:ext uri="{0D108BD9-81ED-4DB2-BD59-A6C34878D82A}">
                    <a16:rowId xmlns:a16="http://schemas.microsoft.com/office/drawing/2014/main" val="10000"/>
                  </a:ext>
                </a:extLst>
              </a:tr>
              <a:tr h="161478">
                <a:tc>
                  <a:txBody>
                    <a:bodyPr/>
                    <a:lstStyle/>
                    <a:p>
                      <a:pPr>
                        <a:spcAft>
                          <a:spcPts val="0"/>
                        </a:spcAft>
                      </a:pPr>
                      <a:r>
                        <a:rPr lang="en-US" sz="1200" b="1" dirty="0">
                          <a:solidFill>
                            <a:srgbClr val="000000"/>
                          </a:solidFill>
                          <a:latin typeface="Calibri"/>
                          <a:ea typeface="Calibri"/>
                          <a:cs typeface="Times New Roman"/>
                        </a:rPr>
                        <a:t>SWIFT-MT103</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indent="0">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indent="0">
                        <a:spcAft>
                          <a:spcPts val="0"/>
                        </a:spcAft>
                      </a:pPr>
                      <a:r>
                        <a:rPr lang="nl-BE" sz="1200" dirty="0">
                          <a:latin typeface="Calibri"/>
                          <a:ea typeface="Calibri"/>
                          <a:cs typeface="Times New Roman"/>
                        </a:rPr>
                        <a:t>1</a:t>
                      </a:r>
                      <a:endParaRPr lang="en-US" sz="1200" dirty="0">
                        <a:latin typeface="Calibri"/>
                        <a:ea typeface="Calibri"/>
                        <a:cs typeface="Times New Roman"/>
                      </a:endParaRPr>
                    </a:p>
                  </a:txBody>
                  <a:tcPr marL="68580" marR="68580" marT="0" marB="0"/>
                </a:tc>
                <a:extLst>
                  <a:ext uri="{0D108BD9-81ED-4DB2-BD59-A6C34878D82A}">
                    <a16:rowId xmlns:a16="http://schemas.microsoft.com/office/drawing/2014/main" val="10001"/>
                  </a:ext>
                </a:extLst>
              </a:tr>
              <a:tr h="161478">
                <a:tc>
                  <a:txBody>
                    <a:bodyPr/>
                    <a:lstStyle/>
                    <a:p>
                      <a:pPr>
                        <a:spcAft>
                          <a:spcPts val="0"/>
                        </a:spcAft>
                      </a:pPr>
                      <a:r>
                        <a:rPr lang="nl-BE" sz="1200" b="1" dirty="0">
                          <a:latin typeface="Calibri"/>
                          <a:ea typeface="Calibri"/>
                          <a:cs typeface="Times New Roman"/>
                        </a:rPr>
                        <a:t>SWIFT-MT103+</a:t>
                      </a:r>
                      <a:endParaRPr lang="en-US" sz="1200" b="1"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indent="0">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indent="0" algn="l" defTabSz="914400" rtl="0" eaLnBrk="1" latinLnBrk="0" hangingPunct="1">
                        <a:spcAft>
                          <a:spcPts val="0"/>
                        </a:spcAft>
                      </a:pPr>
                      <a:r>
                        <a:rPr lang="nl-BE" sz="1200" kern="1200" dirty="0">
                          <a:solidFill>
                            <a:srgbClr val="000000"/>
                          </a:solidFill>
                          <a:latin typeface="Calibri"/>
                          <a:ea typeface="Calibri"/>
                          <a:cs typeface="Times New Roman"/>
                        </a:rPr>
                        <a:t>1</a:t>
                      </a:r>
                      <a:endParaRPr lang="en-US" sz="1200" kern="1200" dirty="0">
                        <a:solidFill>
                          <a:srgbClr val="000000"/>
                        </a:solidFill>
                        <a:latin typeface="Calibri"/>
                        <a:ea typeface="Calibri"/>
                        <a:cs typeface="Times New Roman"/>
                      </a:endParaRPr>
                    </a:p>
                  </a:txBody>
                  <a:tcPr marL="68580" marR="68580" marT="0" marB="0"/>
                </a:tc>
                <a:extLst>
                  <a:ext uri="{0D108BD9-81ED-4DB2-BD59-A6C34878D82A}">
                    <a16:rowId xmlns:a16="http://schemas.microsoft.com/office/drawing/2014/main" val="10002"/>
                  </a:ext>
                </a:extLst>
              </a:tr>
              <a:tr h="161478">
                <a:tc>
                  <a:txBody>
                    <a:bodyPr/>
                    <a:lstStyle/>
                    <a:p>
                      <a:pPr>
                        <a:spcAft>
                          <a:spcPts val="0"/>
                        </a:spcAft>
                      </a:pPr>
                      <a:r>
                        <a:rPr lang="en-US" sz="1200" b="1" dirty="0">
                          <a:solidFill>
                            <a:srgbClr val="000000"/>
                          </a:solidFill>
                          <a:latin typeface="Calibri"/>
                          <a:ea typeface="Calibri"/>
                          <a:cs typeface="Times New Roman"/>
                        </a:rPr>
                        <a:t>SWIFT-MT202</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indent="0" algn="l" defTabSz="914400" rtl="0" eaLnBrk="1" latinLnBrk="0" hangingPunct="1">
                        <a:spcAft>
                          <a:spcPts val="0"/>
                        </a:spcAft>
                      </a:pPr>
                      <a:r>
                        <a:rPr lang="nl-BE" sz="1200" kern="1200" dirty="0">
                          <a:solidFill>
                            <a:srgbClr val="000000"/>
                          </a:solidFill>
                          <a:latin typeface="Calibri"/>
                          <a:ea typeface="Calibri"/>
                          <a:cs typeface="Times New Roman"/>
                        </a:rPr>
                        <a:t>1</a:t>
                      </a:r>
                      <a:endParaRPr lang="en-US" sz="1200" kern="1200" dirty="0">
                        <a:solidFill>
                          <a:srgbClr val="000000"/>
                        </a:solidFill>
                        <a:latin typeface="Calibri"/>
                        <a:ea typeface="Calibri"/>
                        <a:cs typeface="Times New Roman"/>
                      </a:endParaRPr>
                    </a:p>
                  </a:txBody>
                  <a:tcPr marL="68580" marR="68580" marT="0" marB="0"/>
                </a:tc>
                <a:tc>
                  <a:txBody>
                    <a:bodyPr/>
                    <a:lstStyle/>
                    <a:p>
                      <a:pPr marL="0" indent="0" algn="l" defTabSz="914400" rtl="0" eaLnBrk="1" latinLnBrk="0" hangingPunct="1">
                        <a:spcAft>
                          <a:spcPts val="0"/>
                        </a:spcAft>
                      </a:pPr>
                      <a:r>
                        <a:rPr lang="nl-BE" sz="1200" kern="1200" dirty="0">
                          <a:solidFill>
                            <a:srgbClr val="000000"/>
                          </a:solidFill>
                          <a:latin typeface="Calibri"/>
                          <a:ea typeface="Calibri"/>
                          <a:cs typeface="Times New Roman"/>
                        </a:rPr>
                        <a:t>1</a:t>
                      </a:r>
                      <a:endParaRPr lang="en-US" sz="1200" kern="1200" dirty="0">
                        <a:solidFill>
                          <a:srgbClr val="000000"/>
                        </a:solidFill>
                        <a:latin typeface="Calibri"/>
                        <a:ea typeface="Calibri"/>
                        <a:cs typeface="Times New Roman"/>
                      </a:endParaRPr>
                    </a:p>
                  </a:txBody>
                  <a:tcPr marL="68580" marR="68580" marT="0" marB="0"/>
                </a:tc>
                <a:extLst>
                  <a:ext uri="{0D108BD9-81ED-4DB2-BD59-A6C34878D82A}">
                    <a16:rowId xmlns:a16="http://schemas.microsoft.com/office/drawing/2014/main" val="10003"/>
                  </a:ext>
                </a:extLst>
              </a:tr>
              <a:tr h="161478">
                <a:tc>
                  <a:txBody>
                    <a:bodyPr/>
                    <a:lstStyle/>
                    <a:p>
                      <a:pPr>
                        <a:spcAft>
                          <a:spcPts val="0"/>
                        </a:spcAft>
                      </a:pPr>
                      <a:r>
                        <a:rPr lang="en-US" sz="1200" b="1" dirty="0">
                          <a:solidFill>
                            <a:srgbClr val="000000"/>
                          </a:solidFill>
                          <a:latin typeface="Calibri"/>
                          <a:ea typeface="Calibri"/>
                          <a:cs typeface="Times New Roman"/>
                        </a:rPr>
                        <a:t>SWIFT-MT210</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rgbClr val="000000"/>
                          </a:solidFill>
                          <a:latin typeface="Calibri"/>
                          <a:ea typeface="Calibri"/>
                          <a:cs typeface="Times New Roman"/>
                        </a:rPr>
                        <a:t>1..n </a:t>
                      </a:r>
                      <a:r>
                        <a:rPr lang="en-US" sz="1000" kern="1200">
                          <a:solidFill>
                            <a:srgbClr val="000000"/>
                          </a:solidFill>
                          <a:latin typeface="+mn-lt"/>
                          <a:ea typeface="Calibri"/>
                          <a:cs typeface="Times New Roman"/>
                        </a:rPr>
                        <a:t>(One per repetitive sequence)</a:t>
                      </a:r>
                      <a:endParaRPr lang="en-US" sz="1000" kern="1200" dirty="0">
                        <a:solidFill>
                          <a:srgbClr val="000000"/>
                        </a:solidFill>
                        <a:latin typeface="+mn-lt"/>
                        <a:ea typeface="Calibri"/>
                        <a:cs typeface="Times New Roman"/>
                      </a:endParaRPr>
                    </a:p>
                  </a:txBody>
                  <a:tcPr marL="68580" marR="68580" marT="0" marB="0"/>
                </a:tc>
                <a:tc>
                  <a:txBody>
                    <a:bodyPr/>
                    <a:lstStyle/>
                    <a:p>
                      <a:pPr marL="0" indent="0" algn="l" defTabSz="914400" rtl="0" eaLnBrk="1" latinLnBrk="0" hangingPunct="1">
                        <a:spcAft>
                          <a:spcPts val="0"/>
                        </a:spcAft>
                      </a:pPr>
                      <a:r>
                        <a:rPr lang="nl-BE" sz="1200" kern="1200" dirty="0">
                          <a:solidFill>
                            <a:srgbClr val="000000"/>
                          </a:solidFill>
                          <a:latin typeface="Calibri"/>
                          <a:ea typeface="Calibri"/>
                          <a:cs typeface="Times New Roman"/>
                        </a:rPr>
                        <a:t>0</a:t>
                      </a:r>
                      <a:endParaRPr lang="en-US" sz="1200" kern="1200" dirty="0">
                        <a:solidFill>
                          <a:srgbClr val="000000"/>
                        </a:solidFill>
                        <a:latin typeface="Calibri"/>
                        <a:ea typeface="Calibri"/>
                        <a:cs typeface="Times New Roman"/>
                      </a:endParaRPr>
                    </a:p>
                  </a:txBody>
                  <a:tcPr marL="68580" marR="68580" marT="0" marB="0"/>
                </a:tc>
                <a:extLst>
                  <a:ext uri="{0D108BD9-81ED-4DB2-BD59-A6C34878D82A}">
                    <a16:rowId xmlns:a16="http://schemas.microsoft.com/office/drawing/2014/main" val="10004"/>
                  </a:ext>
                </a:extLst>
              </a:tr>
              <a:tr h="161478">
                <a:tc>
                  <a:txBody>
                    <a:bodyPr/>
                    <a:lstStyle/>
                    <a:p>
                      <a:pPr>
                        <a:spcAft>
                          <a:spcPts val="0"/>
                        </a:spcAft>
                      </a:pPr>
                      <a:r>
                        <a:rPr lang="en-US" sz="1200" b="1" dirty="0">
                          <a:solidFill>
                            <a:srgbClr val="000000"/>
                          </a:solidFill>
                          <a:latin typeface="Calibri"/>
                          <a:ea typeface="Calibri"/>
                          <a:cs typeface="Times New Roman"/>
                        </a:rPr>
                        <a:t>SWIFT-MT101</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indent="0" algn="l" defTabSz="914400" rtl="0" eaLnBrk="1" latinLnBrk="0" hangingPunct="1">
                        <a:spcAft>
                          <a:spcPts val="0"/>
                        </a:spcAft>
                      </a:pPr>
                      <a:r>
                        <a:rPr lang="en-US" sz="1200" kern="1200" dirty="0">
                          <a:solidFill>
                            <a:srgbClr val="000000"/>
                          </a:solidFill>
                          <a:latin typeface="Calibri"/>
                          <a:ea typeface="Calibri"/>
                          <a:cs typeface="Times New Roman"/>
                        </a:rPr>
                        <a:t>1..n </a:t>
                      </a:r>
                      <a:br>
                        <a:rPr lang="en-US" sz="1200" kern="1200" dirty="0">
                          <a:solidFill>
                            <a:srgbClr val="000000"/>
                          </a:solidFill>
                          <a:latin typeface="Calibri"/>
                          <a:ea typeface="Calibri"/>
                          <a:cs typeface="Times New Roman"/>
                        </a:rPr>
                      </a:br>
                      <a:r>
                        <a:rPr lang="en-US" sz="1000" kern="1200" dirty="0">
                          <a:solidFill>
                            <a:srgbClr val="000000"/>
                          </a:solidFill>
                          <a:latin typeface="Calibri"/>
                          <a:ea typeface="Calibri"/>
                          <a:cs typeface="Times New Roman"/>
                        </a:rPr>
                        <a:t>(The</a:t>
                      </a:r>
                      <a:r>
                        <a:rPr lang="en-US" sz="1000" kern="1200" baseline="0" dirty="0">
                          <a:solidFill>
                            <a:srgbClr val="000000"/>
                          </a:solidFill>
                          <a:latin typeface="Calibri"/>
                          <a:ea typeface="Calibri"/>
                          <a:cs typeface="Times New Roman"/>
                        </a:rPr>
                        <a:t> originating party and originating party agent should be the same per Instruction)</a:t>
                      </a:r>
                      <a:endParaRPr lang="en-US" sz="1000" kern="1200" dirty="0">
                        <a:solidFill>
                          <a:srgbClr val="000000"/>
                        </a:solidFill>
                        <a:latin typeface="Calibri"/>
                        <a:ea typeface="Calibri"/>
                        <a:cs typeface="Times New Roman"/>
                      </a:endParaRPr>
                    </a:p>
                  </a:txBody>
                  <a:tcPr marL="68580" marR="68580" marT="0" marB="0"/>
                </a:tc>
                <a:tc>
                  <a:txBody>
                    <a:bodyPr/>
                    <a:lstStyle/>
                    <a:p>
                      <a:pPr marL="0" indent="0" algn="l" defTabSz="914400" rtl="0" eaLnBrk="1" latinLnBrk="0" hangingPunct="1">
                        <a:spcAft>
                          <a:spcPts val="0"/>
                        </a:spcAft>
                      </a:pPr>
                      <a:r>
                        <a:rPr lang="nl-BE" sz="1200" kern="1200" dirty="0">
                          <a:solidFill>
                            <a:srgbClr val="000000"/>
                          </a:solidFill>
                          <a:latin typeface="Calibri"/>
                          <a:ea typeface="Calibri"/>
                          <a:cs typeface="Times New Roman"/>
                        </a:rPr>
                        <a:t>1..n </a:t>
                      </a:r>
                      <a:r>
                        <a:rPr lang="en-US" sz="1000" kern="1200" dirty="0">
                          <a:solidFill>
                            <a:srgbClr val="000000"/>
                          </a:solidFill>
                          <a:latin typeface="+mn-lt"/>
                          <a:ea typeface="Calibri"/>
                          <a:cs typeface="Times New Roman"/>
                        </a:rPr>
                        <a:t>(One</a:t>
                      </a:r>
                      <a:r>
                        <a:rPr lang="en-US" sz="1000" kern="1200" baseline="0" dirty="0">
                          <a:solidFill>
                            <a:srgbClr val="000000"/>
                          </a:solidFill>
                          <a:latin typeface="+mn-lt"/>
                          <a:ea typeface="Calibri"/>
                          <a:cs typeface="Times New Roman"/>
                        </a:rPr>
                        <a:t> per B-sequence)</a:t>
                      </a:r>
                      <a:endParaRPr lang="en-US" sz="1000" kern="1200" dirty="0">
                        <a:solidFill>
                          <a:srgbClr val="000000"/>
                        </a:solidFill>
                        <a:latin typeface="Calibri"/>
                        <a:ea typeface="Calibri"/>
                        <a:cs typeface="Times New Roman"/>
                      </a:endParaRPr>
                    </a:p>
                  </a:txBody>
                  <a:tcPr marL="68580" marR="68580" marT="0" marB="0"/>
                </a:tc>
                <a:extLst>
                  <a:ext uri="{0D108BD9-81ED-4DB2-BD59-A6C34878D82A}">
                    <a16:rowId xmlns:a16="http://schemas.microsoft.com/office/drawing/2014/main" val="10005"/>
                  </a:ext>
                </a:extLst>
              </a:tr>
              <a:tr h="178155">
                <a:tc>
                  <a:txBody>
                    <a:bodyPr/>
                    <a:lstStyle/>
                    <a:p>
                      <a:pPr>
                        <a:spcAft>
                          <a:spcPts val="0"/>
                        </a:spcAft>
                      </a:pPr>
                      <a:r>
                        <a:rPr lang="en-US" sz="1200" b="1" dirty="0">
                          <a:solidFill>
                            <a:srgbClr val="000000"/>
                          </a:solidFill>
                          <a:latin typeface="Calibri"/>
                          <a:ea typeface="Calibri"/>
                          <a:cs typeface="Times New Roman"/>
                        </a:rPr>
                        <a:t>SWIFT-MT102</a:t>
                      </a:r>
                      <a:endParaRPr lang="en-US" sz="1200" dirty="0">
                        <a:latin typeface="Calibri"/>
                        <a:ea typeface="Calibri"/>
                        <a:cs typeface="Times New Roman"/>
                      </a:endParaRPr>
                    </a:p>
                  </a:txBody>
                  <a:tcPr marL="68580" marR="68580" marT="0" marB="0"/>
                </a:tc>
                <a:tc>
                  <a:txBody>
                    <a:bodyPr/>
                    <a:lstStyle/>
                    <a:p>
                      <a:pPr>
                        <a:spcAft>
                          <a:spcPts val="0"/>
                        </a:spcAft>
                      </a:pPr>
                      <a:r>
                        <a:rPr lang="en-US" sz="120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indent="0" algn="l" defTabSz="914400" rtl="0" eaLnBrk="1" latinLnBrk="0" hangingPunct="1">
                        <a:spcAft>
                          <a:spcPts val="0"/>
                        </a:spcAft>
                      </a:pPr>
                      <a:r>
                        <a:rPr lang="nl-BE" sz="1200" kern="1200" dirty="0">
                          <a:solidFill>
                            <a:srgbClr val="000000"/>
                          </a:solidFill>
                          <a:latin typeface="Calibri"/>
                          <a:ea typeface="Calibri"/>
                          <a:cs typeface="Times New Roman"/>
                        </a:rPr>
                        <a:t>1</a:t>
                      </a:r>
                      <a:endParaRPr lang="en-US" sz="1200" kern="1200" dirty="0">
                        <a:solidFill>
                          <a:srgbClr val="000000"/>
                        </a:solidFill>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200" kern="1200" dirty="0">
                          <a:solidFill>
                            <a:srgbClr val="000000"/>
                          </a:solidFill>
                          <a:latin typeface="Calibri"/>
                          <a:ea typeface="Calibri"/>
                          <a:cs typeface="Times New Roman"/>
                        </a:rPr>
                        <a:t>1..n </a:t>
                      </a:r>
                      <a:r>
                        <a:rPr lang="en-US" sz="1000" kern="1200" dirty="0">
                          <a:solidFill>
                            <a:srgbClr val="000000"/>
                          </a:solidFill>
                          <a:latin typeface="+mn-lt"/>
                          <a:ea typeface="Calibri"/>
                          <a:cs typeface="Times New Roman"/>
                        </a:rPr>
                        <a:t>(One per B-sequence)</a:t>
                      </a:r>
                    </a:p>
                  </a:txBody>
                  <a:tcPr marL="68580" marR="68580" marT="0" marB="0"/>
                </a:tc>
                <a:extLst>
                  <a:ext uri="{0D108BD9-81ED-4DB2-BD59-A6C34878D82A}">
                    <a16:rowId xmlns:a16="http://schemas.microsoft.com/office/drawing/2014/main" val="10006"/>
                  </a:ext>
                </a:extLst>
              </a:tr>
              <a:tr h="161478">
                <a:tc>
                  <a:txBody>
                    <a:bodyPr/>
                    <a:lstStyle/>
                    <a:p>
                      <a:pPr>
                        <a:spcAft>
                          <a:spcPts val="0"/>
                        </a:spcAft>
                      </a:pPr>
                      <a:r>
                        <a:rPr lang="en-US" sz="1200" b="1" dirty="0">
                          <a:solidFill>
                            <a:srgbClr val="000000"/>
                          </a:solidFill>
                          <a:latin typeface="Calibri"/>
                          <a:ea typeface="Calibri"/>
                          <a:cs typeface="Times New Roman"/>
                        </a:rPr>
                        <a:t>SWIFT</a:t>
                      </a:r>
                      <a:r>
                        <a:rPr lang="en-US" sz="1200" b="1" dirty="0">
                          <a:solidFill>
                            <a:srgbClr val="1F497D"/>
                          </a:solidFill>
                          <a:latin typeface="Calibri"/>
                          <a:ea typeface="Calibri"/>
                          <a:cs typeface="Times New Roman"/>
                        </a:rPr>
                        <a:t>-</a:t>
                      </a:r>
                      <a:r>
                        <a:rPr lang="en-US" sz="1200" b="1" dirty="0">
                          <a:solidFill>
                            <a:srgbClr val="000000"/>
                          </a:solidFill>
                          <a:latin typeface="Calibri"/>
                          <a:ea typeface="Calibri"/>
                          <a:cs typeface="Times New Roman"/>
                        </a:rPr>
                        <a:t>MT110</a:t>
                      </a:r>
                      <a:endParaRPr lang="en-US" sz="1200" dirty="0">
                        <a:latin typeface="Calibri"/>
                        <a:ea typeface="Calibri"/>
                        <a:cs typeface="Times New Roman"/>
                      </a:endParaRPr>
                    </a:p>
                  </a:txBody>
                  <a:tcPr marL="68580" marR="68580" marT="0" marB="0"/>
                </a:tc>
                <a:tc>
                  <a:txBody>
                    <a:bodyPr/>
                    <a:lstStyle/>
                    <a:p>
                      <a:pPr>
                        <a:spcAft>
                          <a:spcPts val="0"/>
                        </a:spcAft>
                      </a:pPr>
                      <a:r>
                        <a:rPr lang="en-US" sz="120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indent="0" algn="l" defTabSz="914400" rtl="0" eaLnBrk="1" latinLnBrk="0" hangingPunct="1">
                        <a:spcAft>
                          <a:spcPts val="0"/>
                        </a:spcAft>
                      </a:pPr>
                      <a:r>
                        <a:rPr lang="en-US" sz="1200" kern="1200" dirty="0">
                          <a:solidFill>
                            <a:srgbClr val="000000"/>
                          </a:solidFill>
                          <a:latin typeface="Calibri"/>
                          <a:ea typeface="Calibri"/>
                          <a:cs typeface="Times New Roman"/>
                        </a:rPr>
                        <a:t>1</a:t>
                      </a:r>
                    </a:p>
                  </a:txBody>
                  <a:tcPr marL="68580" marR="68580" marT="0" marB="0"/>
                </a:tc>
                <a:tc>
                  <a:txBody>
                    <a:bodyPr/>
                    <a:lstStyle/>
                    <a:p>
                      <a:pPr marL="0" indent="0" algn="l" defTabSz="914400" rtl="0" eaLnBrk="1" latinLnBrk="0" hangingPunct="1">
                        <a:spcAft>
                          <a:spcPts val="0"/>
                        </a:spcAft>
                      </a:pPr>
                      <a:r>
                        <a:rPr lang="nl-BE" sz="1200" kern="1200" dirty="0">
                          <a:solidFill>
                            <a:srgbClr val="000000"/>
                          </a:solidFill>
                          <a:latin typeface="Calibri"/>
                          <a:ea typeface="Calibri"/>
                          <a:cs typeface="Times New Roman"/>
                        </a:rPr>
                        <a:t>0</a:t>
                      </a:r>
                      <a:endParaRPr lang="en-US" sz="1200" kern="1200" dirty="0">
                        <a:solidFill>
                          <a:srgbClr val="000000"/>
                        </a:solidFill>
                        <a:latin typeface="Calibri"/>
                        <a:ea typeface="Calibri"/>
                        <a:cs typeface="Times New Roman"/>
                      </a:endParaRPr>
                    </a:p>
                  </a:txBody>
                  <a:tcPr marL="68580" marR="68580" marT="0" marB="0"/>
                </a:tc>
                <a:extLst>
                  <a:ext uri="{0D108BD9-81ED-4DB2-BD59-A6C34878D82A}">
                    <a16:rowId xmlns:a16="http://schemas.microsoft.com/office/drawing/2014/main" val="10007"/>
                  </a:ext>
                </a:extLst>
              </a:tr>
              <a:tr h="161478">
                <a:tc>
                  <a:txBody>
                    <a:bodyPr/>
                    <a:lstStyle/>
                    <a:p>
                      <a:pPr>
                        <a:spcAft>
                          <a:spcPts val="0"/>
                        </a:spcAft>
                      </a:pPr>
                      <a:r>
                        <a:rPr lang="en-US" sz="1200" b="1" dirty="0">
                          <a:solidFill>
                            <a:srgbClr val="000000"/>
                          </a:solidFill>
                          <a:latin typeface="Calibri"/>
                          <a:ea typeface="Calibri"/>
                          <a:cs typeface="Times New Roman"/>
                        </a:rPr>
                        <a:t>SWIFT</a:t>
                      </a:r>
                      <a:r>
                        <a:rPr lang="en-US" sz="1200" b="1" dirty="0">
                          <a:solidFill>
                            <a:srgbClr val="1F497D"/>
                          </a:solidFill>
                          <a:latin typeface="Calibri"/>
                          <a:ea typeface="Calibri"/>
                          <a:cs typeface="Times New Roman"/>
                        </a:rPr>
                        <a:t>-</a:t>
                      </a:r>
                      <a:r>
                        <a:rPr lang="en-US" sz="1200" b="1" dirty="0">
                          <a:solidFill>
                            <a:srgbClr val="000000"/>
                          </a:solidFill>
                          <a:latin typeface="Calibri"/>
                          <a:ea typeface="Calibri"/>
                          <a:cs typeface="Times New Roman"/>
                        </a:rPr>
                        <a:t>MT200</a:t>
                      </a:r>
                      <a:endParaRPr lang="en-US" sz="1200" dirty="0">
                        <a:latin typeface="Calibri"/>
                        <a:ea typeface="Calibri"/>
                        <a:cs typeface="Times New Roman"/>
                      </a:endParaRPr>
                    </a:p>
                  </a:txBody>
                  <a:tcPr marL="68580" marR="68580" marT="0" marB="0"/>
                </a:tc>
                <a:tc>
                  <a:txBody>
                    <a:bodyPr/>
                    <a:lstStyle/>
                    <a:p>
                      <a:pPr>
                        <a:spcAft>
                          <a:spcPts val="0"/>
                        </a:spcAft>
                      </a:pPr>
                      <a:r>
                        <a:rPr lang="en-US" sz="120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indent="0" algn="l" defTabSz="914400" rtl="0" eaLnBrk="1" latinLnBrk="0" hangingPunct="1">
                        <a:spcAft>
                          <a:spcPts val="0"/>
                        </a:spcAft>
                      </a:pPr>
                      <a:r>
                        <a:rPr lang="nl-BE" sz="1200" kern="1200" dirty="0">
                          <a:solidFill>
                            <a:srgbClr val="000000"/>
                          </a:solidFill>
                          <a:latin typeface="Calibri"/>
                          <a:ea typeface="Calibri"/>
                          <a:cs typeface="Times New Roman"/>
                        </a:rPr>
                        <a:t>1</a:t>
                      </a:r>
                      <a:endParaRPr lang="en-US" sz="1200" kern="1200" dirty="0">
                        <a:solidFill>
                          <a:srgbClr val="000000"/>
                        </a:solidFill>
                        <a:latin typeface="Calibri"/>
                        <a:ea typeface="Calibri"/>
                        <a:cs typeface="Times New Roman"/>
                      </a:endParaRPr>
                    </a:p>
                  </a:txBody>
                  <a:tcPr marL="68580" marR="68580" marT="0" marB="0"/>
                </a:tc>
                <a:tc>
                  <a:txBody>
                    <a:bodyPr/>
                    <a:lstStyle/>
                    <a:p>
                      <a:pPr marL="0" indent="0" algn="l" defTabSz="914400" rtl="0" eaLnBrk="1" latinLnBrk="0" hangingPunct="1">
                        <a:spcAft>
                          <a:spcPts val="0"/>
                        </a:spcAft>
                      </a:pPr>
                      <a:r>
                        <a:rPr lang="nl-BE" sz="1200" kern="1200" dirty="0">
                          <a:solidFill>
                            <a:srgbClr val="000000"/>
                          </a:solidFill>
                          <a:latin typeface="Calibri"/>
                          <a:ea typeface="Calibri"/>
                          <a:cs typeface="Times New Roman"/>
                        </a:rPr>
                        <a:t>1</a:t>
                      </a:r>
                      <a:endParaRPr lang="en-US" sz="1200" kern="1200" dirty="0">
                        <a:solidFill>
                          <a:srgbClr val="000000"/>
                        </a:solidFill>
                        <a:latin typeface="Calibri"/>
                        <a:ea typeface="Calibri"/>
                        <a:cs typeface="Times New Roman"/>
                      </a:endParaRPr>
                    </a:p>
                  </a:txBody>
                  <a:tcPr marL="68580" marR="68580" marT="0" marB="0"/>
                </a:tc>
                <a:extLst>
                  <a:ext uri="{0D108BD9-81ED-4DB2-BD59-A6C34878D82A}">
                    <a16:rowId xmlns:a16="http://schemas.microsoft.com/office/drawing/2014/main" val="10008"/>
                  </a:ext>
                </a:extLst>
              </a:tr>
              <a:tr h="161478">
                <a:tc>
                  <a:txBody>
                    <a:bodyPr/>
                    <a:lstStyle/>
                    <a:p>
                      <a:pPr>
                        <a:spcAft>
                          <a:spcPts val="0"/>
                        </a:spcAft>
                      </a:pPr>
                      <a:r>
                        <a:rPr lang="nl-BE" sz="1200" b="1" dirty="0">
                          <a:latin typeface="Calibri"/>
                          <a:ea typeface="Calibri"/>
                          <a:cs typeface="Times New Roman"/>
                        </a:rPr>
                        <a:t>SWIFT-MT202</a:t>
                      </a:r>
                      <a:endParaRPr lang="en-US" sz="1200" b="1"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indent="0" algn="l" defTabSz="914400" rtl="0" eaLnBrk="1" latinLnBrk="0" hangingPunct="1">
                        <a:spcAft>
                          <a:spcPts val="0"/>
                        </a:spcAft>
                      </a:pPr>
                      <a:r>
                        <a:rPr lang="nl-BE" sz="1200" kern="1200" dirty="0">
                          <a:solidFill>
                            <a:srgbClr val="000000"/>
                          </a:solidFill>
                          <a:latin typeface="Calibri"/>
                          <a:ea typeface="Calibri"/>
                          <a:cs typeface="Times New Roman"/>
                        </a:rPr>
                        <a:t>1</a:t>
                      </a:r>
                      <a:endParaRPr lang="en-US" sz="1200" kern="1200" dirty="0">
                        <a:solidFill>
                          <a:srgbClr val="000000"/>
                        </a:solidFill>
                        <a:latin typeface="Calibri"/>
                        <a:ea typeface="Calibri"/>
                        <a:cs typeface="Times New Roman"/>
                      </a:endParaRPr>
                    </a:p>
                  </a:txBody>
                  <a:tcPr marL="68580" marR="68580" marT="0" marB="0"/>
                </a:tc>
                <a:tc>
                  <a:txBody>
                    <a:bodyPr/>
                    <a:lstStyle/>
                    <a:p>
                      <a:pPr marL="0" indent="0" algn="l" defTabSz="914400" rtl="0" eaLnBrk="1" latinLnBrk="0" hangingPunct="1">
                        <a:spcAft>
                          <a:spcPts val="0"/>
                        </a:spcAft>
                      </a:pPr>
                      <a:r>
                        <a:rPr lang="nl-BE" sz="1200" kern="1200" dirty="0">
                          <a:solidFill>
                            <a:srgbClr val="000000"/>
                          </a:solidFill>
                          <a:latin typeface="Calibri"/>
                          <a:ea typeface="Calibri"/>
                          <a:cs typeface="Times New Roman"/>
                        </a:rPr>
                        <a:t>1</a:t>
                      </a:r>
                      <a:endParaRPr lang="en-US" sz="1200" kern="1200" dirty="0">
                        <a:solidFill>
                          <a:srgbClr val="000000"/>
                        </a:solidFill>
                        <a:latin typeface="Calibri"/>
                        <a:ea typeface="Calibri"/>
                        <a:cs typeface="Times New Roman"/>
                      </a:endParaRPr>
                    </a:p>
                  </a:txBody>
                  <a:tcPr marL="68580" marR="68580" marT="0" marB="0"/>
                </a:tc>
                <a:extLst>
                  <a:ext uri="{0D108BD9-81ED-4DB2-BD59-A6C34878D82A}">
                    <a16:rowId xmlns:a16="http://schemas.microsoft.com/office/drawing/2014/main" val="10009"/>
                  </a:ext>
                </a:extLst>
              </a:tr>
              <a:tr h="161478">
                <a:tc>
                  <a:txBody>
                    <a:bodyPr/>
                    <a:lstStyle/>
                    <a:p>
                      <a:pPr>
                        <a:spcAft>
                          <a:spcPts val="0"/>
                        </a:spcAft>
                      </a:pPr>
                      <a:r>
                        <a:rPr lang="en-US" sz="1200" b="1" dirty="0">
                          <a:solidFill>
                            <a:srgbClr val="000000"/>
                          </a:solidFill>
                          <a:latin typeface="Calibri"/>
                          <a:ea typeface="Calibri"/>
                          <a:cs typeface="Times New Roman"/>
                        </a:rPr>
                        <a:t>SWIFT</a:t>
                      </a:r>
                      <a:r>
                        <a:rPr lang="en-US" sz="1200" b="1" dirty="0">
                          <a:solidFill>
                            <a:srgbClr val="1F497D"/>
                          </a:solidFill>
                          <a:latin typeface="Calibri"/>
                          <a:ea typeface="Calibri"/>
                          <a:cs typeface="Times New Roman"/>
                        </a:rPr>
                        <a:t>-</a:t>
                      </a:r>
                      <a:r>
                        <a:rPr lang="en-US" sz="1200" b="1" dirty="0">
                          <a:solidFill>
                            <a:srgbClr val="000000"/>
                          </a:solidFill>
                          <a:latin typeface="Calibri"/>
                          <a:ea typeface="Calibri"/>
                          <a:cs typeface="Times New Roman"/>
                        </a:rPr>
                        <a:t>MT202</a:t>
                      </a:r>
                      <a:r>
                        <a:rPr lang="en-US" sz="1200" b="1" dirty="0">
                          <a:solidFill>
                            <a:srgbClr val="1F497D"/>
                          </a:solidFill>
                          <a:latin typeface="Calibri"/>
                          <a:ea typeface="Calibri"/>
                          <a:cs typeface="Times New Roman"/>
                        </a:rPr>
                        <a:t>-</a:t>
                      </a:r>
                      <a:r>
                        <a:rPr lang="en-US" sz="1200" b="1" dirty="0">
                          <a:solidFill>
                            <a:srgbClr val="000000"/>
                          </a:solidFill>
                          <a:latin typeface="Calibri"/>
                          <a:ea typeface="Calibri"/>
                          <a:cs typeface="Times New Roman"/>
                        </a:rPr>
                        <a:t>COV</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indent="0" algn="l" defTabSz="914400" rtl="0" eaLnBrk="1" latinLnBrk="0" hangingPunct="1">
                        <a:spcAft>
                          <a:spcPts val="0"/>
                        </a:spcAft>
                      </a:pPr>
                      <a:r>
                        <a:rPr lang="en-US" sz="1200" kern="1200" dirty="0">
                          <a:solidFill>
                            <a:srgbClr val="000000"/>
                          </a:solidFill>
                          <a:latin typeface="Calibri"/>
                          <a:ea typeface="Calibri"/>
                          <a:cs typeface="Times New Roman"/>
                        </a:rPr>
                        <a:t>1</a:t>
                      </a:r>
                    </a:p>
                  </a:txBody>
                  <a:tcPr marL="68580" marR="68580" marT="0" marB="0"/>
                </a:tc>
                <a:tc>
                  <a:txBody>
                    <a:bodyPr/>
                    <a:lstStyle/>
                    <a:p>
                      <a:pPr marL="0" indent="0" algn="l" defTabSz="914400" rtl="0" eaLnBrk="1" latinLnBrk="0" hangingPunct="1">
                        <a:spcAft>
                          <a:spcPts val="0"/>
                        </a:spcAft>
                      </a:pPr>
                      <a:r>
                        <a:rPr lang="nl-BE" sz="1200" kern="1200" dirty="0">
                          <a:solidFill>
                            <a:srgbClr val="000000"/>
                          </a:solidFill>
                          <a:latin typeface="Calibri"/>
                          <a:ea typeface="Calibri"/>
                          <a:cs typeface="Times New Roman"/>
                        </a:rPr>
                        <a:t>1</a:t>
                      </a:r>
                      <a:endParaRPr lang="en-US" sz="1200" kern="1200" dirty="0">
                        <a:solidFill>
                          <a:srgbClr val="000000"/>
                        </a:solidFill>
                        <a:latin typeface="Calibri"/>
                        <a:ea typeface="Calibri"/>
                        <a:cs typeface="Times New Roman"/>
                      </a:endParaRPr>
                    </a:p>
                  </a:txBody>
                  <a:tcPr marL="68580" marR="68580" marT="0" marB="0"/>
                </a:tc>
                <a:extLst>
                  <a:ext uri="{0D108BD9-81ED-4DB2-BD59-A6C34878D82A}">
                    <a16:rowId xmlns:a16="http://schemas.microsoft.com/office/drawing/2014/main" val="10010"/>
                  </a:ext>
                </a:extLst>
              </a:tr>
              <a:tr h="161478">
                <a:tc>
                  <a:txBody>
                    <a:bodyPr/>
                    <a:lstStyle/>
                    <a:p>
                      <a:pPr>
                        <a:spcAft>
                          <a:spcPts val="0"/>
                        </a:spcAft>
                      </a:pPr>
                      <a:r>
                        <a:rPr lang="en-US" sz="1200" b="1" dirty="0">
                          <a:solidFill>
                            <a:srgbClr val="000000"/>
                          </a:solidFill>
                          <a:latin typeface="Calibri"/>
                          <a:ea typeface="Calibri"/>
                          <a:cs typeface="Times New Roman"/>
                        </a:rPr>
                        <a:t>SWIFT</a:t>
                      </a:r>
                      <a:r>
                        <a:rPr lang="en-US" sz="1200" b="1" dirty="0">
                          <a:solidFill>
                            <a:srgbClr val="1F497D"/>
                          </a:solidFill>
                          <a:latin typeface="Calibri"/>
                          <a:ea typeface="Calibri"/>
                          <a:cs typeface="Times New Roman"/>
                        </a:rPr>
                        <a:t>-</a:t>
                      </a:r>
                      <a:r>
                        <a:rPr lang="en-US" sz="1200" b="1" dirty="0">
                          <a:solidFill>
                            <a:srgbClr val="000000"/>
                          </a:solidFill>
                          <a:latin typeface="Calibri"/>
                          <a:ea typeface="Calibri"/>
                          <a:cs typeface="Times New Roman"/>
                        </a:rPr>
                        <a:t>MT203</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indent="0" algn="l" defTabSz="914400" rtl="0" eaLnBrk="1" latinLnBrk="0" hangingPunct="1">
                        <a:spcAft>
                          <a:spcPts val="0"/>
                        </a:spcAft>
                      </a:pPr>
                      <a:r>
                        <a:rPr lang="en-US" sz="1200" kern="1200" dirty="0">
                          <a:solidFill>
                            <a:srgbClr val="000000"/>
                          </a:solidFill>
                          <a:latin typeface="Calibri"/>
                          <a:ea typeface="Calibri"/>
                          <a:cs typeface="Times New Roman"/>
                        </a:rPr>
                        <a:t>1</a:t>
                      </a:r>
                    </a:p>
                  </a:txBody>
                  <a:tcPr marL="68580" marR="68580" marT="0" marB="0"/>
                </a:tc>
                <a:tc>
                  <a:txBody>
                    <a:bodyPr/>
                    <a:lstStyle/>
                    <a:p>
                      <a:pPr marL="0" indent="0" algn="l" defTabSz="914400" rtl="0" eaLnBrk="1" latinLnBrk="0" hangingPunct="1">
                        <a:spcAft>
                          <a:spcPts val="0"/>
                        </a:spcAft>
                      </a:pPr>
                      <a:r>
                        <a:rPr lang="nl-BE" sz="1200" kern="1200" dirty="0">
                          <a:solidFill>
                            <a:srgbClr val="000000"/>
                          </a:solidFill>
                          <a:latin typeface="Calibri"/>
                          <a:ea typeface="Calibri"/>
                          <a:cs typeface="Times New Roman"/>
                        </a:rPr>
                        <a:t>1..n </a:t>
                      </a:r>
                      <a:r>
                        <a:rPr lang="en-US" sz="1000" kern="1200" dirty="0">
                          <a:solidFill>
                            <a:srgbClr val="000000"/>
                          </a:solidFill>
                          <a:latin typeface="+mn-lt"/>
                          <a:ea typeface="Calibri"/>
                          <a:cs typeface="Times New Roman"/>
                        </a:rPr>
                        <a:t>(One per repetitive sequence)</a:t>
                      </a:r>
                      <a:endParaRPr lang="en-US" sz="1000" kern="1200" dirty="0">
                        <a:solidFill>
                          <a:srgbClr val="000000"/>
                        </a:solidFill>
                        <a:latin typeface="Calibri"/>
                        <a:ea typeface="Calibri"/>
                        <a:cs typeface="Times New Roman"/>
                      </a:endParaRPr>
                    </a:p>
                  </a:txBody>
                  <a:tcPr marL="68580" marR="68580" marT="0" marB="0"/>
                </a:tc>
                <a:extLst>
                  <a:ext uri="{0D108BD9-81ED-4DB2-BD59-A6C34878D82A}">
                    <a16:rowId xmlns:a16="http://schemas.microsoft.com/office/drawing/2014/main" val="10011"/>
                  </a:ext>
                </a:extLst>
              </a:tr>
              <a:tr h="161478">
                <a:tc>
                  <a:txBody>
                    <a:bodyPr/>
                    <a:lstStyle/>
                    <a:p>
                      <a:pPr>
                        <a:spcAft>
                          <a:spcPts val="0"/>
                        </a:spcAft>
                      </a:pPr>
                      <a:r>
                        <a:rPr lang="en-US" sz="1200" b="1" dirty="0">
                          <a:solidFill>
                            <a:srgbClr val="000000"/>
                          </a:solidFill>
                          <a:latin typeface="Calibri"/>
                          <a:ea typeface="Calibri"/>
                          <a:cs typeface="Times New Roman"/>
                        </a:rPr>
                        <a:t>SWIFT</a:t>
                      </a:r>
                      <a:r>
                        <a:rPr lang="en-US" sz="1200" b="1" dirty="0">
                          <a:solidFill>
                            <a:srgbClr val="1F497D"/>
                          </a:solidFill>
                          <a:latin typeface="Calibri"/>
                          <a:ea typeface="Calibri"/>
                          <a:cs typeface="Times New Roman"/>
                        </a:rPr>
                        <a:t>-</a:t>
                      </a:r>
                      <a:r>
                        <a:rPr lang="en-US" sz="1200" b="1" dirty="0">
                          <a:solidFill>
                            <a:srgbClr val="000000"/>
                          </a:solidFill>
                          <a:latin typeface="Calibri"/>
                          <a:ea typeface="Calibri"/>
                          <a:cs typeface="Times New Roman"/>
                        </a:rPr>
                        <a:t>MT205</a:t>
                      </a:r>
                      <a:endParaRPr lang="en-US" sz="1200" dirty="0">
                        <a:latin typeface="Calibri"/>
                        <a:ea typeface="Calibri"/>
                        <a:cs typeface="Times New Roman"/>
                      </a:endParaRPr>
                    </a:p>
                  </a:txBody>
                  <a:tcPr marL="68580" marR="68580" marT="0" marB="0"/>
                </a:tc>
                <a:tc>
                  <a:txBody>
                    <a:bodyPr/>
                    <a:lstStyle/>
                    <a:p>
                      <a:pPr>
                        <a:spcAft>
                          <a:spcPts val="0"/>
                        </a:spcAft>
                      </a:pPr>
                      <a:r>
                        <a:rPr lang="en-US" sz="120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indent="0" algn="l" defTabSz="914400" rtl="0" eaLnBrk="1" latinLnBrk="0" hangingPunct="1">
                        <a:spcAft>
                          <a:spcPts val="0"/>
                        </a:spcAft>
                      </a:pPr>
                      <a:r>
                        <a:rPr lang="en-US" sz="1200" kern="1200" dirty="0">
                          <a:solidFill>
                            <a:srgbClr val="000000"/>
                          </a:solidFill>
                          <a:latin typeface="Calibri"/>
                          <a:ea typeface="Calibri"/>
                          <a:cs typeface="Times New Roman"/>
                        </a:rPr>
                        <a:t>1</a:t>
                      </a:r>
                    </a:p>
                  </a:txBody>
                  <a:tcPr marL="68580" marR="68580" marT="0" marB="0"/>
                </a:tc>
                <a:tc>
                  <a:txBody>
                    <a:bodyPr/>
                    <a:lstStyle/>
                    <a:p>
                      <a:pPr marL="0" indent="0" algn="l" defTabSz="914400" rtl="0" eaLnBrk="1" latinLnBrk="0" hangingPunct="1">
                        <a:spcAft>
                          <a:spcPts val="0"/>
                        </a:spcAft>
                      </a:pPr>
                      <a:r>
                        <a:rPr lang="nl-BE" sz="1200" kern="1200" dirty="0">
                          <a:solidFill>
                            <a:srgbClr val="000000"/>
                          </a:solidFill>
                          <a:latin typeface="Calibri"/>
                          <a:ea typeface="Calibri"/>
                          <a:cs typeface="Times New Roman"/>
                        </a:rPr>
                        <a:t>1</a:t>
                      </a:r>
                      <a:endParaRPr lang="en-US" sz="1200" kern="1200" dirty="0">
                        <a:solidFill>
                          <a:srgbClr val="000000"/>
                        </a:solidFill>
                        <a:latin typeface="Calibri"/>
                        <a:ea typeface="Calibri"/>
                        <a:cs typeface="Times New Roman"/>
                      </a:endParaRPr>
                    </a:p>
                  </a:txBody>
                  <a:tcPr marL="68580" marR="68580" marT="0" marB="0"/>
                </a:tc>
                <a:extLst>
                  <a:ext uri="{0D108BD9-81ED-4DB2-BD59-A6C34878D82A}">
                    <a16:rowId xmlns:a16="http://schemas.microsoft.com/office/drawing/2014/main" val="10012"/>
                  </a:ext>
                </a:extLst>
              </a:tr>
              <a:tr h="161478">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mn-lt"/>
                          <a:ea typeface="Calibri"/>
                          <a:cs typeface="Times New Roman"/>
                        </a:rPr>
                        <a:t>SWIFT</a:t>
                      </a:r>
                      <a:r>
                        <a:rPr lang="en-US" sz="1200" b="1" dirty="0">
                          <a:solidFill>
                            <a:srgbClr val="1F497D"/>
                          </a:solidFill>
                          <a:latin typeface="+mn-lt"/>
                          <a:ea typeface="Calibri"/>
                          <a:cs typeface="Times New Roman"/>
                        </a:rPr>
                        <a:t>-</a:t>
                      </a:r>
                      <a:r>
                        <a:rPr lang="en-US" sz="1200" b="1" dirty="0">
                          <a:solidFill>
                            <a:srgbClr val="000000"/>
                          </a:solidFill>
                          <a:latin typeface="+mn-lt"/>
                          <a:ea typeface="Calibri"/>
                          <a:cs typeface="Times New Roman"/>
                        </a:rPr>
                        <a:t>MT900</a:t>
                      </a:r>
                      <a:endParaRPr lang="en-US" sz="1200" dirty="0">
                        <a:latin typeface="+mn-lt"/>
                        <a:ea typeface="Calibri"/>
                        <a:cs typeface="Times New Roman"/>
                      </a:endParaRPr>
                    </a:p>
                  </a:txBody>
                  <a:tcPr marL="68580" marR="68580" marT="0" marB="0"/>
                </a:tc>
                <a:tc>
                  <a:txBody>
                    <a:bodyPr/>
                    <a:lstStyle/>
                    <a:p>
                      <a:pPr>
                        <a:spcAft>
                          <a:spcPts val="0"/>
                        </a:spcAft>
                      </a:pPr>
                      <a:r>
                        <a:rPr lang="en-US" sz="1200" dirty="0">
                          <a:latin typeface="Calibri"/>
                          <a:ea typeface="Calibri"/>
                          <a:cs typeface="Times New Roman"/>
                        </a:rPr>
                        <a:t>1</a:t>
                      </a:r>
                    </a:p>
                  </a:txBody>
                  <a:tcPr marL="68580" marR="68580" marT="0" marB="0"/>
                </a:tc>
                <a:tc>
                  <a:txBody>
                    <a:bodyPr/>
                    <a:lstStyle/>
                    <a:p>
                      <a:pPr>
                        <a:spcAft>
                          <a:spcPts val="0"/>
                        </a:spcAft>
                      </a:pPr>
                      <a:r>
                        <a:rPr lang="en-US" sz="1200" dirty="0">
                          <a:latin typeface="Calibri"/>
                          <a:ea typeface="Calibri"/>
                          <a:cs typeface="Times New Roman"/>
                        </a:rPr>
                        <a:t>1</a:t>
                      </a:r>
                    </a:p>
                  </a:txBody>
                  <a:tcPr marL="68580" marR="68580" marT="0" marB="0"/>
                </a:tc>
                <a:tc>
                  <a:txBody>
                    <a:bodyPr/>
                    <a:lstStyle/>
                    <a:p>
                      <a:pPr marL="0" indent="0" algn="l" defTabSz="914400" rtl="0" eaLnBrk="1" latinLnBrk="0" hangingPunct="1">
                        <a:spcAft>
                          <a:spcPts val="0"/>
                        </a:spcAft>
                      </a:pPr>
                      <a:r>
                        <a:rPr lang="en-US" sz="1200" kern="1200" dirty="0">
                          <a:solidFill>
                            <a:srgbClr val="000000"/>
                          </a:solidFill>
                          <a:latin typeface="Calibri"/>
                          <a:ea typeface="Calibri"/>
                          <a:cs typeface="Times New Roman"/>
                        </a:rPr>
                        <a:t>0</a:t>
                      </a:r>
                    </a:p>
                  </a:txBody>
                  <a:tcPr marL="68580" marR="68580" marT="0" marB="0"/>
                </a:tc>
                <a:extLst>
                  <a:ext uri="{0D108BD9-81ED-4DB2-BD59-A6C34878D82A}">
                    <a16:rowId xmlns:a16="http://schemas.microsoft.com/office/drawing/2014/main" val="10013"/>
                  </a:ext>
                </a:extLst>
              </a:tr>
              <a:tr h="161478">
                <a:tc>
                  <a:txBody>
                    <a:bodyPr/>
                    <a:lstStyle/>
                    <a:p>
                      <a:pPr>
                        <a:spcAft>
                          <a:spcPts val="0"/>
                        </a:spcAft>
                      </a:pPr>
                      <a:r>
                        <a:rPr lang="en-US" sz="1200" b="1" dirty="0">
                          <a:solidFill>
                            <a:srgbClr val="000000"/>
                          </a:solidFill>
                          <a:latin typeface="Calibri"/>
                          <a:ea typeface="Calibri"/>
                          <a:cs typeface="Times New Roman"/>
                        </a:rPr>
                        <a:t>SWIFT</a:t>
                      </a:r>
                      <a:r>
                        <a:rPr lang="en-US" sz="1200" b="1" dirty="0">
                          <a:solidFill>
                            <a:srgbClr val="1F497D"/>
                          </a:solidFill>
                          <a:latin typeface="Calibri"/>
                          <a:ea typeface="Calibri"/>
                          <a:cs typeface="Times New Roman"/>
                        </a:rPr>
                        <a:t>-</a:t>
                      </a:r>
                      <a:r>
                        <a:rPr lang="en-US" sz="1200" b="1" dirty="0">
                          <a:solidFill>
                            <a:srgbClr val="000000"/>
                          </a:solidFill>
                          <a:latin typeface="Calibri"/>
                          <a:ea typeface="Calibri"/>
                          <a:cs typeface="Times New Roman"/>
                        </a:rPr>
                        <a:t>MT910</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indent="0" algn="l" defTabSz="914400" rtl="0" eaLnBrk="1" latinLnBrk="0" hangingPunct="1">
                        <a:spcAft>
                          <a:spcPts val="0"/>
                        </a:spcAft>
                      </a:pPr>
                      <a:r>
                        <a:rPr lang="nl-BE" sz="1200" kern="1200" dirty="0">
                          <a:solidFill>
                            <a:srgbClr val="000000"/>
                          </a:solidFill>
                          <a:latin typeface="Calibri"/>
                          <a:ea typeface="Calibri"/>
                          <a:cs typeface="Times New Roman"/>
                        </a:rPr>
                        <a:t>0</a:t>
                      </a:r>
                      <a:endParaRPr lang="en-US" sz="1200" kern="1200" dirty="0">
                        <a:solidFill>
                          <a:srgbClr val="000000"/>
                        </a:solidFill>
                        <a:latin typeface="Calibri"/>
                        <a:ea typeface="Calibri"/>
                        <a:cs typeface="Times New Roman"/>
                      </a:endParaRPr>
                    </a:p>
                  </a:txBody>
                  <a:tcPr marL="68580" marR="68580" marT="0" marB="0"/>
                </a:tc>
                <a:extLst>
                  <a:ext uri="{0D108BD9-81ED-4DB2-BD59-A6C34878D82A}">
                    <a16:rowId xmlns:a16="http://schemas.microsoft.com/office/drawing/2014/main" val="10014"/>
                  </a:ext>
                </a:extLst>
              </a:tr>
              <a:tr h="161478">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mn-lt"/>
                          <a:ea typeface="Calibri"/>
                          <a:cs typeface="Times New Roman"/>
                        </a:rPr>
                        <a:t>SWIFT</a:t>
                      </a:r>
                      <a:r>
                        <a:rPr lang="en-US" sz="1200" b="1" dirty="0">
                          <a:solidFill>
                            <a:srgbClr val="1F497D"/>
                          </a:solidFill>
                          <a:latin typeface="+mn-lt"/>
                          <a:ea typeface="Calibri"/>
                          <a:cs typeface="Times New Roman"/>
                        </a:rPr>
                        <a:t>-</a:t>
                      </a:r>
                      <a:r>
                        <a:rPr lang="en-US" sz="1200" b="1" dirty="0">
                          <a:solidFill>
                            <a:srgbClr val="000000"/>
                          </a:solidFill>
                          <a:latin typeface="+mn-lt"/>
                          <a:ea typeface="Calibri"/>
                          <a:cs typeface="Times New Roman"/>
                        </a:rPr>
                        <a:t>MT950</a:t>
                      </a:r>
                      <a:endParaRPr lang="en-US" sz="1200" dirty="0">
                        <a:latin typeface="+mn-lt"/>
                        <a:ea typeface="Calibri"/>
                        <a:cs typeface="Times New Roman"/>
                      </a:endParaRPr>
                    </a:p>
                  </a:txBody>
                  <a:tcPr marL="68580" marR="68580" marT="0" marB="0"/>
                </a:tc>
                <a:tc>
                  <a:txBody>
                    <a:bodyPr/>
                    <a:lstStyle/>
                    <a:p>
                      <a:pPr>
                        <a:spcAft>
                          <a:spcPts val="0"/>
                        </a:spcAft>
                      </a:pPr>
                      <a:r>
                        <a:rPr lang="en-US" sz="1200" dirty="0">
                          <a:latin typeface="Calibri"/>
                          <a:ea typeface="Calibri"/>
                          <a:cs typeface="Times New Roman"/>
                        </a:rPr>
                        <a:t>1</a:t>
                      </a:r>
                    </a:p>
                  </a:txBody>
                  <a:tcPr marL="68580" marR="68580" marT="0" marB="0"/>
                </a:tc>
                <a:tc>
                  <a:txBody>
                    <a:bodyPr/>
                    <a:lstStyle/>
                    <a:p>
                      <a:pPr>
                        <a:spcAft>
                          <a:spcPts val="0"/>
                        </a:spcAft>
                      </a:pPr>
                      <a:r>
                        <a:rPr lang="en-US" sz="1200" dirty="0">
                          <a:latin typeface="Calibri"/>
                          <a:ea typeface="Calibri"/>
                          <a:cs typeface="Times New Roman"/>
                        </a:rPr>
                        <a:t>1..n</a:t>
                      </a:r>
                    </a:p>
                  </a:txBody>
                  <a:tcPr marL="68580" marR="68580" marT="0" marB="0"/>
                </a:tc>
                <a:tc>
                  <a:txBody>
                    <a:bodyPr/>
                    <a:lstStyle/>
                    <a:p>
                      <a:pPr marL="0" indent="0" algn="l" defTabSz="914400" rtl="0" eaLnBrk="1" latinLnBrk="0" hangingPunct="1">
                        <a:spcAft>
                          <a:spcPts val="0"/>
                        </a:spcAft>
                      </a:pPr>
                      <a:r>
                        <a:rPr lang="en-US" sz="1200" kern="1200" dirty="0">
                          <a:solidFill>
                            <a:srgbClr val="000000"/>
                          </a:solidFill>
                          <a:latin typeface="Calibri"/>
                          <a:ea typeface="Calibri"/>
                          <a:cs typeface="Times New Roman"/>
                        </a:rPr>
                        <a:t>0</a:t>
                      </a:r>
                    </a:p>
                  </a:txBody>
                  <a:tcPr marL="68580" marR="68580" marT="0" marB="0"/>
                </a:tc>
                <a:extLst>
                  <a:ext uri="{0D108BD9-81ED-4DB2-BD59-A6C34878D82A}">
                    <a16:rowId xmlns:a16="http://schemas.microsoft.com/office/drawing/2014/main" val="10015"/>
                  </a:ext>
                </a:extLst>
              </a:tr>
              <a:tr h="161478">
                <a:tc>
                  <a:txBody>
                    <a:bodyPr/>
                    <a:lstStyle/>
                    <a:p>
                      <a:pPr>
                        <a:spcAft>
                          <a:spcPts val="0"/>
                        </a:spcAft>
                      </a:pPr>
                      <a:r>
                        <a:rPr lang="en-US" sz="1200" b="1" dirty="0">
                          <a:solidFill>
                            <a:srgbClr val="000000"/>
                          </a:solidFill>
                          <a:latin typeface="Calibri"/>
                          <a:ea typeface="Calibri"/>
                          <a:cs typeface="Times New Roman"/>
                        </a:rPr>
                        <a:t>SWIFT</a:t>
                      </a:r>
                      <a:r>
                        <a:rPr lang="en-US" sz="1200" b="1" dirty="0">
                          <a:solidFill>
                            <a:srgbClr val="1F497D"/>
                          </a:solidFill>
                          <a:latin typeface="Calibri"/>
                          <a:ea typeface="Calibri"/>
                          <a:cs typeface="Times New Roman"/>
                        </a:rPr>
                        <a:t>-</a:t>
                      </a:r>
                      <a:r>
                        <a:rPr lang="en-US" sz="1200" b="1" dirty="0">
                          <a:solidFill>
                            <a:srgbClr val="000000"/>
                          </a:solidFill>
                          <a:latin typeface="Calibri"/>
                          <a:ea typeface="Calibri"/>
                          <a:cs typeface="Times New Roman"/>
                        </a:rPr>
                        <a:t>MTn90</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200" kern="1200" dirty="0">
                          <a:solidFill>
                            <a:srgbClr val="000000"/>
                          </a:solidFill>
                          <a:latin typeface="+mn-lt"/>
                          <a:ea typeface="Calibri"/>
                          <a:cs typeface="Times New Roman"/>
                        </a:rPr>
                        <a:t>0</a:t>
                      </a:r>
                      <a:endParaRPr lang="en-US" sz="1200" kern="1200" dirty="0">
                        <a:solidFill>
                          <a:srgbClr val="000000"/>
                        </a:solidFill>
                        <a:latin typeface="+mn-lt"/>
                        <a:ea typeface="Calibri"/>
                        <a:cs typeface="Times New Roman"/>
                      </a:endParaRPr>
                    </a:p>
                  </a:txBody>
                  <a:tcPr marL="68580" marR="68580" marT="0" marB="0"/>
                </a:tc>
                <a:extLst>
                  <a:ext uri="{0D108BD9-81ED-4DB2-BD59-A6C34878D82A}">
                    <a16:rowId xmlns:a16="http://schemas.microsoft.com/office/drawing/2014/main" val="10016"/>
                  </a:ext>
                </a:extLst>
              </a:tr>
              <a:tr h="161478">
                <a:tc>
                  <a:txBody>
                    <a:bodyPr/>
                    <a:lstStyle/>
                    <a:p>
                      <a:pPr>
                        <a:spcAft>
                          <a:spcPts val="0"/>
                        </a:spcAft>
                      </a:pPr>
                      <a:r>
                        <a:rPr lang="en-US" sz="1200" b="1" dirty="0">
                          <a:solidFill>
                            <a:srgbClr val="000000"/>
                          </a:solidFill>
                          <a:latin typeface="Calibri"/>
                          <a:ea typeface="Calibri"/>
                          <a:cs typeface="Times New Roman"/>
                        </a:rPr>
                        <a:t>SWIFT</a:t>
                      </a:r>
                      <a:r>
                        <a:rPr lang="en-US" sz="1200" b="1" dirty="0">
                          <a:solidFill>
                            <a:srgbClr val="1F497D"/>
                          </a:solidFill>
                          <a:latin typeface="Calibri"/>
                          <a:ea typeface="Calibri"/>
                          <a:cs typeface="Times New Roman"/>
                        </a:rPr>
                        <a:t>-</a:t>
                      </a:r>
                      <a:r>
                        <a:rPr lang="en-US" sz="1200" b="1" dirty="0">
                          <a:solidFill>
                            <a:srgbClr val="000000"/>
                          </a:solidFill>
                          <a:latin typeface="Calibri"/>
                          <a:ea typeface="Calibri"/>
                          <a:cs typeface="Times New Roman"/>
                        </a:rPr>
                        <a:t>MTn91</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200" kern="1200" dirty="0">
                          <a:solidFill>
                            <a:srgbClr val="000000"/>
                          </a:solidFill>
                          <a:latin typeface="+mn-lt"/>
                          <a:ea typeface="Calibri"/>
                          <a:cs typeface="Times New Roman"/>
                        </a:rPr>
                        <a:t>0</a:t>
                      </a:r>
                      <a:endParaRPr lang="en-US" sz="1200" kern="1200" dirty="0">
                        <a:solidFill>
                          <a:srgbClr val="000000"/>
                        </a:solidFill>
                        <a:latin typeface="+mn-lt"/>
                        <a:ea typeface="Calibri"/>
                        <a:cs typeface="Times New Roman"/>
                      </a:endParaRPr>
                    </a:p>
                  </a:txBody>
                  <a:tcPr marL="68580" marR="68580" marT="0" marB="0"/>
                </a:tc>
                <a:extLst>
                  <a:ext uri="{0D108BD9-81ED-4DB2-BD59-A6C34878D82A}">
                    <a16:rowId xmlns:a16="http://schemas.microsoft.com/office/drawing/2014/main" val="10017"/>
                  </a:ext>
                </a:extLst>
              </a:tr>
              <a:tr h="161478">
                <a:tc>
                  <a:txBody>
                    <a:bodyPr/>
                    <a:lstStyle/>
                    <a:p>
                      <a:pPr>
                        <a:spcAft>
                          <a:spcPts val="0"/>
                        </a:spcAft>
                      </a:pPr>
                      <a:r>
                        <a:rPr lang="en-US" sz="1200" b="1" dirty="0">
                          <a:solidFill>
                            <a:srgbClr val="000000"/>
                          </a:solidFill>
                          <a:latin typeface="Calibri"/>
                          <a:ea typeface="Calibri"/>
                          <a:cs typeface="Times New Roman"/>
                        </a:rPr>
                        <a:t>SWIFT</a:t>
                      </a:r>
                      <a:r>
                        <a:rPr lang="en-US" sz="1200" b="1" dirty="0">
                          <a:solidFill>
                            <a:srgbClr val="1F497D"/>
                          </a:solidFill>
                          <a:latin typeface="Calibri"/>
                          <a:ea typeface="Calibri"/>
                          <a:cs typeface="Times New Roman"/>
                        </a:rPr>
                        <a:t>-</a:t>
                      </a:r>
                      <a:r>
                        <a:rPr lang="en-US" sz="1200" b="1" dirty="0">
                          <a:solidFill>
                            <a:srgbClr val="000000"/>
                          </a:solidFill>
                          <a:latin typeface="Calibri"/>
                          <a:ea typeface="Calibri"/>
                          <a:cs typeface="Times New Roman"/>
                        </a:rPr>
                        <a:t>MTn92</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200" kern="1200" dirty="0">
                          <a:solidFill>
                            <a:srgbClr val="000000"/>
                          </a:solidFill>
                          <a:latin typeface="+mn-lt"/>
                          <a:ea typeface="Calibri"/>
                          <a:cs typeface="Times New Roman"/>
                        </a:rPr>
                        <a:t>0</a:t>
                      </a:r>
                      <a:endParaRPr lang="en-US" sz="1200" kern="1200" dirty="0">
                        <a:solidFill>
                          <a:srgbClr val="000000"/>
                        </a:solidFill>
                        <a:latin typeface="+mn-lt"/>
                        <a:ea typeface="Calibri"/>
                        <a:cs typeface="Times New Roman"/>
                      </a:endParaRPr>
                    </a:p>
                  </a:txBody>
                  <a:tcPr marL="68580" marR="68580" marT="0" marB="0"/>
                </a:tc>
                <a:extLst>
                  <a:ext uri="{0D108BD9-81ED-4DB2-BD59-A6C34878D82A}">
                    <a16:rowId xmlns:a16="http://schemas.microsoft.com/office/drawing/2014/main" val="10018"/>
                  </a:ext>
                </a:extLst>
              </a:tr>
              <a:tr h="161478">
                <a:tc>
                  <a:txBody>
                    <a:bodyPr/>
                    <a:lstStyle/>
                    <a:p>
                      <a:pPr>
                        <a:spcAft>
                          <a:spcPts val="0"/>
                        </a:spcAft>
                      </a:pPr>
                      <a:r>
                        <a:rPr lang="en-US" sz="1200" b="1" dirty="0">
                          <a:solidFill>
                            <a:srgbClr val="000000"/>
                          </a:solidFill>
                          <a:latin typeface="Calibri"/>
                          <a:ea typeface="Calibri"/>
                          <a:cs typeface="Times New Roman"/>
                        </a:rPr>
                        <a:t>SWIFT</a:t>
                      </a:r>
                      <a:r>
                        <a:rPr lang="en-US" sz="1200" b="1" dirty="0">
                          <a:solidFill>
                            <a:srgbClr val="1F497D"/>
                          </a:solidFill>
                          <a:latin typeface="Calibri"/>
                          <a:ea typeface="Calibri"/>
                          <a:cs typeface="Times New Roman"/>
                        </a:rPr>
                        <a:t>-</a:t>
                      </a:r>
                      <a:r>
                        <a:rPr lang="en-US" sz="1200" b="1" dirty="0">
                          <a:solidFill>
                            <a:srgbClr val="000000"/>
                          </a:solidFill>
                          <a:latin typeface="Calibri"/>
                          <a:ea typeface="Calibri"/>
                          <a:cs typeface="Times New Roman"/>
                        </a:rPr>
                        <a:t>MTn95</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200" kern="1200">
                          <a:solidFill>
                            <a:srgbClr val="000000"/>
                          </a:solidFill>
                          <a:latin typeface="Calibri"/>
                          <a:ea typeface="Calibri"/>
                          <a:cs typeface="Times New Roman"/>
                        </a:rPr>
                        <a:t>0</a:t>
                      </a:r>
                      <a:endParaRPr lang="en-US" sz="1200" kern="1200" dirty="0">
                        <a:solidFill>
                          <a:srgbClr val="000000"/>
                        </a:solidFill>
                        <a:latin typeface="+mn-lt"/>
                        <a:ea typeface="Calibri"/>
                        <a:cs typeface="Times New Roman"/>
                      </a:endParaRPr>
                    </a:p>
                  </a:txBody>
                  <a:tcPr marL="68580" marR="68580" marT="0" marB="0"/>
                </a:tc>
                <a:extLst>
                  <a:ext uri="{0D108BD9-81ED-4DB2-BD59-A6C34878D82A}">
                    <a16:rowId xmlns:a16="http://schemas.microsoft.com/office/drawing/2014/main" val="10019"/>
                  </a:ext>
                </a:extLst>
              </a:tr>
              <a:tr h="161478">
                <a:tc>
                  <a:txBody>
                    <a:bodyPr/>
                    <a:lstStyle/>
                    <a:p>
                      <a:pPr>
                        <a:spcAft>
                          <a:spcPts val="0"/>
                        </a:spcAft>
                      </a:pPr>
                      <a:r>
                        <a:rPr lang="en-US" sz="1200" b="1" dirty="0">
                          <a:solidFill>
                            <a:srgbClr val="000000"/>
                          </a:solidFill>
                          <a:latin typeface="Calibri"/>
                          <a:ea typeface="Calibri"/>
                          <a:cs typeface="Times New Roman"/>
                        </a:rPr>
                        <a:t>SWIFT</a:t>
                      </a:r>
                      <a:r>
                        <a:rPr lang="en-US" sz="1200" b="1" dirty="0">
                          <a:solidFill>
                            <a:srgbClr val="1F497D"/>
                          </a:solidFill>
                          <a:latin typeface="Calibri"/>
                          <a:ea typeface="Calibri"/>
                          <a:cs typeface="Times New Roman"/>
                        </a:rPr>
                        <a:t>-</a:t>
                      </a:r>
                      <a:r>
                        <a:rPr lang="en-US" sz="1200" b="1" dirty="0">
                          <a:solidFill>
                            <a:srgbClr val="000000"/>
                          </a:solidFill>
                          <a:latin typeface="Calibri"/>
                          <a:ea typeface="Calibri"/>
                          <a:cs typeface="Times New Roman"/>
                        </a:rPr>
                        <a:t>MTn96</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indent="0" algn="l" defTabSz="914400" rtl="0" eaLnBrk="1" latinLnBrk="0" hangingPunct="1">
                        <a:spcAft>
                          <a:spcPts val="0"/>
                        </a:spcAft>
                      </a:pPr>
                      <a:r>
                        <a:rPr lang="nl-BE" sz="1200" kern="1200">
                          <a:solidFill>
                            <a:srgbClr val="000000"/>
                          </a:solidFill>
                          <a:latin typeface="Calibri"/>
                          <a:ea typeface="Calibri"/>
                          <a:cs typeface="Times New Roman"/>
                        </a:rPr>
                        <a:t>0</a:t>
                      </a:r>
                      <a:endParaRPr lang="en-US" sz="1200" kern="1200" dirty="0">
                        <a:solidFill>
                          <a:srgbClr val="000000"/>
                        </a:solidFill>
                        <a:latin typeface="Calibri"/>
                        <a:ea typeface="Calibri"/>
                        <a:cs typeface="Times New Roman"/>
                      </a:endParaRPr>
                    </a:p>
                  </a:txBody>
                  <a:tcPr marL="68580" marR="68580" marT="0" marB="0"/>
                </a:tc>
                <a:extLst>
                  <a:ext uri="{0D108BD9-81ED-4DB2-BD59-A6C34878D82A}">
                    <a16:rowId xmlns:a16="http://schemas.microsoft.com/office/drawing/2014/main" val="10020"/>
                  </a:ext>
                </a:extLst>
              </a:tr>
              <a:tr h="161478">
                <a:tc>
                  <a:txBody>
                    <a:bodyPr/>
                    <a:lstStyle/>
                    <a:p>
                      <a:pPr>
                        <a:spcAft>
                          <a:spcPts val="0"/>
                        </a:spcAft>
                      </a:pPr>
                      <a:r>
                        <a:rPr lang="en-US" sz="1200" b="1" dirty="0">
                          <a:solidFill>
                            <a:srgbClr val="000000"/>
                          </a:solidFill>
                          <a:latin typeface="Calibri"/>
                          <a:ea typeface="Calibri"/>
                          <a:cs typeface="Times New Roman"/>
                        </a:rPr>
                        <a:t>SWIFT</a:t>
                      </a:r>
                      <a:r>
                        <a:rPr lang="en-US" sz="1200" b="1" dirty="0">
                          <a:solidFill>
                            <a:srgbClr val="1F497D"/>
                          </a:solidFill>
                          <a:latin typeface="Calibri"/>
                          <a:ea typeface="Calibri"/>
                          <a:cs typeface="Times New Roman"/>
                        </a:rPr>
                        <a:t>-</a:t>
                      </a:r>
                      <a:r>
                        <a:rPr lang="en-US" sz="1200" b="1" dirty="0">
                          <a:solidFill>
                            <a:srgbClr val="000000"/>
                          </a:solidFill>
                          <a:latin typeface="Calibri"/>
                          <a:ea typeface="Calibri"/>
                          <a:cs typeface="Times New Roman"/>
                        </a:rPr>
                        <a:t>MTn99</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indent="0" algn="l" defTabSz="914400" rtl="0" eaLnBrk="1" latinLnBrk="0" hangingPunct="1">
                        <a:spcAft>
                          <a:spcPts val="0"/>
                        </a:spcAft>
                      </a:pPr>
                      <a:r>
                        <a:rPr lang="nl-BE" sz="1200" kern="1200">
                          <a:solidFill>
                            <a:srgbClr val="000000"/>
                          </a:solidFill>
                          <a:latin typeface="Calibri"/>
                          <a:ea typeface="Calibri"/>
                          <a:cs typeface="Times New Roman"/>
                        </a:rPr>
                        <a:t>0</a:t>
                      </a:r>
                      <a:endParaRPr lang="en-US" sz="1200" kern="1200" dirty="0">
                        <a:solidFill>
                          <a:srgbClr val="000000"/>
                        </a:solidFill>
                        <a:latin typeface="Calibri"/>
                        <a:ea typeface="Calibri"/>
                        <a:cs typeface="Times New Roman"/>
                      </a:endParaRPr>
                    </a:p>
                  </a:txBody>
                  <a:tcPr marL="68580" marR="68580" marT="0" marB="0"/>
                </a:tc>
                <a:extLst>
                  <a:ext uri="{0D108BD9-81ED-4DB2-BD59-A6C34878D82A}">
                    <a16:rowId xmlns:a16="http://schemas.microsoft.com/office/drawing/2014/main" val="10021"/>
                  </a:ext>
                </a:extLst>
              </a:tr>
              <a:tr h="161478">
                <a:tc>
                  <a:txBody>
                    <a:bodyPr/>
                    <a:lstStyle/>
                    <a:p>
                      <a:pPr>
                        <a:spcAft>
                          <a:spcPts val="0"/>
                        </a:spcAft>
                      </a:pPr>
                      <a:r>
                        <a:rPr lang="en-US" sz="1200" b="1" dirty="0">
                          <a:solidFill>
                            <a:srgbClr val="000000"/>
                          </a:solidFill>
                          <a:latin typeface="Calibri"/>
                          <a:ea typeface="Calibri"/>
                          <a:cs typeface="Times New Roman"/>
                        </a:rPr>
                        <a:t>SWIFT</a:t>
                      </a:r>
                      <a:r>
                        <a:rPr lang="en-US" sz="1200" b="1" dirty="0">
                          <a:solidFill>
                            <a:srgbClr val="1F497D"/>
                          </a:solidFill>
                          <a:latin typeface="Calibri"/>
                          <a:ea typeface="Calibri"/>
                          <a:cs typeface="Times New Roman"/>
                        </a:rPr>
                        <a:t>-</a:t>
                      </a:r>
                      <a:r>
                        <a:rPr lang="en-US" sz="1200" b="1" dirty="0">
                          <a:solidFill>
                            <a:srgbClr val="000000"/>
                          </a:solidFill>
                          <a:latin typeface="Calibri"/>
                          <a:ea typeface="Calibri"/>
                          <a:cs typeface="Times New Roman"/>
                        </a:rPr>
                        <a:t>MT012</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indent="0" algn="l" defTabSz="914400" rtl="0" eaLnBrk="1" latinLnBrk="0" hangingPunct="1">
                        <a:spcAft>
                          <a:spcPts val="0"/>
                        </a:spcAft>
                      </a:pPr>
                      <a:r>
                        <a:rPr lang="nl-BE" sz="1200" kern="1200">
                          <a:solidFill>
                            <a:srgbClr val="000000"/>
                          </a:solidFill>
                          <a:latin typeface="Calibri"/>
                          <a:ea typeface="Calibri"/>
                          <a:cs typeface="Times New Roman"/>
                        </a:rPr>
                        <a:t>0</a:t>
                      </a:r>
                      <a:endParaRPr lang="en-US" sz="1200" kern="1200" dirty="0">
                        <a:solidFill>
                          <a:srgbClr val="000000"/>
                        </a:solidFill>
                        <a:latin typeface="Calibri"/>
                        <a:ea typeface="Calibri"/>
                        <a:cs typeface="Times New Roman"/>
                      </a:endParaRPr>
                    </a:p>
                  </a:txBody>
                  <a:tcPr marL="68580" marR="68580" marT="0" marB="0"/>
                </a:tc>
                <a:extLst>
                  <a:ext uri="{0D108BD9-81ED-4DB2-BD59-A6C34878D82A}">
                    <a16:rowId xmlns:a16="http://schemas.microsoft.com/office/drawing/2014/main" val="10022"/>
                  </a:ext>
                </a:extLst>
              </a:tr>
              <a:tr h="161478">
                <a:tc>
                  <a:txBody>
                    <a:bodyPr/>
                    <a:lstStyle/>
                    <a:p>
                      <a:pPr>
                        <a:spcAft>
                          <a:spcPts val="0"/>
                        </a:spcAft>
                      </a:pPr>
                      <a:r>
                        <a:rPr lang="en-US" sz="1200" b="1" dirty="0">
                          <a:solidFill>
                            <a:srgbClr val="000000"/>
                          </a:solidFill>
                          <a:latin typeface="Calibri"/>
                          <a:ea typeface="Calibri"/>
                          <a:cs typeface="Times New Roman"/>
                        </a:rPr>
                        <a:t>SWIFT</a:t>
                      </a:r>
                      <a:r>
                        <a:rPr lang="en-US" sz="1200" b="1" dirty="0">
                          <a:solidFill>
                            <a:srgbClr val="1F497D"/>
                          </a:solidFill>
                          <a:latin typeface="Calibri"/>
                          <a:ea typeface="Calibri"/>
                          <a:cs typeface="Times New Roman"/>
                        </a:rPr>
                        <a:t>-</a:t>
                      </a:r>
                      <a:r>
                        <a:rPr lang="en-US" sz="1200" b="1" dirty="0">
                          <a:solidFill>
                            <a:srgbClr val="000000"/>
                          </a:solidFill>
                          <a:latin typeface="Calibri"/>
                          <a:ea typeface="Calibri"/>
                          <a:cs typeface="Times New Roman"/>
                        </a:rPr>
                        <a:t>MT019</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a:spcAft>
                          <a:spcPts val="0"/>
                        </a:spcAft>
                      </a:pPr>
                      <a:r>
                        <a:rPr lang="en-US" sz="1200" dirty="0">
                          <a:solidFill>
                            <a:srgbClr val="000000"/>
                          </a:solidFill>
                          <a:latin typeface="Calibri"/>
                          <a:ea typeface="Calibri"/>
                          <a:cs typeface="Times New Roman"/>
                        </a:rPr>
                        <a:t>1</a:t>
                      </a:r>
                      <a:endParaRPr lang="en-US" sz="1200" dirty="0">
                        <a:latin typeface="Calibri"/>
                        <a:ea typeface="Calibri"/>
                        <a:cs typeface="Times New Roman"/>
                      </a:endParaRPr>
                    </a:p>
                  </a:txBody>
                  <a:tcPr marL="68580" marR="68580" marT="0" marB="0"/>
                </a:tc>
                <a:tc>
                  <a:txBody>
                    <a:bodyPr/>
                    <a:lstStyle/>
                    <a:p>
                      <a:pPr marL="0" indent="0" algn="l" defTabSz="914400" rtl="0" eaLnBrk="1" latinLnBrk="0" hangingPunct="1">
                        <a:spcAft>
                          <a:spcPts val="0"/>
                        </a:spcAft>
                      </a:pPr>
                      <a:r>
                        <a:rPr lang="nl-BE" sz="1200" kern="1200" dirty="0">
                          <a:solidFill>
                            <a:srgbClr val="000000"/>
                          </a:solidFill>
                          <a:latin typeface="Calibri"/>
                          <a:ea typeface="Calibri"/>
                          <a:cs typeface="Times New Roman"/>
                        </a:rPr>
                        <a:t>0</a:t>
                      </a:r>
                      <a:endParaRPr lang="en-US" sz="1200" kern="1200" dirty="0">
                        <a:solidFill>
                          <a:srgbClr val="000000"/>
                        </a:solidFill>
                        <a:latin typeface="Calibri"/>
                        <a:ea typeface="Calibri"/>
                        <a:cs typeface="Times New Roman"/>
                      </a:endParaRPr>
                    </a:p>
                  </a:txBody>
                  <a:tcPr marL="68580" marR="68580" marT="0" marB="0"/>
                </a:tc>
                <a:extLst>
                  <a:ext uri="{0D108BD9-81ED-4DB2-BD59-A6C34878D82A}">
                    <a16:rowId xmlns:a16="http://schemas.microsoft.com/office/drawing/2014/main" val="10023"/>
                  </a:ext>
                </a:extLst>
              </a:tr>
              <a:tr h="161478">
                <a:tc>
                  <a:txBody>
                    <a:bodyPr/>
                    <a:lstStyle/>
                    <a:p>
                      <a:pPr>
                        <a:spcAft>
                          <a:spcPts val="0"/>
                        </a:spcAft>
                      </a:pPr>
                      <a:r>
                        <a:rPr lang="nl-BE" sz="1200" b="1" dirty="0">
                          <a:latin typeface="Calibri"/>
                          <a:ea typeface="Calibri"/>
                          <a:cs typeface="Times New Roman"/>
                        </a:rPr>
                        <a:t>F21</a:t>
                      </a:r>
                      <a:endParaRPr lang="en-US" sz="1200" b="1" dirty="0">
                        <a:latin typeface="Calibri"/>
                        <a:ea typeface="Calibri"/>
                        <a:cs typeface="Times New Roman"/>
                      </a:endParaRPr>
                    </a:p>
                  </a:txBody>
                  <a:tcPr marL="68580" marR="68580" marT="0" marB="0"/>
                </a:tc>
                <a:tc gridSpan="3">
                  <a:txBody>
                    <a:bodyPr/>
                    <a:lstStyle/>
                    <a:p>
                      <a:pPr>
                        <a:spcAft>
                          <a:spcPts val="0"/>
                        </a:spcAft>
                      </a:pPr>
                      <a:r>
                        <a:rPr lang="nl-BE" sz="1200" dirty="0">
                          <a:latin typeface="Calibri"/>
                          <a:ea typeface="Calibri"/>
                          <a:cs typeface="Times New Roman"/>
                        </a:rPr>
                        <a:t>Not parsed, handled by PSSM</a:t>
                      </a:r>
                      <a:endParaRPr lang="en-US" sz="1200" dirty="0">
                        <a:latin typeface="Calibri"/>
                        <a:ea typeface="Calibri"/>
                        <a:cs typeface="Times New Roman"/>
                      </a:endParaRPr>
                    </a:p>
                  </a:txBody>
                  <a:tcPr marL="68580" marR="68580" marT="0" marB="0"/>
                </a:tc>
                <a:tc hMerge="1">
                  <a:txBody>
                    <a:bodyPr/>
                    <a:lstStyle/>
                    <a:p>
                      <a:pPr marL="0" indent="0" algn="l" defTabSz="914400" rtl="0" eaLnBrk="1" latinLnBrk="0" hangingPunct="1">
                        <a:spcAft>
                          <a:spcPts val="0"/>
                        </a:spcAft>
                      </a:pPr>
                      <a:endParaRPr lang="en-US" sz="1200" kern="1200" dirty="0">
                        <a:solidFill>
                          <a:srgbClr val="000000"/>
                        </a:solidFill>
                        <a:latin typeface="Calibri"/>
                        <a:ea typeface="Calibri"/>
                        <a:cs typeface="Times New Roman"/>
                      </a:endParaRPr>
                    </a:p>
                  </a:txBody>
                  <a:tcPr marL="68580" marR="68580" marT="0" marB="0"/>
                </a:tc>
                <a:tc hMerge="1">
                  <a:txBody>
                    <a:bodyPr/>
                    <a:lstStyle/>
                    <a:p>
                      <a:pPr marL="0" indent="0" algn="l" defTabSz="914400" rtl="0" eaLnBrk="1" latinLnBrk="0" hangingPunct="1">
                        <a:spcAft>
                          <a:spcPts val="0"/>
                        </a:spcAft>
                      </a:pPr>
                      <a:endParaRPr lang="en-US" sz="1200" kern="1200" dirty="0">
                        <a:solidFill>
                          <a:srgbClr val="000000"/>
                        </a:solidFill>
                        <a:latin typeface="Calibri"/>
                        <a:ea typeface="Calibri"/>
                        <a:cs typeface="Times New Roman"/>
                      </a:endParaRPr>
                    </a:p>
                  </a:txBody>
                  <a:tcPr marL="68580" marR="68580" marT="0" marB="0"/>
                </a:tc>
                <a:extLst>
                  <a:ext uri="{0D108BD9-81ED-4DB2-BD59-A6C34878D82A}">
                    <a16:rowId xmlns:a16="http://schemas.microsoft.com/office/drawing/2014/main" val="10024"/>
                  </a:ext>
                </a:extLst>
              </a:tr>
              <a:tr h="161478">
                <a:tc>
                  <a:txBody>
                    <a:bodyPr/>
                    <a:lstStyle/>
                    <a:p>
                      <a:pPr>
                        <a:spcAft>
                          <a:spcPts val="0"/>
                        </a:spcAft>
                      </a:pPr>
                      <a:r>
                        <a:rPr lang="nl-BE" sz="1200" b="1" dirty="0">
                          <a:latin typeface="Calibri"/>
                          <a:ea typeface="Calibri"/>
                          <a:cs typeface="Times New Roman"/>
                        </a:rPr>
                        <a:t>SWIFT-MT010</a:t>
                      </a:r>
                      <a:endParaRPr lang="en-US" sz="1200" b="1" dirty="0">
                        <a:latin typeface="Calibri"/>
                        <a:ea typeface="Calibri"/>
                        <a:cs typeface="Times New Roman"/>
                      </a:endParaRPr>
                    </a:p>
                  </a:txBody>
                  <a:tcPr marL="68580" marR="68580" marT="0" marB="0"/>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200" dirty="0">
                          <a:latin typeface="+mn-lt"/>
                          <a:ea typeface="Calibri"/>
                          <a:cs typeface="Times New Roman"/>
                        </a:rPr>
                        <a:t>Not parsed, handled by PSSM</a:t>
                      </a:r>
                      <a:endParaRPr lang="en-US" sz="1200" dirty="0">
                        <a:latin typeface="+mn-lt"/>
                        <a:ea typeface="Calibri"/>
                        <a:cs typeface="Times New Roman"/>
                      </a:endParaRPr>
                    </a:p>
                  </a:txBody>
                  <a:tcPr marL="68580" marR="68580" marT="0" marB="0"/>
                </a:tc>
                <a:tc hMerge="1">
                  <a:txBody>
                    <a:bodyPr/>
                    <a:lstStyle/>
                    <a:p>
                      <a:pPr marL="0" indent="0" algn="l" defTabSz="914400" rtl="0" eaLnBrk="1" latinLnBrk="0" hangingPunct="1">
                        <a:spcAft>
                          <a:spcPts val="0"/>
                        </a:spcAft>
                      </a:pPr>
                      <a:endParaRPr lang="en-US" sz="1200" kern="1200" dirty="0">
                        <a:solidFill>
                          <a:srgbClr val="000000"/>
                        </a:solidFill>
                        <a:latin typeface="Calibri"/>
                        <a:ea typeface="Calibri"/>
                        <a:cs typeface="Times New Roman"/>
                      </a:endParaRPr>
                    </a:p>
                  </a:txBody>
                  <a:tcPr marL="68580" marR="68580" marT="0" marB="0"/>
                </a:tc>
                <a:tc hMerge="1">
                  <a:txBody>
                    <a:bodyPr/>
                    <a:lstStyle/>
                    <a:p>
                      <a:pPr marL="0" indent="0" algn="l" defTabSz="914400" rtl="0" eaLnBrk="1" latinLnBrk="0" hangingPunct="1">
                        <a:spcAft>
                          <a:spcPts val="0"/>
                        </a:spcAft>
                      </a:pPr>
                      <a:endParaRPr lang="en-US" sz="1200" kern="1200" dirty="0">
                        <a:solidFill>
                          <a:srgbClr val="000000"/>
                        </a:solidFill>
                        <a:latin typeface="Calibri"/>
                        <a:ea typeface="Calibri"/>
                        <a:cs typeface="Times New Roman"/>
                      </a:endParaRPr>
                    </a:p>
                  </a:txBody>
                  <a:tcPr marL="68580" marR="68580" marT="0" marB="0"/>
                </a:tc>
                <a:extLst>
                  <a:ext uri="{0D108BD9-81ED-4DB2-BD59-A6C34878D82A}">
                    <a16:rowId xmlns:a16="http://schemas.microsoft.com/office/drawing/2014/main" val="10025"/>
                  </a:ext>
                </a:extLst>
              </a:tr>
              <a:tr h="161478">
                <a:tc>
                  <a:txBody>
                    <a:bodyPr/>
                    <a:lstStyle/>
                    <a:p>
                      <a:pPr>
                        <a:spcAft>
                          <a:spcPts val="0"/>
                        </a:spcAft>
                      </a:pPr>
                      <a:r>
                        <a:rPr lang="nl-BE" sz="1200" b="1" dirty="0">
                          <a:latin typeface="Calibri"/>
                          <a:ea typeface="Calibri"/>
                          <a:cs typeface="Times New Roman"/>
                        </a:rPr>
                        <a:t>SWIFT-MT011</a:t>
                      </a:r>
                      <a:endParaRPr lang="en-US" sz="1200" b="1" dirty="0">
                        <a:latin typeface="Calibri"/>
                        <a:ea typeface="Calibri"/>
                        <a:cs typeface="Times New Roman"/>
                      </a:endParaRPr>
                    </a:p>
                  </a:txBody>
                  <a:tcPr marL="68580" marR="68580" marT="0" marB="0"/>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200" dirty="0">
                          <a:latin typeface="+mn-lt"/>
                          <a:ea typeface="Calibri"/>
                          <a:cs typeface="Times New Roman"/>
                        </a:rPr>
                        <a:t>Not parsed, handled by PSSM</a:t>
                      </a:r>
                      <a:endParaRPr lang="en-US" sz="1200" dirty="0">
                        <a:latin typeface="+mn-lt"/>
                        <a:ea typeface="Calibri"/>
                        <a:cs typeface="Times New Roman"/>
                      </a:endParaRPr>
                    </a:p>
                  </a:txBody>
                  <a:tcPr marL="68580" marR="68580" marT="0" marB="0"/>
                </a:tc>
                <a:tc hMerge="1">
                  <a:txBody>
                    <a:bodyPr/>
                    <a:lstStyle/>
                    <a:p>
                      <a:pPr marL="0" indent="0" algn="l" defTabSz="914400" rtl="0" eaLnBrk="1" latinLnBrk="0" hangingPunct="1">
                        <a:spcAft>
                          <a:spcPts val="0"/>
                        </a:spcAft>
                      </a:pPr>
                      <a:endParaRPr lang="en-US" sz="1200" kern="1200" dirty="0">
                        <a:solidFill>
                          <a:srgbClr val="000000"/>
                        </a:solidFill>
                        <a:latin typeface="Calibri"/>
                        <a:ea typeface="Calibri"/>
                        <a:cs typeface="Times New Roman"/>
                      </a:endParaRPr>
                    </a:p>
                  </a:txBody>
                  <a:tcPr marL="68580" marR="68580" marT="0" marB="0"/>
                </a:tc>
                <a:tc hMerge="1">
                  <a:txBody>
                    <a:bodyPr/>
                    <a:lstStyle/>
                    <a:p>
                      <a:pPr marL="0" indent="0" algn="l" defTabSz="914400" rtl="0" eaLnBrk="1" latinLnBrk="0" hangingPunct="1">
                        <a:spcAft>
                          <a:spcPts val="0"/>
                        </a:spcAft>
                      </a:pPr>
                      <a:endParaRPr lang="en-US" sz="1200" kern="1200" dirty="0">
                        <a:solidFill>
                          <a:srgbClr val="000000"/>
                        </a:solidFill>
                        <a:latin typeface="Calibri"/>
                        <a:ea typeface="Calibri"/>
                        <a:cs typeface="Times New Roman"/>
                      </a:endParaRPr>
                    </a:p>
                  </a:txBody>
                  <a:tcPr marL="68580" marR="68580" marT="0" marB="0"/>
                </a:tc>
                <a:extLst>
                  <a:ext uri="{0D108BD9-81ED-4DB2-BD59-A6C34878D82A}">
                    <a16:rowId xmlns:a16="http://schemas.microsoft.com/office/drawing/2014/main" val="10026"/>
                  </a:ext>
                </a:extLst>
              </a:tr>
            </a:tbl>
          </a:graphicData>
        </a:graphic>
      </p:graphicFrame>
    </p:spTree>
    <p:extLst>
      <p:ext uri="{BB962C8B-B14F-4D97-AF65-F5344CB8AC3E}">
        <p14:creationId xmlns:p14="http://schemas.microsoft.com/office/powerpoint/2010/main" val="91308147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Parser/formatter – SWIFT MT</a:t>
            </a:r>
            <a:endParaRPr lang="en-US"/>
          </a:p>
        </p:txBody>
      </p:sp>
      <p:sp>
        <p:nvSpPr>
          <p:cNvPr id="3" name="Content Placeholder 2"/>
          <p:cNvSpPr>
            <a:spLocks noGrp="1"/>
          </p:cNvSpPr>
          <p:nvPr>
            <p:ph idx="1"/>
          </p:nvPr>
        </p:nvSpPr>
        <p:spPr/>
        <p:txBody>
          <a:bodyPr/>
          <a:lstStyle/>
          <a:p>
            <a:r>
              <a:rPr lang="nl-BE" b="1"/>
              <a:t>Next to translating the source message, the parser sets values that are used “internally”. Examples are:</a:t>
            </a:r>
          </a:p>
          <a:p>
            <a:pPr lvl="1"/>
            <a:r>
              <a:rPr lang="nl-BE" sz="2000"/>
              <a:t>Interchange file format, instruction type. E.g. “SWIFT-MT103”</a:t>
            </a:r>
          </a:p>
          <a:p>
            <a:pPr lvl="1"/>
            <a:r>
              <a:rPr lang="nl-BE" sz="2000"/>
              <a:t>Classification. E.g. Instruction’s classification “CreditTransfer”</a:t>
            </a:r>
          </a:p>
          <a:p>
            <a:pPr lvl="1"/>
            <a:r>
              <a:rPr lang="nl-BE" sz="2000"/>
              <a:t>Status (“Created”)</a:t>
            </a:r>
          </a:p>
          <a:p>
            <a:pPr lvl="1"/>
            <a:r>
              <a:rPr lang="nl-BE" sz="2000"/>
              <a:t>Incoming (“True”)</a:t>
            </a:r>
          </a:p>
          <a:p>
            <a:pPr lvl="1"/>
            <a:r>
              <a:rPr lang="nl-BE" sz="2000"/>
              <a:t>Display Ids</a:t>
            </a:r>
          </a:p>
          <a:p>
            <a:pPr lvl="1"/>
            <a:r>
              <a:rPr lang="nl-BE" sz="2000"/>
              <a:t>Interbank E.g. “True” for a SWIFT-MT103</a:t>
            </a:r>
          </a:p>
          <a:p>
            <a:pPr lvl="1"/>
            <a:r>
              <a:rPr lang="nl-BE" sz="2000"/>
              <a:t>Debit-credit indicator E.g. “C” (Credit) for a SWIFT-MT103</a:t>
            </a:r>
          </a:p>
          <a:p>
            <a:pPr lvl="1"/>
            <a:r>
              <a:rPr lang="nl-BE" sz="2000"/>
              <a:t>Actual Debit or Credit Amount and Count of the Instruction</a:t>
            </a:r>
          </a:p>
          <a:p>
            <a:pPr lvl="1"/>
            <a:endParaRPr lang="nl-BE" sz="2000"/>
          </a:p>
          <a:p>
            <a:pPr lvl="1"/>
            <a:endParaRPr lang="nl-BE" sz="2000"/>
          </a:p>
          <a:p>
            <a:pPr lvl="1"/>
            <a:endParaRPr lang="nl-BE" sz="2000"/>
          </a:p>
          <a:p>
            <a:pPr lvl="1"/>
            <a:endParaRPr lang="en-US" b="1"/>
          </a:p>
        </p:txBody>
      </p:sp>
    </p:spTree>
    <p:extLst>
      <p:ext uri="{BB962C8B-B14F-4D97-AF65-F5344CB8AC3E}">
        <p14:creationId xmlns:p14="http://schemas.microsoft.com/office/powerpoint/2010/main" val="231173625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Parser/formatter – SWIFT MT</a:t>
            </a:r>
            <a:endParaRPr lang="en-US"/>
          </a:p>
        </p:txBody>
      </p:sp>
      <p:sp>
        <p:nvSpPr>
          <p:cNvPr id="3" name="Content Placeholder 2"/>
          <p:cNvSpPr>
            <a:spLocks noGrp="1"/>
          </p:cNvSpPr>
          <p:nvPr>
            <p:ph idx="1"/>
          </p:nvPr>
        </p:nvSpPr>
        <p:spPr/>
        <p:txBody>
          <a:bodyPr>
            <a:normAutofit/>
          </a:bodyPr>
          <a:lstStyle/>
          <a:p>
            <a:r>
              <a:rPr lang="nl-BE" b="1"/>
              <a:t>SWIFT MT parser/formatter documentation</a:t>
            </a:r>
          </a:p>
          <a:p>
            <a:pPr lvl="1"/>
            <a:r>
              <a:rPr lang="nl-BE" sz="2000" b="1"/>
              <a:t>Description source/target message</a:t>
            </a:r>
            <a:br>
              <a:rPr lang="nl-BE" sz="2000"/>
            </a:br>
            <a:r>
              <a:rPr lang="nl-BE" sz="1600"/>
              <a:t>For each Message Type (MT) a description of the source (for parsers) or target (for formatters) message structure is provided</a:t>
            </a:r>
          </a:p>
          <a:p>
            <a:pPr lvl="1"/>
            <a:r>
              <a:rPr lang="nl-BE" sz="2000" b="1"/>
              <a:t>Mapping sheet</a:t>
            </a:r>
            <a:br>
              <a:rPr lang="nl-BE" sz="2000"/>
            </a:br>
            <a:r>
              <a:rPr lang="nl-BE" sz="1600"/>
              <a:t>For each Message Type (MT) a mapping is provided on how to translate the source into the target. E.g. SWIFT MT103 (source) to the internal data model (target). Source and target are defined as paths:</a:t>
            </a:r>
          </a:p>
          <a:p>
            <a:pPr lvl="2"/>
            <a:r>
              <a:rPr lang="nl-BE" sz="1600"/>
              <a:t>SWIFT MT: </a:t>
            </a:r>
            <a:r>
              <a:rPr lang="en-US" sz="1600"/>
              <a:t>E.g. MT103\B4\T50A, which means tag 50A of block 4 of the source path message, being a SWIFT MT103 message</a:t>
            </a:r>
          </a:p>
          <a:p>
            <a:pPr lvl="2"/>
            <a:r>
              <a:rPr lang="nl-BE" sz="1600"/>
              <a:t>Internal data model attribute: PaymentTransaction\settlementAmount, which means the settlement amount attribute of entity PaymentTransaction</a:t>
            </a:r>
          </a:p>
          <a:p>
            <a:pPr lvl="1"/>
            <a:r>
              <a:rPr lang="nl-BE" sz="2000" b="1"/>
              <a:t>Functions sheet</a:t>
            </a:r>
            <a:br>
              <a:rPr lang="nl-BE" sz="2000" b="1"/>
            </a:br>
            <a:r>
              <a:rPr lang="nl-BE" sz="1600"/>
              <a:t>Functions used to transform the source into the target are described in a seperate sheet, since used in multiple mapping sheets</a:t>
            </a:r>
          </a:p>
        </p:txBody>
      </p:sp>
    </p:spTree>
    <p:extLst>
      <p:ext uri="{BB962C8B-B14F-4D97-AF65-F5344CB8AC3E}">
        <p14:creationId xmlns:p14="http://schemas.microsoft.com/office/powerpoint/2010/main" val="2734884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What is SWIFT?</a:t>
            </a:r>
            <a:endParaRPr lang="en-US"/>
          </a:p>
        </p:txBody>
      </p:sp>
      <p:sp>
        <p:nvSpPr>
          <p:cNvPr id="3" name="Content Placeholder 2"/>
          <p:cNvSpPr>
            <a:spLocks noGrp="1"/>
          </p:cNvSpPr>
          <p:nvPr>
            <p:ph idx="1"/>
          </p:nvPr>
        </p:nvSpPr>
        <p:spPr/>
        <p:txBody>
          <a:bodyPr>
            <a:normAutofit/>
          </a:bodyPr>
          <a:lstStyle/>
          <a:p>
            <a:pPr marL="342900" lvl="1" indent="-342900">
              <a:lnSpc>
                <a:spcPct val="90000"/>
              </a:lnSpc>
              <a:buFont typeface="Wingdings" pitchFamily="2" charset="2"/>
              <a:buChar char="§"/>
            </a:pPr>
            <a:r>
              <a:rPr lang="en-US" sz="2400" dirty="0"/>
              <a:t>SWIFT stands for Society for Worldwide </a:t>
            </a:r>
            <a:r>
              <a:rPr lang="en-US" sz="2400" dirty="0" err="1"/>
              <a:t>InterBank</a:t>
            </a:r>
            <a:r>
              <a:rPr lang="en-US" sz="2400" dirty="0"/>
              <a:t> Financial Telecommunications.</a:t>
            </a:r>
          </a:p>
          <a:p>
            <a:pPr marL="342900" lvl="1" indent="-342900">
              <a:lnSpc>
                <a:spcPct val="90000"/>
              </a:lnSpc>
              <a:buFont typeface="Wingdings" pitchFamily="2" charset="2"/>
              <a:buChar char="§"/>
            </a:pPr>
            <a:r>
              <a:rPr lang="en-US" sz="2400" dirty="0"/>
              <a:t>An automated payment system used to transfer funds between different countries.</a:t>
            </a:r>
          </a:p>
          <a:p>
            <a:pPr marL="342900" lvl="1" indent="-342900">
              <a:lnSpc>
                <a:spcPct val="90000"/>
              </a:lnSpc>
              <a:buFont typeface="Wingdings" pitchFamily="2" charset="2"/>
              <a:buChar char="§"/>
            </a:pPr>
            <a:r>
              <a:rPr lang="en-US" sz="2400" dirty="0"/>
              <a:t>SWIFT is</a:t>
            </a:r>
          </a:p>
          <a:p>
            <a:pPr marL="742950" lvl="2" indent="-342900">
              <a:lnSpc>
                <a:spcPct val="90000"/>
              </a:lnSpc>
            </a:pPr>
            <a:r>
              <a:rPr lang="en-US" sz="2200" dirty="0"/>
              <a:t>A cooperative organization created and owned by banks which operates a network to facilitate the exchange of payment and other financial messages between financial institutions throughout the world.</a:t>
            </a:r>
          </a:p>
          <a:p>
            <a:pPr marL="742950" lvl="2" indent="-342900">
              <a:lnSpc>
                <a:spcPct val="90000"/>
              </a:lnSpc>
            </a:pPr>
            <a:r>
              <a:rPr lang="en-US" sz="2200" dirty="0"/>
              <a:t>A messaging network. Note that SWIFT does NOT move any money.</a:t>
            </a:r>
          </a:p>
          <a:p>
            <a:pPr marL="742950" lvl="2" indent="-342900">
              <a:lnSpc>
                <a:spcPct val="90000"/>
              </a:lnSpc>
            </a:pPr>
            <a:r>
              <a:rPr lang="en-US" sz="2200" dirty="0"/>
              <a:t>The most widely used Financial Network on the planet</a:t>
            </a:r>
          </a:p>
          <a:p>
            <a:pPr marL="342900" lvl="1" indent="-342900">
              <a:lnSpc>
                <a:spcPct val="90000"/>
              </a:lnSpc>
              <a:buFont typeface="Wingdings" pitchFamily="2" charset="2"/>
              <a:buChar char="§"/>
            </a:pPr>
            <a:r>
              <a:rPr lang="en-US" sz="2400" dirty="0"/>
              <a:t>Two different message standards</a:t>
            </a:r>
          </a:p>
          <a:p>
            <a:pPr marL="800100" lvl="3" indent="-342900">
              <a:lnSpc>
                <a:spcPct val="90000"/>
              </a:lnSpc>
            </a:pPr>
            <a:r>
              <a:rPr lang="en-US" sz="2200" dirty="0"/>
              <a:t>MT (Text Format)</a:t>
            </a:r>
          </a:p>
          <a:p>
            <a:pPr marL="800100" lvl="3" indent="-342900">
              <a:lnSpc>
                <a:spcPct val="90000"/>
              </a:lnSpc>
            </a:pPr>
            <a:r>
              <a:rPr lang="en-US" sz="2200" dirty="0"/>
              <a:t>MX (XML Format)</a:t>
            </a:r>
          </a:p>
          <a:p>
            <a:endParaRPr lang="en-US" dirty="0"/>
          </a:p>
        </p:txBody>
      </p:sp>
    </p:spTree>
    <p:extLst>
      <p:ext uri="{BB962C8B-B14F-4D97-AF65-F5344CB8AC3E}">
        <p14:creationId xmlns:p14="http://schemas.microsoft.com/office/powerpoint/2010/main" val="18980372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2"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5" name="Rectangle 54"/>
          <p:cNvSpPr>
            <a:spLocks noChangeArrowheads="1"/>
          </p:cNvSpPr>
          <p:nvPr/>
        </p:nvSpPr>
        <p:spPr bwMode="auto">
          <a:xfrm>
            <a:off x="6996797" y="1293695"/>
            <a:ext cx="1358900" cy="511175"/>
          </a:xfrm>
          <a:prstGeom prst="rect">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
        <p:nvSpPr>
          <p:cNvPr id="56" name="Rectangle 55"/>
          <p:cNvSpPr>
            <a:spLocks noChangeArrowheads="1"/>
          </p:cNvSpPr>
          <p:nvPr/>
        </p:nvSpPr>
        <p:spPr bwMode="auto">
          <a:xfrm>
            <a:off x="983666"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58" name="Rectangle 57"/>
          <p:cNvSpPr>
            <a:spLocks noChangeArrowheads="1"/>
          </p:cNvSpPr>
          <p:nvPr/>
        </p:nvSpPr>
        <p:spPr bwMode="auto">
          <a:xfrm>
            <a:off x="2481784"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
        <p:nvSpPr>
          <p:cNvPr id="59" name="Rectangle 58"/>
          <p:cNvSpPr>
            <a:spLocks noChangeArrowheads="1"/>
          </p:cNvSpPr>
          <p:nvPr/>
        </p:nvSpPr>
        <p:spPr bwMode="auto">
          <a:xfrm>
            <a:off x="2481784"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
        <p:nvSpPr>
          <p:cNvPr id="60" name="Rectangle 59"/>
          <p:cNvSpPr>
            <a:spLocks noChangeArrowheads="1"/>
          </p:cNvSpPr>
          <p:nvPr/>
        </p:nvSpPr>
        <p:spPr bwMode="auto">
          <a:xfrm>
            <a:off x="399316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61" name="Rectangle 60"/>
          <p:cNvSpPr>
            <a:spLocks noChangeArrowheads="1"/>
          </p:cNvSpPr>
          <p:nvPr/>
        </p:nvSpPr>
        <p:spPr bwMode="auto">
          <a:xfrm>
            <a:off x="399316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62" name="Rectangle 61"/>
          <p:cNvSpPr>
            <a:spLocks noChangeArrowheads="1"/>
          </p:cNvSpPr>
          <p:nvPr/>
        </p:nvSpPr>
        <p:spPr bwMode="auto">
          <a:xfrm>
            <a:off x="550375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63" name="Rectangle 62"/>
          <p:cNvSpPr>
            <a:spLocks noChangeArrowheads="1"/>
          </p:cNvSpPr>
          <p:nvPr/>
        </p:nvSpPr>
        <p:spPr bwMode="auto">
          <a:xfrm>
            <a:off x="550375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
        <p:nvSpPr>
          <p:cNvPr id="64" name="Rectangle 63"/>
          <p:cNvSpPr>
            <a:spLocks noChangeArrowheads="1"/>
          </p:cNvSpPr>
          <p:nvPr/>
        </p:nvSpPr>
        <p:spPr bwMode="auto">
          <a:xfrm>
            <a:off x="983666"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77" name="Rectangle 76"/>
          <p:cNvSpPr>
            <a:spLocks noChangeArrowheads="1"/>
          </p:cNvSpPr>
          <p:nvPr/>
        </p:nvSpPr>
        <p:spPr bwMode="auto">
          <a:xfrm>
            <a:off x="2481784"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78" name="Rectangle 77"/>
          <p:cNvSpPr>
            <a:spLocks noChangeArrowheads="1"/>
          </p:cNvSpPr>
          <p:nvPr/>
        </p:nvSpPr>
        <p:spPr bwMode="auto">
          <a:xfrm>
            <a:off x="3993168" y="2467652"/>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
        <p:nvSpPr>
          <p:cNvPr id="79" name="Rectangle 78"/>
          <p:cNvSpPr>
            <a:spLocks noChangeArrowheads="1"/>
          </p:cNvSpPr>
          <p:nvPr/>
        </p:nvSpPr>
        <p:spPr bwMode="auto">
          <a:xfrm>
            <a:off x="5503758"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
        <p:nvSpPr>
          <p:cNvPr id="80" name="Rectangle 79"/>
          <p:cNvSpPr>
            <a:spLocks noChangeArrowheads="1"/>
          </p:cNvSpPr>
          <p:nvPr/>
        </p:nvSpPr>
        <p:spPr bwMode="auto">
          <a:xfrm>
            <a:off x="6996797"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1" name="Rectangle 80"/>
          <p:cNvSpPr>
            <a:spLocks noChangeArrowheads="1"/>
          </p:cNvSpPr>
          <p:nvPr/>
        </p:nvSpPr>
        <p:spPr bwMode="auto">
          <a:xfrm>
            <a:off x="983666"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
        <p:nvSpPr>
          <p:cNvPr id="82" name="Rectangle 81"/>
          <p:cNvSpPr>
            <a:spLocks noChangeArrowheads="1"/>
          </p:cNvSpPr>
          <p:nvPr/>
        </p:nvSpPr>
        <p:spPr bwMode="auto">
          <a:xfrm>
            <a:off x="399316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
        <p:nvSpPr>
          <p:cNvPr id="83" name="Rectangle 82"/>
          <p:cNvSpPr>
            <a:spLocks noChangeArrowheads="1"/>
          </p:cNvSpPr>
          <p:nvPr/>
        </p:nvSpPr>
        <p:spPr bwMode="auto">
          <a:xfrm>
            <a:off x="550375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
        <p:nvSpPr>
          <p:cNvPr id="88" name="Rectangle 87"/>
          <p:cNvSpPr>
            <a:spLocks noChangeArrowheads="1"/>
          </p:cNvSpPr>
          <p:nvPr/>
        </p:nvSpPr>
        <p:spPr bwMode="auto">
          <a:xfrm>
            <a:off x="2481784" y="3054007"/>
            <a:ext cx="1358900" cy="509588"/>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93" name="Rectangle 92"/>
          <p:cNvSpPr>
            <a:spLocks noChangeArrowheads="1"/>
          </p:cNvSpPr>
          <p:nvPr/>
        </p:nvSpPr>
        <p:spPr bwMode="auto">
          <a:xfrm>
            <a:off x="6996797" y="3054008"/>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97" name="Rectangle 96"/>
          <p:cNvSpPr>
            <a:spLocks noChangeArrowheads="1"/>
          </p:cNvSpPr>
          <p:nvPr/>
        </p:nvSpPr>
        <p:spPr bwMode="auto">
          <a:xfrm>
            <a:off x="6996797"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pic>
        <p:nvPicPr>
          <p:cNvPr id="67" name="Picture 2" descr="SWIFTReady application payments"/>
          <p:cNvPicPr>
            <a:picLocks noChangeAspect="1" noChangeArrowheads="1"/>
          </p:cNvPicPr>
          <p:nvPr/>
        </p:nvPicPr>
        <p:blipFill>
          <a:blip r:embed="rId3" cstate="print"/>
          <a:srcRect/>
          <a:stretch>
            <a:fillRect/>
          </a:stretch>
        </p:blipFill>
        <p:spPr bwMode="auto">
          <a:xfrm>
            <a:off x="6472053" y="5644202"/>
            <a:ext cx="2089361" cy="563796"/>
          </a:xfrm>
          <a:prstGeom prst="rect">
            <a:avLst/>
          </a:prstGeom>
          <a:noFill/>
        </p:spPr>
      </p:pic>
      <p:sp>
        <p:nvSpPr>
          <p:cNvPr id="112" name="Rectangle 111"/>
          <p:cNvSpPr>
            <a:spLocks noChangeArrowheads="1"/>
          </p:cNvSpPr>
          <p:nvPr/>
        </p:nvSpPr>
        <p:spPr bwMode="auto">
          <a:xfrm>
            <a:off x="688769" y="4084579"/>
            <a:ext cx="7885215" cy="1436914"/>
          </a:xfrm>
          <a:prstGeom prst="rect">
            <a:avLst/>
          </a:prstGeom>
          <a:gradFill>
            <a:gsLst>
              <a:gs pos="0">
                <a:srgbClr val="2787A0">
                  <a:alpha val="0"/>
                </a:srgbClr>
              </a:gs>
              <a:gs pos="80000">
                <a:schemeClr val="accent5">
                  <a:shade val="93000"/>
                  <a:satMod val="130000"/>
                </a:schemeClr>
              </a:gs>
              <a:gs pos="100000">
                <a:schemeClr val="accent5">
                  <a:shade val="94000"/>
                  <a:satMod val="135000"/>
                </a:schemeClr>
              </a:gs>
            </a:gsLst>
          </a:gradFill>
          <a:ln>
            <a:noFill/>
            <a:headEnd/>
            <a:tailEnd/>
          </a:ln>
        </p:spPr>
        <p:style>
          <a:lnRef idx="1">
            <a:schemeClr val="accent5"/>
          </a:lnRef>
          <a:fillRef idx="3">
            <a:schemeClr val="accent5"/>
          </a:fillRef>
          <a:effectRef idx="2">
            <a:schemeClr val="accent5"/>
          </a:effectRef>
          <a:fontRef idx="minor">
            <a:schemeClr val="lt1"/>
          </a:fontRef>
        </p:style>
        <p:txBody>
          <a:bodyPr wrap="none" anchor="t" anchorCtr="0"/>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br>
              <a:rPr lang="nl-BE" sz="2000"/>
            </a:br>
            <a:r>
              <a:rPr lang="nl-BE" sz="2000"/>
              <a:t>Maximum adherence </a:t>
            </a:r>
            <a:r>
              <a:rPr lang="nl-BE" sz="2000" b="0"/>
              <a:t>to</a:t>
            </a:r>
            <a:r>
              <a:rPr lang="nl-BE" sz="2000"/>
              <a:t> SWIFT standards and guidelines</a:t>
            </a:r>
          </a:p>
          <a:p>
            <a:pPr marL="342900" indent="-342900"/>
            <a:r>
              <a:rPr lang="nl-BE" sz="2000">
                <a:latin typeface="Calibri" pitchFamily="34" charset="0"/>
              </a:rPr>
              <a:t>Future ready MT – MX coexistence</a:t>
            </a:r>
          </a:p>
        </p:txBody>
      </p:sp>
      <p:sp>
        <p:nvSpPr>
          <p:cNvPr id="37" name="Rectangle 36"/>
          <p:cNvSpPr>
            <a:spLocks noChangeArrowheads="1"/>
          </p:cNvSpPr>
          <p:nvPr/>
        </p:nvSpPr>
        <p:spPr bwMode="auto">
          <a:xfrm>
            <a:off x="983666"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89" name="7-Point Star 88"/>
          <p:cNvSpPr/>
          <p:nvPr/>
        </p:nvSpPr>
        <p:spPr bwMode="auto">
          <a:xfrm>
            <a:off x="730314" y="1156797"/>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Tree>
    <p:extLst>
      <p:ext uri="{BB962C8B-B14F-4D97-AF65-F5344CB8AC3E}">
        <p14:creationId xmlns:p14="http://schemas.microsoft.com/office/powerpoint/2010/main" val="40310741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p:cNvCxnSpPr/>
          <p:nvPr/>
        </p:nvCxnSpPr>
        <p:spPr bwMode="auto">
          <a:xfrm>
            <a:off x="5106390" y="3372603"/>
            <a:ext cx="1959429" cy="1588"/>
          </a:xfrm>
          <a:prstGeom prst="straightConnector1">
            <a:avLst/>
          </a:prstGeom>
          <a:ln>
            <a:headEnd type="none" w="med" len="med"/>
            <a:tailEnd type="arrow"/>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a:stCxn id="6" idx="3"/>
          </p:cNvCxnSpPr>
          <p:nvPr/>
        </p:nvCxnSpPr>
        <p:spPr bwMode="auto">
          <a:xfrm flipV="1">
            <a:off x="2135696" y="3063352"/>
            <a:ext cx="4941997" cy="6471"/>
          </a:xfrm>
          <a:prstGeom prst="straightConnector1">
            <a:avLst/>
          </a:prstGeom>
          <a:ln>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a:t>PDE/PDM duplicate check</a:t>
            </a:r>
          </a:p>
        </p:txBody>
      </p:sp>
      <p:sp>
        <p:nvSpPr>
          <p:cNvPr id="3" name="Content Placeholder 2"/>
          <p:cNvSpPr>
            <a:spLocks noGrp="1"/>
          </p:cNvSpPr>
          <p:nvPr>
            <p:ph idx="1"/>
          </p:nvPr>
        </p:nvSpPr>
        <p:spPr>
          <a:xfrm>
            <a:off x="408011" y="1028722"/>
            <a:ext cx="7521575" cy="420068"/>
          </a:xfrm>
        </p:spPr>
        <p:txBody>
          <a:bodyPr/>
          <a:lstStyle/>
          <a:p>
            <a:r>
              <a:rPr lang="nl-BE" sz="2000" b="1"/>
              <a:t>PDE/PDM duplicate check</a:t>
            </a:r>
          </a:p>
        </p:txBody>
      </p:sp>
      <p:pic>
        <p:nvPicPr>
          <p:cNvPr id="4" name="Picture 5" descr="Bank-shadow"/>
          <p:cNvPicPr>
            <a:picLocks noChangeAspect="1" noChangeArrowheads="1"/>
          </p:cNvPicPr>
          <p:nvPr/>
        </p:nvPicPr>
        <p:blipFill>
          <a:blip r:embed="rId3" cstate="print"/>
          <a:srcRect/>
          <a:stretch>
            <a:fillRect/>
          </a:stretch>
        </p:blipFill>
        <p:spPr bwMode="auto">
          <a:xfrm>
            <a:off x="7154507" y="2579913"/>
            <a:ext cx="1360096" cy="1008493"/>
          </a:xfrm>
          <a:prstGeom prst="rect">
            <a:avLst/>
          </a:prstGeom>
          <a:noFill/>
          <a:ln w="9525">
            <a:noFill/>
            <a:miter lim="800000"/>
            <a:headEnd/>
            <a:tailEnd/>
          </a:ln>
        </p:spPr>
      </p:pic>
      <p:pic>
        <p:nvPicPr>
          <p:cNvPr id="5" name="Picture 9" descr="Cloud"/>
          <p:cNvPicPr>
            <a:picLocks noChangeAspect="1" noChangeArrowheads="1"/>
          </p:cNvPicPr>
          <p:nvPr/>
        </p:nvPicPr>
        <p:blipFill>
          <a:blip r:embed="rId4" cstate="print"/>
          <a:srcRect/>
          <a:stretch>
            <a:fillRect/>
          </a:stretch>
        </p:blipFill>
        <p:spPr bwMode="auto">
          <a:xfrm>
            <a:off x="3613069" y="2401599"/>
            <a:ext cx="1906034" cy="1505382"/>
          </a:xfrm>
          <a:prstGeom prst="rect">
            <a:avLst/>
          </a:prstGeom>
          <a:noFill/>
          <a:ln w="9525">
            <a:noFill/>
            <a:miter lim="800000"/>
            <a:headEnd/>
            <a:tailEnd/>
          </a:ln>
        </p:spPr>
      </p:pic>
      <p:pic>
        <p:nvPicPr>
          <p:cNvPr id="6" name="Picture 5" descr="Bank-shadow"/>
          <p:cNvPicPr>
            <a:picLocks noChangeAspect="1" noChangeArrowheads="1"/>
          </p:cNvPicPr>
          <p:nvPr/>
        </p:nvPicPr>
        <p:blipFill>
          <a:blip r:embed="rId3" cstate="print"/>
          <a:srcRect/>
          <a:stretch>
            <a:fillRect/>
          </a:stretch>
        </p:blipFill>
        <p:spPr bwMode="auto">
          <a:xfrm>
            <a:off x="775600" y="2565576"/>
            <a:ext cx="1360096" cy="1008493"/>
          </a:xfrm>
          <a:prstGeom prst="rect">
            <a:avLst/>
          </a:prstGeom>
          <a:noFill/>
          <a:ln w="9525">
            <a:noFill/>
            <a:miter lim="800000"/>
            <a:headEnd/>
            <a:tailEnd/>
          </a:ln>
        </p:spPr>
      </p:pic>
      <p:pic>
        <p:nvPicPr>
          <p:cNvPr id="7" name="Picture 19" descr="swift"/>
          <p:cNvPicPr>
            <a:picLocks noChangeAspect="1" noChangeArrowheads="1"/>
          </p:cNvPicPr>
          <p:nvPr/>
        </p:nvPicPr>
        <p:blipFill>
          <a:blip r:embed="rId5" cstate="print"/>
          <a:srcRect/>
          <a:stretch>
            <a:fillRect/>
          </a:stretch>
        </p:blipFill>
        <p:spPr bwMode="auto">
          <a:xfrm>
            <a:off x="4194587" y="2733139"/>
            <a:ext cx="785813" cy="792163"/>
          </a:xfrm>
          <a:prstGeom prst="rect">
            <a:avLst/>
          </a:prstGeom>
          <a:noFill/>
          <a:ln w="9525">
            <a:noFill/>
            <a:miter lim="800000"/>
            <a:headEnd/>
            <a:tailEnd/>
          </a:ln>
        </p:spPr>
      </p:pic>
      <p:grpSp>
        <p:nvGrpSpPr>
          <p:cNvPr id="10" name="Group 9"/>
          <p:cNvGrpSpPr/>
          <p:nvPr/>
        </p:nvGrpSpPr>
        <p:grpSpPr>
          <a:xfrm>
            <a:off x="2020257" y="3225284"/>
            <a:ext cx="928027" cy="1251728"/>
            <a:chOff x="654508" y="2809633"/>
            <a:chExt cx="1043010" cy="1406818"/>
          </a:xfrm>
        </p:grpSpPr>
        <p:pic>
          <p:nvPicPr>
            <p:cNvPr id="8" name="Picture 44" descr="document_x.png"/>
            <p:cNvPicPr>
              <a:picLocks noChangeAspect="1"/>
            </p:cNvPicPr>
            <p:nvPr/>
          </p:nvPicPr>
          <p:blipFill>
            <a:blip r:embed="rId6" cstate="print"/>
            <a:srcRect/>
            <a:stretch>
              <a:fillRect/>
            </a:stretch>
          </p:blipFill>
          <p:spPr bwMode="auto">
            <a:xfrm>
              <a:off x="654508" y="2846114"/>
              <a:ext cx="1043010" cy="1370337"/>
            </a:xfrm>
            <a:prstGeom prst="rect">
              <a:avLst/>
            </a:prstGeom>
            <a:noFill/>
            <a:ln w="9525">
              <a:noFill/>
              <a:miter lim="800000"/>
              <a:headEnd/>
              <a:tailEnd/>
            </a:ln>
          </p:spPr>
        </p:pic>
        <p:sp>
          <p:nvSpPr>
            <p:cNvPr id="9" name="TextBox 8"/>
            <p:cNvSpPr txBox="1"/>
            <p:nvPr/>
          </p:nvSpPr>
          <p:spPr>
            <a:xfrm>
              <a:off x="779337" y="2809633"/>
              <a:ext cx="748975" cy="276999"/>
            </a:xfrm>
            <a:prstGeom prst="rect">
              <a:avLst/>
            </a:prstGeom>
            <a:noFill/>
          </p:spPr>
          <p:txBody>
            <a:bodyPr wrap="square" rtlCol="0">
              <a:spAutoFit/>
            </a:bodyPr>
            <a:lstStyle/>
            <a:p>
              <a:r>
                <a:rPr lang="en-US" i="0">
                  <a:solidFill>
                    <a:schemeClr val="bg1"/>
                  </a:solidFill>
                </a:rPr>
                <a:t>MT</a:t>
              </a:r>
            </a:p>
          </p:txBody>
        </p:sp>
      </p:grpSp>
      <p:sp>
        <p:nvSpPr>
          <p:cNvPr id="17" name="TextBox 16"/>
          <p:cNvSpPr txBox="1"/>
          <p:nvPr/>
        </p:nvSpPr>
        <p:spPr>
          <a:xfrm>
            <a:off x="2149524" y="4441388"/>
            <a:ext cx="748146" cy="369332"/>
          </a:xfrm>
          <a:prstGeom prst="rect">
            <a:avLst/>
          </a:prstGeom>
          <a:noFill/>
        </p:spPr>
        <p:txBody>
          <a:bodyPr wrap="square" rtlCol="0">
            <a:spAutoFit/>
          </a:bodyPr>
          <a:lstStyle/>
          <a:p>
            <a:r>
              <a:rPr lang="en-US" sz="1800" spc="50">
                <a:ln w="13500">
                  <a:solidFill>
                    <a:schemeClr val="accent1">
                      <a:shade val="2500"/>
                      <a:alpha val="6500"/>
                    </a:schemeClr>
                  </a:solidFill>
                  <a:prstDash val="solid"/>
                </a:ln>
                <a:effectLst>
                  <a:innerShdw blurRad="50900" dist="38500" dir="13500000">
                    <a:srgbClr val="000000">
                      <a:alpha val="60000"/>
                    </a:srgbClr>
                  </a:innerShdw>
                </a:effectLst>
              </a:rPr>
              <a:t>PDE</a:t>
            </a:r>
          </a:p>
        </p:txBody>
      </p:sp>
      <p:grpSp>
        <p:nvGrpSpPr>
          <p:cNvPr id="11" name="Group 17"/>
          <p:cNvGrpSpPr/>
          <p:nvPr/>
        </p:nvGrpSpPr>
        <p:grpSpPr>
          <a:xfrm>
            <a:off x="2908837" y="3223309"/>
            <a:ext cx="928027" cy="1251728"/>
            <a:chOff x="654508" y="2809633"/>
            <a:chExt cx="1043010" cy="1406818"/>
          </a:xfrm>
        </p:grpSpPr>
        <p:pic>
          <p:nvPicPr>
            <p:cNvPr id="19" name="Picture 44" descr="document_x.png"/>
            <p:cNvPicPr>
              <a:picLocks noChangeAspect="1"/>
            </p:cNvPicPr>
            <p:nvPr/>
          </p:nvPicPr>
          <p:blipFill>
            <a:blip r:embed="rId6" cstate="print">
              <a:lum bright="43000" contrast="-62000"/>
            </a:blip>
            <a:srcRect/>
            <a:stretch>
              <a:fillRect/>
            </a:stretch>
          </p:blipFill>
          <p:spPr bwMode="auto">
            <a:xfrm>
              <a:off x="654508" y="2846114"/>
              <a:ext cx="1043010" cy="1370337"/>
            </a:xfrm>
            <a:prstGeom prst="rect">
              <a:avLst/>
            </a:prstGeom>
            <a:noFill/>
            <a:ln w="9525">
              <a:noFill/>
              <a:miter lim="800000"/>
              <a:headEnd/>
              <a:tailEnd/>
            </a:ln>
          </p:spPr>
        </p:pic>
        <p:sp>
          <p:nvSpPr>
            <p:cNvPr id="20" name="TextBox 19"/>
            <p:cNvSpPr txBox="1"/>
            <p:nvPr/>
          </p:nvSpPr>
          <p:spPr>
            <a:xfrm>
              <a:off x="779337" y="2809633"/>
              <a:ext cx="748975" cy="276999"/>
            </a:xfrm>
            <a:prstGeom prst="rect">
              <a:avLst/>
            </a:prstGeom>
            <a:noFill/>
          </p:spPr>
          <p:txBody>
            <a:bodyPr wrap="square" rtlCol="0">
              <a:spAutoFit/>
            </a:bodyPr>
            <a:lstStyle/>
            <a:p>
              <a:r>
                <a:rPr lang="en-US" i="0">
                  <a:solidFill>
                    <a:schemeClr val="bg1"/>
                  </a:solidFill>
                </a:rPr>
                <a:t>MT</a:t>
              </a:r>
            </a:p>
          </p:txBody>
        </p:sp>
      </p:grpSp>
      <p:grpSp>
        <p:nvGrpSpPr>
          <p:cNvPr id="12" name="Group 22"/>
          <p:cNvGrpSpPr/>
          <p:nvPr/>
        </p:nvGrpSpPr>
        <p:grpSpPr>
          <a:xfrm>
            <a:off x="5188843" y="3235184"/>
            <a:ext cx="928027" cy="1251728"/>
            <a:chOff x="654508" y="2809633"/>
            <a:chExt cx="1043010" cy="1406818"/>
          </a:xfrm>
        </p:grpSpPr>
        <p:pic>
          <p:nvPicPr>
            <p:cNvPr id="24" name="Picture 44" descr="document_x.png"/>
            <p:cNvPicPr>
              <a:picLocks noChangeAspect="1"/>
            </p:cNvPicPr>
            <p:nvPr/>
          </p:nvPicPr>
          <p:blipFill>
            <a:blip r:embed="rId6" cstate="print"/>
            <a:srcRect/>
            <a:stretch>
              <a:fillRect/>
            </a:stretch>
          </p:blipFill>
          <p:spPr bwMode="auto">
            <a:xfrm>
              <a:off x="654508" y="2846114"/>
              <a:ext cx="1043010" cy="1370337"/>
            </a:xfrm>
            <a:prstGeom prst="rect">
              <a:avLst/>
            </a:prstGeom>
            <a:noFill/>
            <a:ln w="9525">
              <a:noFill/>
              <a:miter lim="800000"/>
              <a:headEnd/>
              <a:tailEnd/>
            </a:ln>
          </p:spPr>
        </p:pic>
        <p:sp>
          <p:nvSpPr>
            <p:cNvPr id="25" name="TextBox 24"/>
            <p:cNvSpPr txBox="1"/>
            <p:nvPr/>
          </p:nvSpPr>
          <p:spPr>
            <a:xfrm>
              <a:off x="779337" y="2809633"/>
              <a:ext cx="748975" cy="276999"/>
            </a:xfrm>
            <a:prstGeom prst="rect">
              <a:avLst/>
            </a:prstGeom>
            <a:noFill/>
          </p:spPr>
          <p:txBody>
            <a:bodyPr wrap="square" rtlCol="0">
              <a:spAutoFit/>
            </a:bodyPr>
            <a:lstStyle/>
            <a:p>
              <a:r>
                <a:rPr lang="en-US" i="0">
                  <a:solidFill>
                    <a:schemeClr val="bg1"/>
                  </a:solidFill>
                </a:rPr>
                <a:t>MT</a:t>
              </a:r>
            </a:p>
          </p:txBody>
        </p:sp>
      </p:grpSp>
      <p:sp>
        <p:nvSpPr>
          <p:cNvPr id="26" name="TextBox 25"/>
          <p:cNvSpPr txBox="1"/>
          <p:nvPr/>
        </p:nvSpPr>
        <p:spPr>
          <a:xfrm>
            <a:off x="5306235" y="4439415"/>
            <a:ext cx="748146" cy="369332"/>
          </a:xfrm>
          <a:prstGeom prst="rect">
            <a:avLst/>
          </a:prstGeom>
          <a:noFill/>
        </p:spPr>
        <p:txBody>
          <a:bodyPr wrap="square" rtlCol="0">
            <a:spAutoFit/>
          </a:bodyPr>
          <a:lstStyle/>
          <a:p>
            <a:r>
              <a:rPr lang="en-US" sz="1800" spc="50">
                <a:ln w="13500">
                  <a:solidFill>
                    <a:schemeClr val="accent1">
                      <a:shade val="2500"/>
                      <a:alpha val="6500"/>
                    </a:schemeClr>
                  </a:solidFill>
                  <a:prstDash val="solid"/>
                </a:ln>
                <a:effectLst>
                  <a:innerShdw blurRad="50900" dist="38500" dir="13500000">
                    <a:srgbClr val="000000">
                      <a:alpha val="60000"/>
                    </a:srgbClr>
                  </a:innerShdw>
                </a:effectLst>
              </a:rPr>
              <a:t>PDM</a:t>
            </a:r>
          </a:p>
        </p:txBody>
      </p:sp>
      <p:grpSp>
        <p:nvGrpSpPr>
          <p:cNvPr id="13" name="Group 26"/>
          <p:cNvGrpSpPr/>
          <p:nvPr/>
        </p:nvGrpSpPr>
        <p:grpSpPr>
          <a:xfrm>
            <a:off x="6065637" y="3245079"/>
            <a:ext cx="928027" cy="1251728"/>
            <a:chOff x="654508" y="2809633"/>
            <a:chExt cx="1043010" cy="1406818"/>
          </a:xfrm>
        </p:grpSpPr>
        <p:pic>
          <p:nvPicPr>
            <p:cNvPr id="28" name="Picture 44" descr="document_x.png"/>
            <p:cNvPicPr>
              <a:picLocks noChangeAspect="1"/>
            </p:cNvPicPr>
            <p:nvPr/>
          </p:nvPicPr>
          <p:blipFill>
            <a:blip r:embed="rId6" cstate="print">
              <a:lum bright="43000" contrast="-62000"/>
            </a:blip>
            <a:srcRect/>
            <a:stretch>
              <a:fillRect/>
            </a:stretch>
          </p:blipFill>
          <p:spPr bwMode="auto">
            <a:xfrm>
              <a:off x="654508" y="2846114"/>
              <a:ext cx="1043010" cy="1370337"/>
            </a:xfrm>
            <a:prstGeom prst="rect">
              <a:avLst/>
            </a:prstGeom>
            <a:noFill/>
            <a:ln w="9525">
              <a:noFill/>
              <a:miter lim="800000"/>
              <a:headEnd/>
              <a:tailEnd/>
            </a:ln>
          </p:spPr>
        </p:pic>
        <p:sp>
          <p:nvSpPr>
            <p:cNvPr id="29" name="TextBox 28"/>
            <p:cNvSpPr txBox="1"/>
            <p:nvPr/>
          </p:nvSpPr>
          <p:spPr>
            <a:xfrm>
              <a:off x="779337" y="2809633"/>
              <a:ext cx="748975" cy="276999"/>
            </a:xfrm>
            <a:prstGeom prst="rect">
              <a:avLst/>
            </a:prstGeom>
            <a:noFill/>
          </p:spPr>
          <p:txBody>
            <a:bodyPr wrap="square" rtlCol="0">
              <a:spAutoFit/>
            </a:bodyPr>
            <a:lstStyle/>
            <a:p>
              <a:r>
                <a:rPr lang="en-US" i="0">
                  <a:solidFill>
                    <a:schemeClr val="bg1"/>
                  </a:solidFill>
                </a:rPr>
                <a:t>MT</a:t>
              </a:r>
            </a:p>
          </p:txBody>
        </p:sp>
      </p:grpSp>
      <p:pic>
        <p:nvPicPr>
          <p:cNvPr id="40" name="Picture 49" descr="enlarger.png"/>
          <p:cNvPicPr>
            <a:picLocks noChangeAspect="1"/>
          </p:cNvPicPr>
          <p:nvPr/>
        </p:nvPicPr>
        <p:blipFill>
          <a:blip r:embed="rId7" cstate="print"/>
          <a:srcRect/>
          <a:stretch>
            <a:fillRect/>
          </a:stretch>
        </p:blipFill>
        <p:spPr bwMode="auto">
          <a:xfrm>
            <a:off x="7901911" y="3888975"/>
            <a:ext cx="719138" cy="701675"/>
          </a:xfrm>
          <a:prstGeom prst="rect">
            <a:avLst/>
          </a:prstGeom>
          <a:noFill/>
          <a:ln w="9525">
            <a:noFill/>
            <a:miter lim="800000"/>
            <a:headEnd/>
            <a:tailEnd/>
          </a:ln>
        </p:spPr>
      </p:pic>
      <p:sp>
        <p:nvSpPr>
          <p:cNvPr id="41" name="TextBox 40"/>
          <p:cNvSpPr txBox="1"/>
          <p:nvPr/>
        </p:nvSpPr>
        <p:spPr>
          <a:xfrm>
            <a:off x="6780805" y="4116768"/>
            <a:ext cx="1801035" cy="701731"/>
          </a:xfrm>
          <a:prstGeom prst="rect">
            <a:avLst/>
          </a:prstGeom>
          <a:noFill/>
        </p:spPr>
        <p:txBody>
          <a:bodyPr wrap="square" rtlCol="0">
            <a:spAutoFit/>
          </a:bodyPr>
          <a:lstStyle/>
          <a:p>
            <a:r>
              <a:rPr lang="en-US" sz="1800" spc="50">
                <a:ln w="13500">
                  <a:solidFill>
                    <a:schemeClr val="accent1">
                      <a:shade val="2500"/>
                      <a:alpha val="6500"/>
                    </a:schemeClr>
                  </a:solidFill>
                  <a:prstDash val="solid"/>
                </a:ln>
                <a:effectLst>
                  <a:innerShdw blurRad="50900" dist="38500" dir="13500000">
                    <a:srgbClr val="000000">
                      <a:alpha val="60000"/>
                    </a:srgbClr>
                  </a:innerShdw>
                </a:effectLst>
              </a:rPr>
              <a:t>PDE/</a:t>
            </a:r>
          </a:p>
          <a:p>
            <a:r>
              <a:rPr lang="en-US" sz="1800" spc="50">
                <a:ln w="13500">
                  <a:solidFill>
                    <a:schemeClr val="accent1">
                      <a:shade val="2500"/>
                      <a:alpha val="6500"/>
                    </a:schemeClr>
                  </a:solidFill>
                  <a:prstDash val="solid"/>
                </a:ln>
                <a:effectLst>
                  <a:innerShdw blurRad="50900" dist="38500" dir="13500000">
                    <a:srgbClr val="000000">
                      <a:alpha val="60000"/>
                    </a:srgbClr>
                  </a:innerShdw>
                </a:effectLst>
              </a:rPr>
              <a:t>PDM ?</a:t>
            </a:r>
          </a:p>
        </p:txBody>
      </p:sp>
    </p:spTree>
    <p:extLst>
      <p:ext uri="{BB962C8B-B14F-4D97-AF65-F5344CB8AC3E}">
        <p14:creationId xmlns:p14="http://schemas.microsoft.com/office/powerpoint/2010/main" val="287107711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PDE/PDM duplicate check</a:t>
            </a:r>
          </a:p>
        </p:txBody>
      </p:sp>
      <p:sp>
        <p:nvSpPr>
          <p:cNvPr id="3" name="Rectangle 2"/>
          <p:cNvSpPr/>
          <p:nvPr/>
        </p:nvSpPr>
        <p:spPr>
          <a:xfrm>
            <a:off x="795647" y="1044219"/>
            <a:ext cx="7540831" cy="3120854"/>
          </a:xfrm>
          <a:prstGeom prst="rect">
            <a:avLst/>
          </a:prstGeom>
        </p:spPr>
        <p:txBody>
          <a:bodyPr wrap="square">
            <a:spAutoFit/>
          </a:bodyPr>
          <a:lstStyle/>
          <a:p>
            <a:pPr algn="l"/>
            <a:r>
              <a:rPr lang="en-US" b="0"/>
              <a:t>{1:F01XCTBBEBBAXXX0304503716}{2:O1030707100510BARCGB22ATRD50370120101005101001N}{3:{119:STP}}{4:</a:t>
            </a:r>
          </a:p>
          <a:p>
            <a:pPr algn="l"/>
            <a:r>
              <a:rPr lang="en-US" b="0"/>
              <a:t>:20:HISTORY-DEMO</a:t>
            </a:r>
          </a:p>
          <a:p>
            <a:pPr algn="l"/>
            <a:r>
              <a:rPr lang="en-US" b="0"/>
              <a:t>:23B:CRED</a:t>
            </a:r>
          </a:p>
          <a:p>
            <a:pPr algn="l"/>
            <a:r>
              <a:rPr lang="en-US" b="0"/>
              <a:t>:23E:SDVA</a:t>
            </a:r>
          </a:p>
          <a:p>
            <a:pPr algn="l"/>
            <a:r>
              <a:rPr lang="en-US" b="0"/>
              <a:t>:32A:101125EUR100000,</a:t>
            </a:r>
          </a:p>
          <a:p>
            <a:pPr algn="l"/>
            <a:r>
              <a:rPr lang="en-US" b="0"/>
              <a:t>:33B:EUR100000,</a:t>
            </a:r>
          </a:p>
          <a:p>
            <a:pPr algn="l"/>
            <a:r>
              <a:rPr lang="en-US" b="0"/>
              <a:t>:50K:TOBLERONE</a:t>
            </a:r>
          </a:p>
          <a:p>
            <a:pPr algn="l"/>
            <a:r>
              <a:rPr lang="en-US" b="0"/>
              <a:t>:57A:XCTBBEBB</a:t>
            </a:r>
          </a:p>
          <a:p>
            <a:pPr algn="l"/>
            <a:r>
              <a:rPr lang="en-US" b="0"/>
              <a:t>:59:/BE85999107547206</a:t>
            </a:r>
          </a:p>
          <a:p>
            <a:pPr algn="l"/>
            <a:r>
              <a:rPr lang="en-US" b="0"/>
              <a:t>SMALL COMPANY</a:t>
            </a:r>
          </a:p>
          <a:p>
            <a:pPr algn="l"/>
            <a:r>
              <a:rPr lang="en-US" b="0"/>
              <a:t>BE</a:t>
            </a:r>
          </a:p>
          <a:p>
            <a:pPr algn="l"/>
            <a:r>
              <a:rPr lang="en-US" b="0"/>
              <a:t>:71A:OUR</a:t>
            </a:r>
          </a:p>
          <a:p>
            <a:pPr algn="l"/>
            <a:r>
              <a:rPr lang="en-US" b="0"/>
              <a:t>-}</a:t>
            </a:r>
            <a:r>
              <a:rPr lang="en-US">
                <a:solidFill>
                  <a:srgbClr val="FF0000"/>
                </a:solidFill>
              </a:rPr>
              <a:t>{5:{PDE:100510WDCMESESDXXX0987654321}{PDM:100510XCTABEBBAXXX1234567890}}</a:t>
            </a:r>
          </a:p>
        </p:txBody>
      </p:sp>
    </p:spTree>
    <p:extLst>
      <p:ext uri="{BB962C8B-B14F-4D97-AF65-F5344CB8AC3E}">
        <p14:creationId xmlns:p14="http://schemas.microsoft.com/office/powerpoint/2010/main" val="72213100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Possible duplicate check</a:t>
            </a:r>
          </a:p>
        </p:txBody>
      </p:sp>
      <p:sp>
        <p:nvSpPr>
          <p:cNvPr id="3" name="Content Placeholder 2"/>
          <p:cNvSpPr>
            <a:spLocks noGrp="1"/>
          </p:cNvSpPr>
          <p:nvPr>
            <p:ph idx="1"/>
          </p:nvPr>
        </p:nvSpPr>
        <p:spPr/>
        <p:txBody>
          <a:bodyPr/>
          <a:lstStyle/>
          <a:p>
            <a:r>
              <a:rPr lang="en-GB" b="1"/>
              <a:t>Possible duplicate check</a:t>
            </a:r>
          </a:p>
          <a:p>
            <a:pPr lvl="1"/>
            <a:r>
              <a:rPr lang="en-GB" sz="2000" b="1"/>
              <a:t>Validation</a:t>
            </a:r>
            <a:r>
              <a:rPr lang="en-GB" sz="2000"/>
              <a:t> on </a:t>
            </a:r>
            <a:r>
              <a:rPr lang="en-GB" sz="2000" b="1"/>
              <a:t>certain attributes</a:t>
            </a:r>
            <a:r>
              <a:rPr lang="en-GB" sz="2000"/>
              <a:t> revealing </a:t>
            </a:r>
            <a:r>
              <a:rPr lang="en-GB" sz="2000" b="1"/>
              <a:t>Instructions</a:t>
            </a:r>
            <a:r>
              <a:rPr lang="en-GB" sz="2000"/>
              <a:t> that are </a:t>
            </a:r>
            <a:r>
              <a:rPr lang="en-GB" sz="2000" b="1"/>
              <a:t>possibly duplicates </a:t>
            </a:r>
            <a:r>
              <a:rPr lang="en-GB" sz="2000"/>
              <a:t>of Instructions that are already existing in the system:</a:t>
            </a:r>
          </a:p>
          <a:p>
            <a:pPr lvl="2"/>
            <a:r>
              <a:rPr lang="en-GB"/>
              <a:t>Having the same incoming Clearing Condition</a:t>
            </a:r>
          </a:p>
          <a:p>
            <a:pPr lvl="2"/>
            <a:r>
              <a:rPr lang="en-GB"/>
              <a:t>Within a configurable time range</a:t>
            </a:r>
            <a:endParaRPr lang="en-US" sz="1600"/>
          </a:p>
          <a:p>
            <a:pPr lvl="1"/>
            <a:r>
              <a:rPr lang="nl-BE" sz="2000"/>
              <a:t>The attributes are configurable</a:t>
            </a:r>
          </a:p>
          <a:p>
            <a:pPr lvl="1"/>
            <a:r>
              <a:rPr lang="nl-BE" sz="2000"/>
              <a:t>An </a:t>
            </a:r>
            <a:r>
              <a:rPr lang="nl-BE" sz="2000" b="1"/>
              <a:t>issue</a:t>
            </a:r>
            <a:r>
              <a:rPr lang="nl-BE" sz="2000"/>
              <a:t> is raised upon detection of a possible duplicate Instruction</a:t>
            </a:r>
          </a:p>
          <a:p>
            <a:pPr lvl="1"/>
            <a:r>
              <a:rPr lang="nl-BE" sz="2000" b="1"/>
              <a:t>Outcome</a:t>
            </a:r>
            <a:r>
              <a:rPr lang="nl-BE" sz="2000"/>
              <a:t> can be </a:t>
            </a:r>
            <a:r>
              <a:rPr lang="nl-BE" sz="2000" b="1"/>
              <a:t>Instruction approval</a:t>
            </a:r>
            <a:r>
              <a:rPr lang="nl-BE" sz="2000"/>
              <a:t>, other outcomes are possible too (e.g. Reject)</a:t>
            </a:r>
            <a:endParaRPr lang="en-US" sz="2000" b="1"/>
          </a:p>
          <a:p>
            <a:endParaRPr lang="en-US"/>
          </a:p>
        </p:txBody>
      </p:sp>
    </p:spTree>
    <p:extLst>
      <p:ext uri="{BB962C8B-B14F-4D97-AF65-F5344CB8AC3E}">
        <p14:creationId xmlns:p14="http://schemas.microsoft.com/office/powerpoint/2010/main" val="20775669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Possible duplicate check</a:t>
            </a:r>
          </a:p>
        </p:txBody>
      </p:sp>
      <p:pic>
        <p:nvPicPr>
          <p:cNvPr id="5" name="Picture 2"/>
          <p:cNvPicPr>
            <a:picLocks noChangeAspect="1" noChangeArrowheads="1"/>
          </p:cNvPicPr>
          <p:nvPr/>
        </p:nvPicPr>
        <p:blipFill>
          <a:blip r:embed="rId2" cstate="print"/>
          <a:srcRect/>
          <a:stretch>
            <a:fillRect/>
          </a:stretch>
        </p:blipFill>
        <p:spPr bwMode="auto">
          <a:xfrm>
            <a:off x="855919" y="1849185"/>
            <a:ext cx="7427782" cy="3573426"/>
          </a:xfrm>
          <a:prstGeom prst="rect">
            <a:avLst/>
          </a:prstGeom>
          <a:noFill/>
          <a:ln w="9525">
            <a:noFill/>
            <a:miter lim="800000"/>
            <a:headEnd/>
            <a:tailEnd/>
          </a:ln>
        </p:spPr>
      </p:pic>
    </p:spTree>
    <p:extLst>
      <p:ext uri="{BB962C8B-B14F-4D97-AF65-F5344CB8AC3E}">
        <p14:creationId xmlns:p14="http://schemas.microsoft.com/office/powerpoint/2010/main" val="423300451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Possible duplicate check</a:t>
            </a:r>
          </a:p>
        </p:txBody>
      </p:sp>
      <p:graphicFrame>
        <p:nvGraphicFramePr>
          <p:cNvPr id="5" name="Table 4"/>
          <p:cNvGraphicFramePr>
            <a:graphicFrameLocks noGrp="1"/>
          </p:cNvGraphicFramePr>
          <p:nvPr/>
        </p:nvGraphicFramePr>
        <p:xfrm>
          <a:off x="276448" y="1397000"/>
          <a:ext cx="8548575" cy="4993640"/>
        </p:xfrm>
        <a:graphic>
          <a:graphicData uri="http://schemas.openxmlformats.org/drawingml/2006/table">
            <a:tbl>
              <a:tblPr firstRow="1" bandRow="1">
                <a:tableStyleId>{5C22544A-7EE6-4342-B048-85BDC9FD1C3A}</a:tableStyleId>
              </a:tblPr>
              <a:tblGrid>
                <a:gridCol w="569905">
                  <a:extLst>
                    <a:ext uri="{9D8B030D-6E8A-4147-A177-3AD203B41FA5}">
                      <a16:colId xmlns:a16="http://schemas.microsoft.com/office/drawing/2014/main" val="20000"/>
                    </a:ext>
                  </a:extLst>
                </a:gridCol>
                <a:gridCol w="569905">
                  <a:extLst>
                    <a:ext uri="{9D8B030D-6E8A-4147-A177-3AD203B41FA5}">
                      <a16:colId xmlns:a16="http://schemas.microsoft.com/office/drawing/2014/main" val="20001"/>
                    </a:ext>
                  </a:extLst>
                </a:gridCol>
                <a:gridCol w="569905">
                  <a:extLst>
                    <a:ext uri="{9D8B030D-6E8A-4147-A177-3AD203B41FA5}">
                      <a16:colId xmlns:a16="http://schemas.microsoft.com/office/drawing/2014/main" val="20002"/>
                    </a:ext>
                  </a:extLst>
                </a:gridCol>
                <a:gridCol w="569905">
                  <a:extLst>
                    <a:ext uri="{9D8B030D-6E8A-4147-A177-3AD203B41FA5}">
                      <a16:colId xmlns:a16="http://schemas.microsoft.com/office/drawing/2014/main" val="20003"/>
                    </a:ext>
                  </a:extLst>
                </a:gridCol>
                <a:gridCol w="569905">
                  <a:extLst>
                    <a:ext uri="{9D8B030D-6E8A-4147-A177-3AD203B41FA5}">
                      <a16:colId xmlns:a16="http://schemas.microsoft.com/office/drawing/2014/main" val="20004"/>
                    </a:ext>
                  </a:extLst>
                </a:gridCol>
                <a:gridCol w="569905">
                  <a:extLst>
                    <a:ext uri="{9D8B030D-6E8A-4147-A177-3AD203B41FA5}">
                      <a16:colId xmlns:a16="http://schemas.microsoft.com/office/drawing/2014/main" val="20005"/>
                    </a:ext>
                  </a:extLst>
                </a:gridCol>
                <a:gridCol w="569905">
                  <a:extLst>
                    <a:ext uri="{9D8B030D-6E8A-4147-A177-3AD203B41FA5}">
                      <a16:colId xmlns:a16="http://schemas.microsoft.com/office/drawing/2014/main" val="20006"/>
                    </a:ext>
                  </a:extLst>
                </a:gridCol>
                <a:gridCol w="569905">
                  <a:extLst>
                    <a:ext uri="{9D8B030D-6E8A-4147-A177-3AD203B41FA5}">
                      <a16:colId xmlns:a16="http://schemas.microsoft.com/office/drawing/2014/main" val="20007"/>
                    </a:ext>
                  </a:extLst>
                </a:gridCol>
                <a:gridCol w="569905">
                  <a:extLst>
                    <a:ext uri="{9D8B030D-6E8A-4147-A177-3AD203B41FA5}">
                      <a16:colId xmlns:a16="http://schemas.microsoft.com/office/drawing/2014/main" val="20008"/>
                    </a:ext>
                  </a:extLst>
                </a:gridCol>
                <a:gridCol w="569905">
                  <a:extLst>
                    <a:ext uri="{9D8B030D-6E8A-4147-A177-3AD203B41FA5}">
                      <a16:colId xmlns:a16="http://schemas.microsoft.com/office/drawing/2014/main" val="20009"/>
                    </a:ext>
                  </a:extLst>
                </a:gridCol>
                <a:gridCol w="569905">
                  <a:extLst>
                    <a:ext uri="{9D8B030D-6E8A-4147-A177-3AD203B41FA5}">
                      <a16:colId xmlns:a16="http://schemas.microsoft.com/office/drawing/2014/main" val="20010"/>
                    </a:ext>
                  </a:extLst>
                </a:gridCol>
                <a:gridCol w="569905">
                  <a:extLst>
                    <a:ext uri="{9D8B030D-6E8A-4147-A177-3AD203B41FA5}">
                      <a16:colId xmlns:a16="http://schemas.microsoft.com/office/drawing/2014/main" val="20011"/>
                    </a:ext>
                  </a:extLst>
                </a:gridCol>
                <a:gridCol w="569905">
                  <a:extLst>
                    <a:ext uri="{9D8B030D-6E8A-4147-A177-3AD203B41FA5}">
                      <a16:colId xmlns:a16="http://schemas.microsoft.com/office/drawing/2014/main" val="20012"/>
                    </a:ext>
                  </a:extLst>
                </a:gridCol>
                <a:gridCol w="569905">
                  <a:extLst>
                    <a:ext uri="{9D8B030D-6E8A-4147-A177-3AD203B41FA5}">
                      <a16:colId xmlns:a16="http://schemas.microsoft.com/office/drawing/2014/main" val="20013"/>
                    </a:ext>
                  </a:extLst>
                </a:gridCol>
                <a:gridCol w="569905">
                  <a:extLst>
                    <a:ext uri="{9D8B030D-6E8A-4147-A177-3AD203B41FA5}">
                      <a16:colId xmlns:a16="http://schemas.microsoft.com/office/drawing/2014/main" val="20014"/>
                    </a:ext>
                  </a:extLst>
                </a:gridCol>
              </a:tblGrid>
              <a:tr h="370840">
                <a:tc>
                  <a:txBody>
                    <a:bodyPr/>
                    <a:lstStyle/>
                    <a:p>
                      <a:endParaRPr lang="en-US" dirty="0"/>
                    </a:p>
                  </a:txBody>
                  <a:tcPr/>
                </a:tc>
                <a:tc>
                  <a:txBody>
                    <a:bodyPr/>
                    <a:lstStyle/>
                    <a:p>
                      <a:pPr algn="ctr">
                        <a:spcAft>
                          <a:spcPts val="0"/>
                        </a:spcAft>
                      </a:pPr>
                      <a:r>
                        <a:rPr lang="en-US" sz="1000" dirty="0">
                          <a:solidFill>
                            <a:srgbClr val="000000"/>
                          </a:solidFill>
                          <a:latin typeface="Arial"/>
                          <a:ea typeface="Times New Roman"/>
                          <a:cs typeface="Times New Roman"/>
                        </a:rPr>
                        <a:t>Instructing Agent Id</a:t>
                      </a:r>
                      <a:endParaRPr lang="en-US" sz="1200" dirty="0">
                        <a:latin typeface="Times New Roman"/>
                        <a:ea typeface="Times New Roman"/>
                        <a:cs typeface="Times New Roman"/>
                      </a:endParaRPr>
                    </a:p>
                  </a:txBody>
                  <a:tcPr marL="68580" marR="68580" marT="0" marB="0" anchor="ctr"/>
                </a:tc>
                <a:tc>
                  <a:txBody>
                    <a:bodyPr/>
                    <a:lstStyle/>
                    <a:p>
                      <a:pPr algn="ctr">
                        <a:spcAft>
                          <a:spcPts val="0"/>
                        </a:spcAft>
                      </a:pPr>
                      <a:r>
                        <a:rPr lang="en-US" sz="1000" dirty="0">
                          <a:solidFill>
                            <a:srgbClr val="000000"/>
                          </a:solidFill>
                          <a:latin typeface="Arial"/>
                          <a:ea typeface="Times New Roman"/>
                          <a:cs typeface="Times New Roman"/>
                        </a:rPr>
                        <a:t>Instruction Reference</a:t>
                      </a:r>
                      <a:endParaRPr lang="en-US" sz="1200" dirty="0">
                        <a:latin typeface="Times New Roman"/>
                        <a:ea typeface="Times New Roman"/>
                        <a:cs typeface="Times New Roman"/>
                      </a:endParaRPr>
                    </a:p>
                  </a:txBody>
                  <a:tcPr marL="68580" marR="68580" marT="0" marB="0" anchor="ctr"/>
                </a:tc>
                <a:tc>
                  <a:txBody>
                    <a:bodyPr/>
                    <a:lstStyle/>
                    <a:p>
                      <a:pPr algn="ctr">
                        <a:spcAft>
                          <a:spcPts val="0"/>
                        </a:spcAft>
                      </a:pPr>
                      <a:r>
                        <a:rPr lang="en-US" sz="1000" dirty="0">
                          <a:solidFill>
                            <a:srgbClr val="000000"/>
                          </a:solidFill>
                          <a:latin typeface="Arial"/>
                          <a:ea typeface="Times New Roman"/>
                          <a:cs typeface="Times New Roman"/>
                        </a:rPr>
                        <a:t>Interchange Reference</a:t>
                      </a:r>
                      <a:endParaRPr lang="en-US" sz="1200" dirty="0">
                        <a:latin typeface="Times New Roman"/>
                        <a:ea typeface="Times New Roman"/>
                        <a:cs typeface="Times New Roman"/>
                      </a:endParaRPr>
                    </a:p>
                  </a:txBody>
                  <a:tcPr marL="68580" marR="68580" marT="0" marB="0" anchor="ctr"/>
                </a:tc>
                <a:tc>
                  <a:txBody>
                    <a:bodyPr/>
                    <a:lstStyle/>
                    <a:p>
                      <a:pPr algn="ctr">
                        <a:spcAft>
                          <a:spcPts val="0"/>
                        </a:spcAft>
                      </a:pPr>
                      <a:r>
                        <a:rPr lang="en-US" sz="1000" dirty="0">
                          <a:solidFill>
                            <a:srgbClr val="000000"/>
                          </a:solidFill>
                          <a:latin typeface="Arial"/>
                          <a:ea typeface="Times New Roman"/>
                          <a:cs typeface="Times New Roman"/>
                        </a:rPr>
                        <a:t>Settlement Currency</a:t>
                      </a:r>
                      <a:endParaRPr lang="en-US" sz="1200" dirty="0">
                        <a:latin typeface="Times New Roman"/>
                        <a:ea typeface="Times New Roman"/>
                        <a:cs typeface="Times New Roman"/>
                      </a:endParaRPr>
                    </a:p>
                  </a:txBody>
                  <a:tcPr marL="68580" marR="68580" marT="0" marB="0" anchor="ctr"/>
                </a:tc>
                <a:tc>
                  <a:txBody>
                    <a:bodyPr/>
                    <a:lstStyle/>
                    <a:p>
                      <a:pPr algn="ctr">
                        <a:spcAft>
                          <a:spcPts val="0"/>
                        </a:spcAft>
                      </a:pPr>
                      <a:r>
                        <a:rPr lang="en-US" sz="1000" dirty="0">
                          <a:solidFill>
                            <a:srgbClr val="000000"/>
                          </a:solidFill>
                          <a:latin typeface="Arial"/>
                          <a:ea typeface="Times New Roman"/>
                          <a:cs typeface="Times New Roman"/>
                        </a:rPr>
                        <a:t>Settlement Amount</a:t>
                      </a:r>
                      <a:endParaRPr lang="en-US" sz="1200" dirty="0">
                        <a:latin typeface="Times New Roman"/>
                        <a:ea typeface="Times New Roman"/>
                        <a:cs typeface="Times New Roman"/>
                      </a:endParaRPr>
                    </a:p>
                  </a:txBody>
                  <a:tcPr marL="68580" marR="68580" marT="0" marB="0" anchor="ctr"/>
                </a:tc>
                <a:tc>
                  <a:txBody>
                    <a:bodyPr/>
                    <a:lstStyle/>
                    <a:p>
                      <a:pPr algn="ctr">
                        <a:spcAft>
                          <a:spcPts val="0"/>
                        </a:spcAft>
                      </a:pPr>
                      <a:r>
                        <a:rPr lang="en-US" sz="1000" dirty="0">
                          <a:solidFill>
                            <a:srgbClr val="000000"/>
                          </a:solidFill>
                          <a:latin typeface="Arial"/>
                          <a:ea typeface="Times New Roman"/>
                          <a:cs typeface="Times New Roman"/>
                        </a:rPr>
                        <a:t>Settlement Day</a:t>
                      </a:r>
                      <a:endParaRPr lang="en-US" sz="1200" dirty="0">
                        <a:latin typeface="Times New Roman"/>
                        <a:ea typeface="Times New Roman"/>
                        <a:cs typeface="Times New Roman"/>
                      </a:endParaRPr>
                    </a:p>
                  </a:txBody>
                  <a:tcPr marL="68580" marR="68580" marT="0" marB="0" anchor="ctr"/>
                </a:tc>
                <a:tc>
                  <a:txBody>
                    <a:bodyPr/>
                    <a:lstStyle/>
                    <a:p>
                      <a:pPr algn="ctr">
                        <a:spcAft>
                          <a:spcPts val="0"/>
                        </a:spcAft>
                      </a:pPr>
                      <a:r>
                        <a:rPr lang="en-US" sz="1000" dirty="0">
                          <a:solidFill>
                            <a:srgbClr val="000000"/>
                          </a:solidFill>
                          <a:latin typeface="Arial"/>
                          <a:ea typeface="Times New Roman"/>
                          <a:cs typeface="Times New Roman"/>
                        </a:rPr>
                        <a:t>Instructed Day</a:t>
                      </a:r>
                      <a:endParaRPr lang="en-US" sz="1200" dirty="0">
                        <a:latin typeface="Times New Roman"/>
                        <a:ea typeface="Times New Roman"/>
                        <a:cs typeface="Times New Roman"/>
                      </a:endParaRPr>
                    </a:p>
                  </a:txBody>
                  <a:tcPr marL="68580" marR="68580" marT="0" marB="0" anchor="ctr"/>
                </a:tc>
                <a:tc>
                  <a:txBody>
                    <a:bodyPr/>
                    <a:lstStyle/>
                    <a:p>
                      <a:pPr algn="ctr">
                        <a:spcAft>
                          <a:spcPts val="0"/>
                        </a:spcAft>
                      </a:pPr>
                      <a:r>
                        <a:rPr lang="en-US" sz="1000" dirty="0">
                          <a:solidFill>
                            <a:srgbClr val="000000"/>
                          </a:solidFill>
                          <a:latin typeface="Arial"/>
                          <a:ea typeface="Times New Roman"/>
                          <a:cs typeface="Times New Roman"/>
                        </a:rPr>
                        <a:t>Control Sum (Sum of Amount)</a:t>
                      </a:r>
                      <a:endParaRPr lang="en-US" sz="1200" dirty="0">
                        <a:latin typeface="Times New Roman"/>
                        <a:ea typeface="Times New Roman"/>
                        <a:cs typeface="Times New Roman"/>
                      </a:endParaRPr>
                    </a:p>
                  </a:txBody>
                  <a:tcPr marL="68580" marR="68580" marT="0" marB="0" anchor="ctr"/>
                </a:tc>
                <a:tc>
                  <a:txBody>
                    <a:bodyPr/>
                    <a:lstStyle/>
                    <a:p>
                      <a:pPr algn="ctr">
                        <a:spcAft>
                          <a:spcPts val="0"/>
                        </a:spcAft>
                      </a:pPr>
                      <a:r>
                        <a:rPr lang="en-US" sz="1000" dirty="0">
                          <a:solidFill>
                            <a:srgbClr val="000000"/>
                          </a:solidFill>
                          <a:latin typeface="Arial"/>
                          <a:ea typeface="Times New Roman"/>
                          <a:cs typeface="Times New Roman"/>
                        </a:rPr>
                        <a:t>Instruction Type</a:t>
                      </a:r>
                      <a:endParaRPr lang="en-US" sz="1200" dirty="0">
                        <a:latin typeface="Times New Roman"/>
                        <a:ea typeface="Times New Roman"/>
                        <a:cs typeface="Times New Roman"/>
                      </a:endParaRPr>
                    </a:p>
                  </a:txBody>
                  <a:tcPr marL="68580" marR="68580" marT="0" marB="0" anchor="ctr"/>
                </a:tc>
                <a:tc>
                  <a:txBody>
                    <a:bodyPr/>
                    <a:lstStyle/>
                    <a:p>
                      <a:pPr algn="ctr">
                        <a:spcAft>
                          <a:spcPts val="0"/>
                        </a:spcAft>
                      </a:pPr>
                      <a:r>
                        <a:rPr lang="en-US" sz="1000" dirty="0">
                          <a:solidFill>
                            <a:srgbClr val="000000"/>
                          </a:solidFill>
                          <a:latin typeface="Arial"/>
                          <a:ea typeface="Times New Roman"/>
                          <a:cs typeface="Times New Roman"/>
                        </a:rPr>
                        <a:t>Originating Party Account</a:t>
                      </a:r>
                      <a:endParaRPr lang="en-US" sz="1200" dirty="0">
                        <a:latin typeface="Times New Roman"/>
                        <a:ea typeface="Times New Roman"/>
                        <a:cs typeface="Times New Roman"/>
                      </a:endParaRPr>
                    </a:p>
                  </a:txBody>
                  <a:tcPr marL="68580" marR="68580" marT="0" marB="0" anchor="ctr"/>
                </a:tc>
                <a:tc>
                  <a:txBody>
                    <a:bodyPr/>
                    <a:lstStyle/>
                    <a:p>
                      <a:pPr algn="ctr">
                        <a:spcAft>
                          <a:spcPts val="0"/>
                        </a:spcAft>
                      </a:pPr>
                      <a:r>
                        <a:rPr lang="en-US" sz="1000" dirty="0">
                          <a:solidFill>
                            <a:srgbClr val="000000"/>
                          </a:solidFill>
                          <a:latin typeface="Arial"/>
                          <a:ea typeface="Times New Roman"/>
                          <a:cs typeface="Times New Roman"/>
                        </a:rPr>
                        <a:t>Originating Party [n] Id</a:t>
                      </a:r>
                      <a:endParaRPr lang="en-US" sz="1200" dirty="0">
                        <a:latin typeface="Times New Roman"/>
                        <a:ea typeface="Times New Roman"/>
                        <a:cs typeface="Times New Roman"/>
                      </a:endParaRPr>
                    </a:p>
                  </a:txBody>
                  <a:tcPr marL="68580" marR="68580" marT="0" marB="0" anchor="ctr"/>
                </a:tc>
                <a:tc>
                  <a:txBody>
                    <a:bodyPr/>
                    <a:lstStyle/>
                    <a:p>
                      <a:pPr algn="ctr">
                        <a:spcAft>
                          <a:spcPts val="0"/>
                        </a:spcAft>
                      </a:pPr>
                      <a:r>
                        <a:rPr lang="en-US" sz="1000" dirty="0">
                          <a:solidFill>
                            <a:srgbClr val="000000"/>
                          </a:solidFill>
                          <a:latin typeface="Arial"/>
                          <a:ea typeface="Times New Roman"/>
                          <a:cs typeface="Times New Roman"/>
                        </a:rPr>
                        <a:t>Originating Party [n] Id Issuer</a:t>
                      </a:r>
                      <a:endParaRPr lang="en-US" sz="1200" dirty="0">
                        <a:latin typeface="Times New Roman"/>
                        <a:ea typeface="Times New Roman"/>
                        <a:cs typeface="Times New Roman"/>
                      </a:endParaRPr>
                    </a:p>
                  </a:txBody>
                  <a:tcPr marL="68580" marR="68580" marT="0" marB="0" anchor="ctr"/>
                </a:tc>
                <a:tc>
                  <a:txBody>
                    <a:bodyPr/>
                    <a:lstStyle/>
                    <a:p>
                      <a:pPr algn="ctr">
                        <a:spcAft>
                          <a:spcPts val="0"/>
                        </a:spcAft>
                      </a:pPr>
                      <a:r>
                        <a:rPr lang="en-US" sz="1000" dirty="0">
                          <a:solidFill>
                            <a:srgbClr val="000000"/>
                          </a:solidFill>
                          <a:latin typeface="Arial"/>
                          <a:ea typeface="Times New Roman"/>
                          <a:cs typeface="Times New Roman"/>
                        </a:rPr>
                        <a:t>Originating Party Agent [n] Id</a:t>
                      </a:r>
                      <a:endParaRPr lang="en-US" sz="1200" dirty="0">
                        <a:latin typeface="Times New Roman"/>
                        <a:ea typeface="Times New Roman"/>
                        <a:cs typeface="Times New Roman"/>
                      </a:endParaRPr>
                    </a:p>
                  </a:txBody>
                  <a:tcPr marL="68580" marR="68580" marT="0" marB="0" anchor="ctr"/>
                </a:tc>
                <a:tc>
                  <a:txBody>
                    <a:bodyPr/>
                    <a:lstStyle/>
                    <a:p>
                      <a:pPr algn="ctr">
                        <a:spcAft>
                          <a:spcPts val="0"/>
                        </a:spcAft>
                      </a:pPr>
                      <a:r>
                        <a:rPr lang="en-US" sz="1000" dirty="0">
                          <a:solidFill>
                            <a:srgbClr val="000000"/>
                          </a:solidFill>
                          <a:latin typeface="Arial"/>
                          <a:ea typeface="Times New Roman"/>
                          <a:cs typeface="Times New Roman"/>
                        </a:rPr>
                        <a:t>Message Sequence</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0"/>
                  </a:ext>
                </a:extLst>
              </a:tr>
              <a:tr h="370840">
                <a:tc>
                  <a:txBody>
                    <a:bodyPr/>
                    <a:lstStyle/>
                    <a:p>
                      <a:pPr algn="ctr">
                        <a:spcAft>
                          <a:spcPts val="0"/>
                        </a:spcAft>
                      </a:pPr>
                      <a:r>
                        <a:rPr lang="en-US" sz="1000" b="1" dirty="0">
                          <a:solidFill>
                            <a:srgbClr val="000000"/>
                          </a:solidFill>
                          <a:latin typeface="Arial"/>
                          <a:ea typeface="Times New Roman"/>
                          <a:cs typeface="Times New Roman"/>
                        </a:rPr>
                        <a:t>MT101</a:t>
                      </a:r>
                      <a:endParaRPr lang="en-US" sz="1200" b="1" dirty="0">
                        <a:latin typeface="Times New Roman"/>
                        <a:ea typeface="Times New Roman"/>
                        <a:cs typeface="Times New Roman"/>
                      </a:endParaRPr>
                    </a:p>
                  </a:txBody>
                  <a:tcPr marL="68580" marR="68580" marT="0" marB="0" anchor="ctr"/>
                </a:tc>
                <a:tc>
                  <a:txBody>
                    <a:bodyPr/>
                    <a:lstStyle/>
                    <a:p>
                      <a:pPr algn="ctr">
                        <a:spcAft>
                          <a:spcPts val="0"/>
                        </a:spcAft>
                      </a:pPr>
                      <a:r>
                        <a:rPr lang="en-US" sz="1000" dirty="0">
                          <a:solidFill>
                            <a:srgbClr val="000000"/>
                          </a:solidFill>
                          <a:latin typeface="Arial"/>
                          <a:ea typeface="Times New Roman"/>
                          <a:cs typeface="Times New Roman"/>
                        </a:rPr>
                        <a:t>X</a:t>
                      </a:r>
                      <a:endParaRPr lang="en-US" sz="1200" dirty="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1"/>
                  </a:ext>
                </a:extLst>
              </a:tr>
              <a:tr h="370840">
                <a:tc>
                  <a:txBody>
                    <a:bodyPr/>
                    <a:lstStyle/>
                    <a:p>
                      <a:pPr algn="ctr">
                        <a:spcAft>
                          <a:spcPts val="0"/>
                        </a:spcAft>
                      </a:pPr>
                      <a:r>
                        <a:rPr lang="en-US" sz="1000" b="1" dirty="0">
                          <a:solidFill>
                            <a:srgbClr val="000000"/>
                          </a:solidFill>
                          <a:latin typeface="Arial"/>
                          <a:ea typeface="Times New Roman"/>
                          <a:cs typeface="Times New Roman"/>
                        </a:rPr>
                        <a:t>MT102</a:t>
                      </a:r>
                      <a:endParaRPr lang="en-US" sz="1200" b="1" dirty="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extLst>
                  <a:ext uri="{0D108BD9-81ED-4DB2-BD59-A6C34878D82A}">
                    <a16:rowId xmlns:a16="http://schemas.microsoft.com/office/drawing/2014/main" val="10002"/>
                  </a:ext>
                </a:extLst>
              </a:tr>
              <a:tr h="370840">
                <a:tc>
                  <a:txBody>
                    <a:bodyPr/>
                    <a:lstStyle/>
                    <a:p>
                      <a:pPr algn="ctr">
                        <a:spcAft>
                          <a:spcPts val="0"/>
                        </a:spcAft>
                      </a:pPr>
                      <a:r>
                        <a:rPr lang="en-US" sz="1000" b="1" dirty="0">
                          <a:solidFill>
                            <a:srgbClr val="000000"/>
                          </a:solidFill>
                          <a:latin typeface="Arial"/>
                          <a:ea typeface="Times New Roman"/>
                          <a:cs typeface="Times New Roman"/>
                        </a:rPr>
                        <a:t>MT103</a:t>
                      </a:r>
                      <a:endParaRPr lang="en-US" sz="1200" b="1" dirty="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dirty="0">
                        <a:solidFill>
                          <a:srgbClr val="000000"/>
                        </a:solidFill>
                        <a:latin typeface="Arial"/>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extLst>
                  <a:ext uri="{0D108BD9-81ED-4DB2-BD59-A6C34878D82A}">
                    <a16:rowId xmlns:a16="http://schemas.microsoft.com/office/drawing/2014/main" val="10003"/>
                  </a:ext>
                </a:extLst>
              </a:tr>
              <a:tr h="370840">
                <a:tc>
                  <a:txBody>
                    <a:bodyPr/>
                    <a:lstStyle/>
                    <a:p>
                      <a:pPr algn="ctr">
                        <a:spcAft>
                          <a:spcPts val="0"/>
                        </a:spcAft>
                      </a:pPr>
                      <a:r>
                        <a:rPr lang="en-US" sz="1000" b="1">
                          <a:solidFill>
                            <a:srgbClr val="000000"/>
                          </a:solidFill>
                          <a:latin typeface="Arial"/>
                          <a:ea typeface="Times New Roman"/>
                          <a:cs typeface="Times New Roman"/>
                        </a:rPr>
                        <a:t>MT200</a:t>
                      </a:r>
                      <a:endParaRPr lang="en-US" sz="1200" b="1">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extLst>
                  <a:ext uri="{0D108BD9-81ED-4DB2-BD59-A6C34878D82A}">
                    <a16:rowId xmlns:a16="http://schemas.microsoft.com/office/drawing/2014/main" val="10004"/>
                  </a:ext>
                </a:extLst>
              </a:tr>
              <a:tr h="370840">
                <a:tc>
                  <a:txBody>
                    <a:bodyPr/>
                    <a:lstStyle/>
                    <a:p>
                      <a:pPr algn="ctr">
                        <a:spcAft>
                          <a:spcPts val="0"/>
                        </a:spcAft>
                      </a:pPr>
                      <a:r>
                        <a:rPr lang="en-US" sz="1000" b="1" dirty="0">
                          <a:solidFill>
                            <a:srgbClr val="000000"/>
                          </a:solidFill>
                          <a:latin typeface="Arial"/>
                          <a:ea typeface="Times New Roman"/>
                          <a:cs typeface="Times New Roman"/>
                        </a:rPr>
                        <a:t>MT202</a:t>
                      </a:r>
                      <a:endParaRPr lang="en-US" sz="1200" b="1" dirty="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extLst>
                  <a:ext uri="{0D108BD9-81ED-4DB2-BD59-A6C34878D82A}">
                    <a16:rowId xmlns:a16="http://schemas.microsoft.com/office/drawing/2014/main" val="10005"/>
                  </a:ext>
                </a:extLst>
              </a:tr>
              <a:tr h="370840">
                <a:tc>
                  <a:txBody>
                    <a:bodyPr/>
                    <a:lstStyle/>
                    <a:p>
                      <a:pPr algn="ctr">
                        <a:spcAft>
                          <a:spcPts val="0"/>
                        </a:spcAft>
                      </a:pPr>
                      <a:r>
                        <a:rPr lang="en-US" sz="1000" b="1" dirty="0">
                          <a:solidFill>
                            <a:srgbClr val="000000"/>
                          </a:solidFill>
                          <a:latin typeface="Arial"/>
                          <a:ea typeface="Times New Roman"/>
                          <a:cs typeface="Times New Roman"/>
                        </a:rPr>
                        <a:t>MT202 COV</a:t>
                      </a:r>
                      <a:endParaRPr lang="en-US" sz="1200" b="1" dirty="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extLst>
                  <a:ext uri="{0D108BD9-81ED-4DB2-BD59-A6C34878D82A}">
                    <a16:rowId xmlns:a16="http://schemas.microsoft.com/office/drawing/2014/main" val="10006"/>
                  </a:ext>
                </a:extLst>
              </a:tr>
              <a:tr h="370840">
                <a:tc>
                  <a:txBody>
                    <a:bodyPr/>
                    <a:lstStyle/>
                    <a:p>
                      <a:pPr algn="ctr">
                        <a:spcAft>
                          <a:spcPts val="0"/>
                        </a:spcAft>
                      </a:pPr>
                      <a:r>
                        <a:rPr lang="en-US" sz="1000" b="1" dirty="0">
                          <a:solidFill>
                            <a:srgbClr val="000000"/>
                          </a:solidFill>
                          <a:latin typeface="Arial"/>
                          <a:ea typeface="Times New Roman"/>
                          <a:cs typeface="Times New Roman"/>
                        </a:rPr>
                        <a:t>MT203</a:t>
                      </a:r>
                      <a:endParaRPr lang="en-US" sz="1200" b="1" dirty="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extLst>
                  <a:ext uri="{0D108BD9-81ED-4DB2-BD59-A6C34878D82A}">
                    <a16:rowId xmlns:a16="http://schemas.microsoft.com/office/drawing/2014/main" val="10007"/>
                  </a:ext>
                </a:extLst>
              </a:tr>
              <a:tr h="370840">
                <a:tc>
                  <a:txBody>
                    <a:bodyPr/>
                    <a:lstStyle/>
                    <a:p>
                      <a:pPr algn="ctr">
                        <a:spcAft>
                          <a:spcPts val="0"/>
                        </a:spcAft>
                      </a:pPr>
                      <a:r>
                        <a:rPr lang="en-US" sz="1000" b="1" dirty="0">
                          <a:solidFill>
                            <a:srgbClr val="000000"/>
                          </a:solidFill>
                          <a:latin typeface="Arial"/>
                          <a:ea typeface="Times New Roman"/>
                          <a:cs typeface="Times New Roman"/>
                        </a:rPr>
                        <a:t>MT205</a:t>
                      </a:r>
                      <a:endParaRPr lang="en-US" sz="1200" b="1" dirty="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extLst>
                  <a:ext uri="{0D108BD9-81ED-4DB2-BD59-A6C34878D82A}">
                    <a16:rowId xmlns:a16="http://schemas.microsoft.com/office/drawing/2014/main" val="10008"/>
                  </a:ext>
                </a:extLst>
              </a:tr>
              <a:tr h="370840">
                <a:tc>
                  <a:txBody>
                    <a:bodyPr/>
                    <a:lstStyle/>
                    <a:p>
                      <a:pPr algn="ctr">
                        <a:spcAft>
                          <a:spcPts val="0"/>
                        </a:spcAft>
                      </a:pPr>
                      <a:r>
                        <a:rPr lang="en-US" sz="1000" b="1" dirty="0">
                          <a:solidFill>
                            <a:srgbClr val="000000"/>
                          </a:solidFill>
                          <a:latin typeface="Arial"/>
                          <a:ea typeface="Times New Roman"/>
                          <a:cs typeface="Times New Roman"/>
                        </a:rPr>
                        <a:t>MT910</a:t>
                      </a:r>
                      <a:endParaRPr lang="en-US" sz="1200" b="1" dirty="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extLst>
                  <a:ext uri="{0D108BD9-81ED-4DB2-BD59-A6C34878D82A}">
                    <a16:rowId xmlns:a16="http://schemas.microsoft.com/office/drawing/2014/main" val="10009"/>
                  </a:ext>
                </a:extLst>
              </a:tr>
              <a:tr h="370840">
                <a:tc>
                  <a:txBody>
                    <a:bodyPr/>
                    <a:lstStyle/>
                    <a:p>
                      <a:pPr algn="ctr">
                        <a:spcAft>
                          <a:spcPts val="0"/>
                        </a:spcAft>
                      </a:pPr>
                      <a:r>
                        <a:rPr lang="en-US" sz="1000" b="1" dirty="0">
                          <a:solidFill>
                            <a:srgbClr val="000000"/>
                          </a:solidFill>
                          <a:latin typeface="Arial"/>
                          <a:ea typeface="Times New Roman"/>
                          <a:cs typeface="Times New Roman"/>
                        </a:rPr>
                        <a:t>pacs.008</a:t>
                      </a:r>
                      <a:endParaRPr lang="en-US" sz="1200" b="1" dirty="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extLst>
                  <a:ext uri="{0D108BD9-81ED-4DB2-BD59-A6C34878D82A}">
                    <a16:rowId xmlns:a16="http://schemas.microsoft.com/office/drawing/2014/main" val="10010"/>
                  </a:ext>
                </a:extLst>
              </a:tr>
              <a:tr h="370840">
                <a:tc>
                  <a:txBody>
                    <a:bodyPr/>
                    <a:lstStyle/>
                    <a:p>
                      <a:pPr algn="ctr">
                        <a:spcAft>
                          <a:spcPts val="0"/>
                        </a:spcAft>
                      </a:pPr>
                      <a:r>
                        <a:rPr lang="en-US" sz="1000" b="1" dirty="0">
                          <a:solidFill>
                            <a:srgbClr val="000000"/>
                          </a:solidFill>
                          <a:latin typeface="Arial"/>
                          <a:ea typeface="Times New Roman"/>
                          <a:cs typeface="Times New Roman"/>
                        </a:rPr>
                        <a:t>pacs.009</a:t>
                      </a:r>
                      <a:endParaRPr lang="en-US" sz="1200" b="1" dirty="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nchor="ctr"/>
                </a:tc>
                <a:tc>
                  <a:txBody>
                    <a:bodyPr/>
                    <a:lstStyle/>
                    <a:p>
                      <a:pPr algn="ctr">
                        <a:spcAft>
                          <a:spcPts val="0"/>
                        </a:spcAft>
                      </a:pPr>
                      <a:r>
                        <a:rPr lang="en-US" sz="1000">
                          <a:solidFill>
                            <a:srgbClr val="000000"/>
                          </a:solidFill>
                          <a:latin typeface="Arial"/>
                          <a:ea typeface="Times New Roman"/>
                          <a:cs typeface="Times New Roman"/>
                        </a:rPr>
                        <a:t>X</a:t>
                      </a:r>
                      <a:endParaRPr lang="en-US" sz="1200">
                        <a:latin typeface="Times New Roman"/>
                        <a:ea typeface="Times New Roman"/>
                        <a:cs typeface="Times New Roman"/>
                      </a:endParaRPr>
                    </a:p>
                  </a:txBody>
                  <a:tcPr marL="68580" marR="68580" marT="0" marB="0" anchor="ctr"/>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a:solidFill>
                          <a:srgbClr val="000000"/>
                        </a:solidFill>
                        <a:latin typeface="Arial"/>
                        <a:ea typeface="Times New Roman"/>
                        <a:cs typeface="Times New Roman"/>
                      </a:endParaRPr>
                    </a:p>
                  </a:txBody>
                  <a:tcPr marL="68580" marR="68580" marT="0" marB="0"/>
                </a:tc>
                <a:tc>
                  <a:txBody>
                    <a:bodyPr/>
                    <a:lstStyle/>
                    <a:p>
                      <a:pPr algn="ctr">
                        <a:spcAft>
                          <a:spcPts val="0"/>
                        </a:spcAft>
                      </a:pPr>
                      <a:endParaRPr lang="en-US" sz="1000" dirty="0">
                        <a:solidFill>
                          <a:srgbClr val="000000"/>
                        </a:solidFill>
                        <a:latin typeface="Arial"/>
                        <a:ea typeface="Times New Roman"/>
                        <a:cs typeface="Times New Roman"/>
                      </a:endParaRPr>
                    </a:p>
                  </a:txBody>
                  <a:tcPr marL="68580" marR="68580" marT="0" marB="0"/>
                </a:tc>
                <a:extLst>
                  <a:ext uri="{0D108BD9-81ED-4DB2-BD59-A6C34878D82A}">
                    <a16:rowId xmlns:a16="http://schemas.microsoft.com/office/drawing/2014/main" val="10011"/>
                  </a:ext>
                </a:extLst>
              </a:tr>
            </a:tbl>
          </a:graphicData>
        </a:graphic>
      </p:graphicFrame>
      <p:sp>
        <p:nvSpPr>
          <p:cNvPr id="7" name="Rectangle 6"/>
          <p:cNvSpPr/>
          <p:nvPr/>
        </p:nvSpPr>
        <p:spPr>
          <a:xfrm>
            <a:off x="178592" y="1057664"/>
            <a:ext cx="3002746" cy="276999"/>
          </a:xfrm>
          <a:prstGeom prst="rect">
            <a:avLst/>
          </a:prstGeom>
        </p:spPr>
        <p:txBody>
          <a:bodyPr wrap="none">
            <a:spAutoFit/>
          </a:bodyPr>
          <a:lstStyle/>
          <a:p>
            <a:r>
              <a:rPr lang="en-GB"/>
              <a:t>Possible duplicate check criteria </a:t>
            </a:r>
            <a:r>
              <a:rPr lang="en-GB" err="1"/>
              <a:t>xCT</a:t>
            </a:r>
            <a:endParaRPr lang="en-GB"/>
          </a:p>
        </p:txBody>
      </p:sp>
    </p:spTree>
    <p:extLst>
      <p:ext uri="{BB962C8B-B14F-4D97-AF65-F5344CB8AC3E}">
        <p14:creationId xmlns:p14="http://schemas.microsoft.com/office/powerpoint/2010/main" val="16430508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Possible duplicate check</a:t>
            </a:r>
          </a:p>
        </p:txBody>
      </p:sp>
      <p:sp>
        <p:nvSpPr>
          <p:cNvPr id="3" name="Rectangle 2"/>
          <p:cNvSpPr/>
          <p:nvPr/>
        </p:nvSpPr>
        <p:spPr>
          <a:xfrm>
            <a:off x="498765" y="1032348"/>
            <a:ext cx="8348353" cy="2456057"/>
          </a:xfrm>
          <a:prstGeom prst="rect">
            <a:avLst/>
          </a:prstGeom>
        </p:spPr>
        <p:txBody>
          <a:bodyPr wrap="square">
            <a:spAutoFit/>
          </a:bodyPr>
          <a:lstStyle/>
          <a:p>
            <a:pPr algn="l"/>
            <a:r>
              <a:rPr lang="en-US" b="0"/>
              <a:t>{1:F01XCTABEBBAXXX3333654181}{2:O</a:t>
            </a:r>
            <a:r>
              <a:rPr lang="en-US">
                <a:solidFill>
                  <a:srgbClr val="FF0000"/>
                </a:solidFill>
              </a:rPr>
              <a:t>103</a:t>
            </a:r>
            <a:r>
              <a:rPr lang="en-US" b="0"/>
              <a:t>1808100308</a:t>
            </a:r>
            <a:r>
              <a:rPr lang="en-US">
                <a:solidFill>
                  <a:srgbClr val="FF0000"/>
                </a:solidFill>
              </a:rPr>
              <a:t>BARCGB22</a:t>
            </a:r>
            <a:r>
              <a:rPr lang="en-US" b="0"/>
              <a:t>A</a:t>
            </a:r>
            <a:r>
              <a:rPr lang="en-US">
                <a:solidFill>
                  <a:srgbClr val="FF0000"/>
                </a:solidFill>
              </a:rPr>
              <a:t>TRD</a:t>
            </a:r>
            <a:r>
              <a:rPr lang="en-US" b="0"/>
              <a:t>12341234561003081811N}{3:{113:HIGH}}{4:</a:t>
            </a:r>
          </a:p>
          <a:p>
            <a:pPr algn="l"/>
            <a:r>
              <a:rPr lang="en-US">
                <a:solidFill>
                  <a:srgbClr val="FF0000"/>
                </a:solidFill>
              </a:rPr>
              <a:t>:20:POSDUP103</a:t>
            </a:r>
          </a:p>
          <a:p>
            <a:pPr algn="l"/>
            <a:r>
              <a:rPr lang="en-US" b="0"/>
              <a:t>:23B:CRED</a:t>
            </a:r>
          </a:p>
          <a:p>
            <a:pPr algn="l"/>
            <a:r>
              <a:rPr lang="en-US" b="0"/>
              <a:t>:23E:SDVA</a:t>
            </a:r>
          </a:p>
          <a:p>
            <a:pPr algn="l"/>
            <a:r>
              <a:rPr lang="en-US" b="0"/>
              <a:t>:32A:</a:t>
            </a:r>
            <a:r>
              <a:rPr lang="en-US">
                <a:solidFill>
                  <a:srgbClr val="FF0000"/>
                </a:solidFill>
              </a:rPr>
              <a:t>100324EUR9999999999,</a:t>
            </a:r>
          </a:p>
          <a:p>
            <a:pPr algn="l"/>
            <a:r>
              <a:rPr lang="en-US" b="0"/>
              <a:t>:50K:ABC INC</a:t>
            </a:r>
          </a:p>
          <a:p>
            <a:pPr algn="l"/>
            <a:r>
              <a:rPr lang="en-US" b="0"/>
              <a:t>:57A:KREDBEBB</a:t>
            </a:r>
          </a:p>
          <a:p>
            <a:pPr algn="l"/>
            <a:r>
              <a:rPr lang="en-US" b="0"/>
              <a:t>:59:DEF INC</a:t>
            </a:r>
          </a:p>
          <a:p>
            <a:pPr algn="l"/>
            <a:r>
              <a:rPr lang="en-US" b="0"/>
              <a:t>:71A:OUR</a:t>
            </a:r>
          </a:p>
          <a:p>
            <a:pPr algn="l"/>
            <a:r>
              <a:rPr lang="en-US" b="0"/>
              <a:t>-}</a:t>
            </a:r>
            <a:endParaRPr lang="en-US">
              <a:solidFill>
                <a:srgbClr val="FF0000"/>
              </a:solidFill>
            </a:endParaRPr>
          </a:p>
        </p:txBody>
      </p:sp>
    </p:spTree>
    <p:extLst>
      <p:ext uri="{BB962C8B-B14F-4D97-AF65-F5344CB8AC3E}">
        <p14:creationId xmlns:p14="http://schemas.microsoft.com/office/powerpoint/2010/main" val="229752560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Possible duplicate check - demo</a:t>
            </a:r>
          </a:p>
        </p:txBody>
      </p:sp>
      <p:pic>
        <p:nvPicPr>
          <p:cNvPr id="4" name="Picture 5" descr="Bank-shadow"/>
          <p:cNvPicPr>
            <a:picLocks noChangeAspect="1" noChangeArrowheads="1"/>
          </p:cNvPicPr>
          <p:nvPr/>
        </p:nvPicPr>
        <p:blipFill>
          <a:blip r:embed="rId3" cstate="print"/>
          <a:srcRect/>
          <a:stretch>
            <a:fillRect/>
          </a:stretch>
        </p:blipFill>
        <p:spPr bwMode="auto">
          <a:xfrm>
            <a:off x="5648699" y="3212378"/>
            <a:ext cx="1025525" cy="760412"/>
          </a:xfrm>
          <a:prstGeom prst="rect">
            <a:avLst/>
          </a:prstGeom>
          <a:noFill/>
          <a:ln w="9525">
            <a:noFill/>
            <a:miter lim="800000"/>
            <a:headEnd/>
            <a:tailEnd/>
          </a:ln>
        </p:spPr>
      </p:pic>
      <p:sp>
        <p:nvSpPr>
          <p:cNvPr id="6" name="TextBox 5"/>
          <p:cNvSpPr txBox="1"/>
          <p:nvPr/>
        </p:nvSpPr>
        <p:spPr>
          <a:xfrm>
            <a:off x="5743251" y="3903604"/>
            <a:ext cx="1072153" cy="510909"/>
          </a:xfrm>
          <a:prstGeom prst="rect">
            <a:avLst/>
          </a:prstGeom>
          <a:noFill/>
        </p:spPr>
        <p:txBody>
          <a:bodyPr wrap="none" rtlCol="0">
            <a:spAutoFit/>
          </a:bodyPr>
          <a:lstStyle/>
          <a:p>
            <a:pPr algn="ctr"/>
            <a:r>
              <a:rPr lang="nl-BE" sz="1400">
                <a:latin typeface="+mn-lt"/>
              </a:rPr>
              <a:t>XCT BANK-1</a:t>
            </a:r>
          </a:p>
          <a:p>
            <a:pPr algn="ctr"/>
            <a:r>
              <a:rPr lang="nl-BE" sz="1100">
                <a:latin typeface="+mn-lt"/>
              </a:rPr>
              <a:t>(XCTABEBB)</a:t>
            </a:r>
          </a:p>
        </p:txBody>
      </p:sp>
      <p:pic>
        <p:nvPicPr>
          <p:cNvPr id="7" name="Picture 6"/>
          <p:cNvPicPr>
            <a:picLocks noChangeAspect="1" noChangeArrowheads="1"/>
          </p:cNvPicPr>
          <p:nvPr/>
        </p:nvPicPr>
        <p:blipFill>
          <a:blip r:embed="rId4" cstate="print"/>
          <a:srcRect/>
          <a:stretch>
            <a:fillRect/>
          </a:stretch>
        </p:blipFill>
        <p:spPr bwMode="auto">
          <a:xfrm>
            <a:off x="5720137" y="3140943"/>
            <a:ext cx="285751" cy="285749"/>
          </a:xfrm>
          <a:prstGeom prst="rect">
            <a:avLst/>
          </a:prstGeom>
          <a:noFill/>
          <a:ln w="28575" algn="ctr">
            <a:noFill/>
            <a:miter lim="800000"/>
            <a:headEnd/>
            <a:tailEnd/>
          </a:ln>
        </p:spPr>
      </p:pic>
      <p:sp>
        <p:nvSpPr>
          <p:cNvPr id="8" name="TextBox 7"/>
          <p:cNvSpPr txBox="1"/>
          <p:nvPr/>
        </p:nvSpPr>
        <p:spPr>
          <a:xfrm>
            <a:off x="1590357" y="3701205"/>
            <a:ext cx="1190006" cy="769441"/>
          </a:xfrm>
          <a:prstGeom prst="rect">
            <a:avLst/>
          </a:prstGeom>
          <a:noFill/>
        </p:spPr>
        <p:txBody>
          <a:bodyPr wrap="none" rtlCol="0">
            <a:spAutoFit/>
          </a:bodyPr>
          <a:lstStyle/>
          <a:p>
            <a:pPr algn="ctr"/>
            <a:r>
              <a:rPr lang="nl-BE" sz="1400">
                <a:latin typeface="+mn-lt"/>
              </a:rPr>
              <a:t>Big Company,</a:t>
            </a:r>
          </a:p>
          <a:p>
            <a:pPr algn="ctr"/>
            <a:r>
              <a:rPr lang="nl-BE" sz="1400">
                <a:latin typeface="+mn-lt"/>
              </a:rPr>
              <a:t>Belgium</a:t>
            </a:r>
          </a:p>
          <a:p>
            <a:pPr algn="ctr"/>
            <a:r>
              <a:rPr lang="nl-BE" sz="1100" b="1" i="1">
                <a:latin typeface="+mn-lt"/>
              </a:rPr>
              <a:t>Initiating Party</a:t>
            </a:r>
            <a:endParaRPr lang="en-US" sz="1000" b="1" i="1">
              <a:latin typeface="+mn-lt"/>
            </a:endParaRPr>
          </a:p>
        </p:txBody>
      </p:sp>
      <p:sp>
        <p:nvSpPr>
          <p:cNvPr id="13" name="Line 25"/>
          <p:cNvSpPr>
            <a:spLocks noChangeShapeType="1"/>
          </p:cNvSpPr>
          <p:nvPr/>
        </p:nvSpPr>
        <p:spPr bwMode="auto">
          <a:xfrm>
            <a:off x="3016340" y="3230089"/>
            <a:ext cx="2382779" cy="5875"/>
          </a:xfrm>
          <a:prstGeom prst="line">
            <a:avLst/>
          </a:prstGeom>
          <a:ln>
            <a:solidFill>
              <a:schemeClr val="bg1">
                <a:lumMod val="6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14" name="Picture 54" descr="message"/>
          <p:cNvPicPr>
            <a:picLocks noChangeAspect="1" noChangeArrowheads="1"/>
          </p:cNvPicPr>
          <p:nvPr/>
        </p:nvPicPr>
        <p:blipFill>
          <a:blip r:embed="rId5" cstate="print"/>
          <a:srcRect/>
          <a:stretch>
            <a:fillRect/>
          </a:stretch>
        </p:blipFill>
        <p:spPr bwMode="auto">
          <a:xfrm>
            <a:off x="4019030" y="2524203"/>
            <a:ext cx="453067" cy="357190"/>
          </a:xfrm>
          <a:prstGeom prst="rect">
            <a:avLst/>
          </a:prstGeom>
          <a:noFill/>
          <a:ln w="9525">
            <a:noFill/>
            <a:miter lim="800000"/>
            <a:headEnd/>
            <a:tailEnd/>
          </a:ln>
        </p:spPr>
      </p:pic>
      <p:sp>
        <p:nvSpPr>
          <p:cNvPr id="15" name="TextBox 14"/>
          <p:cNvSpPr txBox="1"/>
          <p:nvPr/>
        </p:nvSpPr>
        <p:spPr>
          <a:xfrm>
            <a:off x="3906987" y="2897770"/>
            <a:ext cx="636548" cy="261610"/>
          </a:xfrm>
          <a:prstGeom prst="rect">
            <a:avLst/>
          </a:prstGeom>
          <a:noFill/>
        </p:spPr>
        <p:txBody>
          <a:bodyPr wrap="square" rtlCol="0">
            <a:spAutoFit/>
          </a:bodyPr>
          <a:lstStyle/>
          <a:p>
            <a:pPr algn="r"/>
            <a:r>
              <a:rPr lang="nl-BE" sz="1100">
                <a:latin typeface="+mn-lt"/>
              </a:rPr>
              <a:t>MT101</a:t>
            </a:r>
          </a:p>
        </p:txBody>
      </p:sp>
      <p:pic>
        <p:nvPicPr>
          <p:cNvPr id="16" name="Picture 51" descr="Shop2"/>
          <p:cNvPicPr>
            <a:picLocks noChangeAspect="1" noChangeArrowheads="1"/>
          </p:cNvPicPr>
          <p:nvPr/>
        </p:nvPicPr>
        <p:blipFill>
          <a:blip r:embed="rId6" cstate="print"/>
          <a:srcRect/>
          <a:stretch>
            <a:fillRect/>
          </a:stretch>
        </p:blipFill>
        <p:spPr bwMode="auto">
          <a:xfrm>
            <a:off x="1577606" y="3151726"/>
            <a:ext cx="1066800" cy="571500"/>
          </a:xfrm>
          <a:prstGeom prst="rect">
            <a:avLst/>
          </a:prstGeom>
          <a:noFill/>
          <a:ln w="9525">
            <a:noFill/>
            <a:miter lim="800000"/>
            <a:headEnd/>
            <a:tailEnd/>
          </a:ln>
        </p:spPr>
      </p:pic>
      <p:sp>
        <p:nvSpPr>
          <p:cNvPr id="19" name="Line 25"/>
          <p:cNvSpPr>
            <a:spLocks noChangeShapeType="1"/>
          </p:cNvSpPr>
          <p:nvPr/>
        </p:nvSpPr>
        <p:spPr bwMode="auto">
          <a:xfrm>
            <a:off x="3038114" y="3976255"/>
            <a:ext cx="2382779" cy="5875"/>
          </a:xfrm>
          <a:prstGeom prst="line">
            <a:avLst/>
          </a:prstGeom>
          <a:ln>
            <a:solidFill>
              <a:schemeClr val="bg1">
                <a:lumMod val="6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20" name="Picture 54" descr="message"/>
          <p:cNvPicPr>
            <a:picLocks noChangeAspect="1" noChangeArrowheads="1"/>
          </p:cNvPicPr>
          <p:nvPr/>
        </p:nvPicPr>
        <p:blipFill>
          <a:blip r:embed="rId5" cstate="print"/>
          <a:srcRect/>
          <a:stretch>
            <a:fillRect/>
          </a:stretch>
        </p:blipFill>
        <p:spPr bwMode="auto">
          <a:xfrm>
            <a:off x="4017052" y="4125392"/>
            <a:ext cx="453067" cy="357190"/>
          </a:xfrm>
          <a:prstGeom prst="rect">
            <a:avLst/>
          </a:prstGeom>
          <a:noFill/>
          <a:ln w="9525">
            <a:noFill/>
            <a:miter lim="800000"/>
            <a:headEnd/>
            <a:tailEnd/>
          </a:ln>
        </p:spPr>
      </p:pic>
      <p:sp>
        <p:nvSpPr>
          <p:cNvPr id="21" name="TextBox 20"/>
          <p:cNvSpPr txBox="1"/>
          <p:nvPr/>
        </p:nvSpPr>
        <p:spPr>
          <a:xfrm>
            <a:off x="3905009" y="4498959"/>
            <a:ext cx="636548" cy="261610"/>
          </a:xfrm>
          <a:prstGeom prst="rect">
            <a:avLst/>
          </a:prstGeom>
          <a:noFill/>
        </p:spPr>
        <p:txBody>
          <a:bodyPr wrap="square" rtlCol="0">
            <a:spAutoFit/>
          </a:bodyPr>
          <a:lstStyle/>
          <a:p>
            <a:pPr algn="r"/>
            <a:r>
              <a:rPr lang="nl-BE" sz="1100">
                <a:latin typeface="+mn-lt"/>
              </a:rPr>
              <a:t>MT101</a:t>
            </a:r>
          </a:p>
        </p:txBody>
      </p:sp>
      <p:sp>
        <p:nvSpPr>
          <p:cNvPr id="23" name="Rectangle 22"/>
          <p:cNvSpPr/>
          <p:nvPr/>
        </p:nvSpPr>
        <p:spPr>
          <a:xfrm>
            <a:off x="3123219" y="997521"/>
            <a:ext cx="4286990" cy="127066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l"/>
            <a:r>
              <a:rPr lang="en-US" sz="1100"/>
              <a:t>MT (Instruction type): 101</a:t>
            </a:r>
          </a:p>
          <a:p>
            <a:pPr algn="l"/>
            <a:r>
              <a:rPr lang="en-US" sz="1100"/>
              <a:t>Sender: (Instructing Agent Id):  WDCMESESXXX</a:t>
            </a:r>
          </a:p>
          <a:p>
            <a:pPr algn="l"/>
            <a:r>
              <a:rPr lang="en-US" sz="1100"/>
              <a:t>Field 20 (Interchange reference):  DUPLICATE</a:t>
            </a:r>
          </a:p>
          <a:p>
            <a:pPr algn="l"/>
            <a:r>
              <a:rPr lang="en-US" sz="1100"/>
              <a:t>Field 30 (Instructed day): 101126</a:t>
            </a:r>
          </a:p>
          <a:p>
            <a:pPr algn="l"/>
            <a:r>
              <a:rPr lang="en-US" sz="1100"/>
              <a:t>Field 50 (Originating Party Account/id):  BE61310126985517</a:t>
            </a:r>
          </a:p>
          <a:p>
            <a:pPr algn="l"/>
            <a:r>
              <a:rPr lang="en-US" sz="1100"/>
              <a:t>Field 52 (Originating Party Agent Id): XCTABEBB</a:t>
            </a:r>
          </a:p>
        </p:txBody>
      </p:sp>
      <p:sp>
        <p:nvSpPr>
          <p:cNvPr id="24" name="Rectangle 23"/>
          <p:cNvSpPr/>
          <p:nvPr/>
        </p:nvSpPr>
        <p:spPr>
          <a:xfrm>
            <a:off x="3061862" y="4973774"/>
            <a:ext cx="4300848" cy="127264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l"/>
            <a:r>
              <a:rPr lang="en-US" sz="1100"/>
              <a:t>MT (Instruction type): 101</a:t>
            </a:r>
          </a:p>
          <a:p>
            <a:pPr algn="l"/>
            <a:r>
              <a:rPr lang="en-US" sz="1100"/>
              <a:t>Sender: (Instructing Agent Id):  WDCMESESXXX</a:t>
            </a:r>
          </a:p>
          <a:p>
            <a:pPr algn="l"/>
            <a:r>
              <a:rPr lang="en-US" sz="1100"/>
              <a:t>Field 20 (Interchange reference):  DUPLICATE</a:t>
            </a:r>
          </a:p>
          <a:p>
            <a:pPr algn="l"/>
            <a:r>
              <a:rPr lang="en-US" sz="1100"/>
              <a:t>Field 30 (Instructed day): 101126</a:t>
            </a:r>
          </a:p>
          <a:p>
            <a:pPr algn="l"/>
            <a:r>
              <a:rPr lang="en-US" sz="1100"/>
              <a:t>Field 50 (Originating Party Account/id):  BE61310126985517</a:t>
            </a:r>
          </a:p>
          <a:p>
            <a:pPr algn="l"/>
            <a:r>
              <a:rPr lang="en-US" sz="1100"/>
              <a:t>Field 52 (Originating Party Agent Id): XCTABEBB</a:t>
            </a:r>
          </a:p>
        </p:txBody>
      </p:sp>
      <p:sp>
        <p:nvSpPr>
          <p:cNvPr id="25" name="TextBox 24"/>
          <p:cNvSpPr txBox="1"/>
          <p:nvPr/>
        </p:nvSpPr>
        <p:spPr>
          <a:xfrm>
            <a:off x="7539024" y="2992569"/>
            <a:ext cx="877164" cy="1107996"/>
          </a:xfrm>
          <a:prstGeom prst="rect">
            <a:avLst/>
          </a:prstGeom>
          <a:noFill/>
        </p:spPr>
        <p:txBody>
          <a:bodyPr wrap="none" rtlCol="0">
            <a:spAutoFit/>
          </a:bodyPr>
          <a:lstStyle/>
          <a:p>
            <a:r>
              <a:rPr lang="en-US" sz="6600">
                <a:solidFill>
                  <a:srgbClr val="FF0000"/>
                </a:solidFill>
              </a:rPr>
              <a:t>=</a:t>
            </a:r>
          </a:p>
        </p:txBody>
      </p:sp>
      <p:sp>
        <p:nvSpPr>
          <p:cNvPr id="27" name="Freeform 26"/>
          <p:cNvSpPr/>
          <p:nvPr/>
        </p:nvSpPr>
        <p:spPr>
          <a:xfrm>
            <a:off x="7350826" y="1615044"/>
            <a:ext cx="653143" cy="4096987"/>
          </a:xfrm>
          <a:custGeom>
            <a:avLst/>
            <a:gdLst>
              <a:gd name="connsiteX0" fmla="*/ 71252 w 653143"/>
              <a:gd name="connsiteY0" fmla="*/ 0 h 4096987"/>
              <a:gd name="connsiteX1" fmla="*/ 641268 w 653143"/>
              <a:gd name="connsiteY1" fmla="*/ 1935678 h 4096987"/>
              <a:gd name="connsiteX2" fmla="*/ 0 w 653143"/>
              <a:gd name="connsiteY2" fmla="*/ 4096987 h 4096987"/>
            </a:gdLst>
            <a:ahLst/>
            <a:cxnLst>
              <a:cxn ang="0">
                <a:pos x="connsiteX0" y="connsiteY0"/>
              </a:cxn>
              <a:cxn ang="0">
                <a:pos x="connsiteX1" y="connsiteY1"/>
              </a:cxn>
              <a:cxn ang="0">
                <a:pos x="connsiteX2" y="connsiteY2"/>
              </a:cxn>
            </a:cxnLst>
            <a:rect l="l" t="t" r="r" b="b"/>
            <a:pathLst>
              <a:path w="653143" h="4096987">
                <a:moveTo>
                  <a:pt x="71252" y="0"/>
                </a:moveTo>
                <a:cubicBezTo>
                  <a:pt x="362197" y="626423"/>
                  <a:pt x="653143" y="1252847"/>
                  <a:pt x="641268" y="1935678"/>
                </a:cubicBezTo>
                <a:cubicBezTo>
                  <a:pt x="629393" y="2618509"/>
                  <a:pt x="120732" y="3703122"/>
                  <a:pt x="0" y="4096987"/>
                </a:cubicBezTo>
              </a:path>
            </a:pathLst>
          </a:custGeom>
          <a:ln>
            <a:prstDash val="dash"/>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09710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2"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6" name="Rectangle 55"/>
          <p:cNvSpPr>
            <a:spLocks noChangeArrowheads="1"/>
          </p:cNvSpPr>
          <p:nvPr/>
        </p:nvSpPr>
        <p:spPr bwMode="auto">
          <a:xfrm>
            <a:off x="983666"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58" name="Rectangle 57"/>
          <p:cNvSpPr>
            <a:spLocks noChangeArrowheads="1"/>
          </p:cNvSpPr>
          <p:nvPr/>
        </p:nvSpPr>
        <p:spPr bwMode="auto">
          <a:xfrm>
            <a:off x="2481784"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
        <p:nvSpPr>
          <p:cNvPr id="59" name="Rectangle 58"/>
          <p:cNvSpPr>
            <a:spLocks noChangeArrowheads="1"/>
          </p:cNvSpPr>
          <p:nvPr/>
        </p:nvSpPr>
        <p:spPr bwMode="auto">
          <a:xfrm>
            <a:off x="2481784"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
        <p:nvSpPr>
          <p:cNvPr id="60" name="Rectangle 59"/>
          <p:cNvSpPr>
            <a:spLocks noChangeArrowheads="1"/>
          </p:cNvSpPr>
          <p:nvPr/>
        </p:nvSpPr>
        <p:spPr bwMode="auto">
          <a:xfrm>
            <a:off x="399316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61" name="Rectangle 60"/>
          <p:cNvSpPr>
            <a:spLocks noChangeArrowheads="1"/>
          </p:cNvSpPr>
          <p:nvPr/>
        </p:nvSpPr>
        <p:spPr bwMode="auto">
          <a:xfrm>
            <a:off x="399316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62" name="Rectangle 61"/>
          <p:cNvSpPr>
            <a:spLocks noChangeArrowheads="1"/>
          </p:cNvSpPr>
          <p:nvPr/>
        </p:nvSpPr>
        <p:spPr bwMode="auto">
          <a:xfrm>
            <a:off x="550375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63" name="Rectangle 62"/>
          <p:cNvSpPr>
            <a:spLocks noChangeArrowheads="1"/>
          </p:cNvSpPr>
          <p:nvPr/>
        </p:nvSpPr>
        <p:spPr bwMode="auto">
          <a:xfrm>
            <a:off x="550375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
        <p:nvSpPr>
          <p:cNvPr id="64" name="Rectangle 63"/>
          <p:cNvSpPr>
            <a:spLocks noChangeArrowheads="1"/>
          </p:cNvSpPr>
          <p:nvPr/>
        </p:nvSpPr>
        <p:spPr bwMode="auto">
          <a:xfrm>
            <a:off x="983666"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77" name="Rectangle 76"/>
          <p:cNvSpPr>
            <a:spLocks noChangeArrowheads="1"/>
          </p:cNvSpPr>
          <p:nvPr/>
        </p:nvSpPr>
        <p:spPr bwMode="auto">
          <a:xfrm>
            <a:off x="2481784"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78" name="Rectangle 77"/>
          <p:cNvSpPr>
            <a:spLocks noChangeArrowheads="1"/>
          </p:cNvSpPr>
          <p:nvPr/>
        </p:nvSpPr>
        <p:spPr bwMode="auto">
          <a:xfrm>
            <a:off x="3993168" y="2467652"/>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
        <p:nvSpPr>
          <p:cNvPr id="79" name="Rectangle 78"/>
          <p:cNvSpPr>
            <a:spLocks noChangeArrowheads="1"/>
          </p:cNvSpPr>
          <p:nvPr/>
        </p:nvSpPr>
        <p:spPr bwMode="auto">
          <a:xfrm>
            <a:off x="5503758"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
        <p:nvSpPr>
          <p:cNvPr id="80" name="Rectangle 79"/>
          <p:cNvSpPr>
            <a:spLocks noChangeArrowheads="1"/>
          </p:cNvSpPr>
          <p:nvPr/>
        </p:nvSpPr>
        <p:spPr bwMode="auto">
          <a:xfrm>
            <a:off x="6996797"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1" name="Rectangle 80"/>
          <p:cNvSpPr>
            <a:spLocks noChangeArrowheads="1"/>
          </p:cNvSpPr>
          <p:nvPr/>
        </p:nvSpPr>
        <p:spPr bwMode="auto">
          <a:xfrm>
            <a:off x="983666"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
        <p:nvSpPr>
          <p:cNvPr id="82" name="Rectangle 81"/>
          <p:cNvSpPr>
            <a:spLocks noChangeArrowheads="1"/>
          </p:cNvSpPr>
          <p:nvPr/>
        </p:nvSpPr>
        <p:spPr bwMode="auto">
          <a:xfrm>
            <a:off x="399316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
        <p:nvSpPr>
          <p:cNvPr id="83" name="Rectangle 82"/>
          <p:cNvSpPr>
            <a:spLocks noChangeArrowheads="1"/>
          </p:cNvSpPr>
          <p:nvPr/>
        </p:nvSpPr>
        <p:spPr bwMode="auto">
          <a:xfrm>
            <a:off x="5503758" y="3053214"/>
            <a:ext cx="1358900" cy="511175"/>
          </a:xfrm>
          <a:prstGeom prst="rect">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
        <p:nvSpPr>
          <p:cNvPr id="88" name="Rectangle 87"/>
          <p:cNvSpPr>
            <a:spLocks noChangeArrowheads="1"/>
          </p:cNvSpPr>
          <p:nvPr/>
        </p:nvSpPr>
        <p:spPr bwMode="auto">
          <a:xfrm>
            <a:off x="2481784" y="3054007"/>
            <a:ext cx="1358900" cy="509588"/>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93" name="Rectangle 92"/>
          <p:cNvSpPr>
            <a:spLocks noChangeArrowheads="1"/>
          </p:cNvSpPr>
          <p:nvPr/>
        </p:nvSpPr>
        <p:spPr bwMode="auto">
          <a:xfrm>
            <a:off x="6996797" y="3054008"/>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97" name="Rectangle 96"/>
          <p:cNvSpPr>
            <a:spLocks noChangeArrowheads="1"/>
          </p:cNvSpPr>
          <p:nvPr/>
        </p:nvSpPr>
        <p:spPr bwMode="auto">
          <a:xfrm>
            <a:off x="6996797"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pic>
        <p:nvPicPr>
          <p:cNvPr id="67" name="Picture 2" descr="SWIFTReady application payments"/>
          <p:cNvPicPr>
            <a:picLocks noChangeAspect="1" noChangeArrowheads="1"/>
          </p:cNvPicPr>
          <p:nvPr/>
        </p:nvPicPr>
        <p:blipFill>
          <a:blip r:embed="rId3" cstate="print"/>
          <a:srcRect/>
          <a:stretch>
            <a:fillRect/>
          </a:stretch>
        </p:blipFill>
        <p:spPr bwMode="auto">
          <a:xfrm>
            <a:off x="6472053" y="5644202"/>
            <a:ext cx="2089361" cy="563796"/>
          </a:xfrm>
          <a:prstGeom prst="rect">
            <a:avLst/>
          </a:prstGeom>
          <a:noFill/>
        </p:spPr>
      </p:pic>
      <p:sp>
        <p:nvSpPr>
          <p:cNvPr id="112" name="Rectangle 111"/>
          <p:cNvSpPr>
            <a:spLocks noChangeArrowheads="1"/>
          </p:cNvSpPr>
          <p:nvPr/>
        </p:nvSpPr>
        <p:spPr bwMode="auto">
          <a:xfrm>
            <a:off x="688769" y="4084579"/>
            <a:ext cx="7885215" cy="1436914"/>
          </a:xfrm>
          <a:prstGeom prst="rect">
            <a:avLst/>
          </a:prstGeom>
          <a:gradFill>
            <a:gsLst>
              <a:gs pos="0">
                <a:srgbClr val="2787A0">
                  <a:alpha val="0"/>
                </a:srgbClr>
              </a:gs>
              <a:gs pos="80000">
                <a:schemeClr val="accent5">
                  <a:shade val="93000"/>
                  <a:satMod val="130000"/>
                </a:schemeClr>
              </a:gs>
              <a:gs pos="100000">
                <a:schemeClr val="accent5">
                  <a:shade val="94000"/>
                  <a:satMod val="135000"/>
                </a:schemeClr>
              </a:gs>
            </a:gsLst>
          </a:gradFill>
          <a:ln>
            <a:noFill/>
            <a:headEnd/>
            <a:tailEnd/>
          </a:ln>
        </p:spPr>
        <p:style>
          <a:lnRef idx="1">
            <a:schemeClr val="accent5"/>
          </a:lnRef>
          <a:fillRef idx="3">
            <a:schemeClr val="accent5"/>
          </a:fillRef>
          <a:effectRef idx="2">
            <a:schemeClr val="accent5"/>
          </a:effectRef>
          <a:fontRef idx="minor">
            <a:schemeClr val="lt1"/>
          </a:fontRef>
        </p:style>
        <p:txBody>
          <a:bodyPr wrap="none" anchor="t" anchorCtr="0"/>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br>
              <a:rPr lang="nl-BE" sz="2000"/>
            </a:br>
            <a:r>
              <a:rPr lang="nl-BE" sz="2000"/>
              <a:t>Maximum adherence </a:t>
            </a:r>
            <a:r>
              <a:rPr lang="nl-BE" sz="2000" b="0"/>
              <a:t>to</a:t>
            </a:r>
            <a:r>
              <a:rPr lang="nl-BE" sz="2000"/>
              <a:t> SWIFT standards and guidelines</a:t>
            </a:r>
          </a:p>
          <a:p>
            <a:pPr marL="342900" indent="-342900"/>
            <a:r>
              <a:rPr lang="nl-BE" sz="2000">
                <a:latin typeface="Calibri" pitchFamily="34" charset="0"/>
              </a:rPr>
              <a:t>Future ready MT – MX coexistence</a:t>
            </a:r>
          </a:p>
        </p:txBody>
      </p:sp>
      <p:sp>
        <p:nvSpPr>
          <p:cNvPr id="37" name="Rectangle 36"/>
          <p:cNvSpPr>
            <a:spLocks noChangeArrowheads="1"/>
          </p:cNvSpPr>
          <p:nvPr/>
        </p:nvSpPr>
        <p:spPr bwMode="auto">
          <a:xfrm>
            <a:off x="983666"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89" name="7-Point Star 88"/>
          <p:cNvSpPr/>
          <p:nvPr/>
        </p:nvSpPr>
        <p:spPr bwMode="auto">
          <a:xfrm>
            <a:off x="730314" y="1156797"/>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38" name="Rectangle 37"/>
          <p:cNvSpPr>
            <a:spLocks noChangeArrowheads="1"/>
          </p:cNvSpPr>
          <p:nvPr/>
        </p:nvSpPr>
        <p:spPr bwMode="auto">
          <a:xfrm>
            <a:off x="6996797"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Tree>
    <p:extLst>
      <p:ext uri="{BB962C8B-B14F-4D97-AF65-F5344CB8AC3E}">
        <p14:creationId xmlns:p14="http://schemas.microsoft.com/office/powerpoint/2010/main" val="147667649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nl-BE"/>
              <a:t>Routing - Volume / Value thresholds</a:t>
            </a:r>
            <a:endParaRPr lang="en-US"/>
          </a:p>
        </p:txBody>
      </p:sp>
      <p:sp>
        <p:nvSpPr>
          <p:cNvPr id="27" name="Content Placeholder 26"/>
          <p:cNvSpPr>
            <a:spLocks noGrp="1"/>
          </p:cNvSpPr>
          <p:nvPr>
            <p:ph idx="1"/>
          </p:nvPr>
        </p:nvSpPr>
        <p:spPr>
          <a:xfrm>
            <a:off x="336573" y="981075"/>
            <a:ext cx="7521575" cy="5543550"/>
          </a:xfrm>
        </p:spPr>
        <p:txBody>
          <a:bodyPr>
            <a:normAutofit/>
          </a:bodyPr>
          <a:lstStyle/>
          <a:p>
            <a:r>
              <a:rPr lang="nl-BE" sz="2000" b="1"/>
              <a:t>Volume / Value thresholds</a:t>
            </a:r>
          </a:p>
          <a:p>
            <a:pPr>
              <a:buNone/>
            </a:pPr>
            <a:endParaRPr lang="nl-BE" sz="1000"/>
          </a:p>
        </p:txBody>
      </p:sp>
      <p:sp>
        <p:nvSpPr>
          <p:cNvPr id="46083"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8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8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8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8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8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8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90" name="Rectangle 5"/>
          <p:cNvSpPr>
            <a:spLocks noChangeArrowheads="1"/>
          </p:cNvSpPr>
          <p:nvPr/>
        </p:nvSpPr>
        <p:spPr bwMode="auto">
          <a:xfrm>
            <a:off x="0" y="3616325"/>
            <a:ext cx="9144000" cy="0"/>
          </a:xfrm>
          <a:prstGeom prst="rect">
            <a:avLst/>
          </a:prstGeom>
          <a:noFill/>
          <a:ln w="28575" algn="ctr">
            <a:noFill/>
            <a:miter lim="800000"/>
            <a:headEnd/>
            <a:tailEnd/>
          </a:ln>
        </p:spPr>
        <p:txBody>
          <a:bodyPr wrap="none" lIns="18000" tIns="18000" rIns="18000" bIns="18000" anchor="ctr">
            <a:spAutoFit/>
          </a:bodyPr>
          <a:lstStyle/>
          <a:p>
            <a:pPr eaLnBrk="0" hangingPunct="0"/>
            <a:endParaRPr lang="nl-BE"/>
          </a:p>
        </p:txBody>
      </p:sp>
      <p:sp>
        <p:nvSpPr>
          <p:cNvPr id="4609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9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9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9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9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9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9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9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99" name="Rectangle 6"/>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100" name="Rectangle 1"/>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pPr eaLnBrk="0" hangingPunct="0"/>
            <a:br>
              <a:rPr lang="en-US"/>
            </a:br>
            <a:endParaRPr lang="en-US"/>
          </a:p>
        </p:txBody>
      </p:sp>
      <p:sp>
        <p:nvSpPr>
          <p:cNvPr id="46101" name="Rectangle 5"/>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46102" name="Rectangle 7"/>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46103"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pic>
        <p:nvPicPr>
          <p:cNvPr id="28" name="Picture 27" descr="Bank-shadow"/>
          <p:cNvPicPr>
            <a:picLocks noChangeAspect="1" noChangeArrowheads="1"/>
          </p:cNvPicPr>
          <p:nvPr/>
        </p:nvPicPr>
        <p:blipFill>
          <a:blip r:embed="rId3" cstate="print">
            <a:grayscl/>
          </a:blip>
          <a:srcRect/>
          <a:stretch>
            <a:fillRect/>
          </a:stretch>
        </p:blipFill>
        <p:spPr bwMode="auto">
          <a:xfrm>
            <a:off x="5545609" y="2185600"/>
            <a:ext cx="1374849" cy="1019432"/>
          </a:xfrm>
          <a:prstGeom prst="rect">
            <a:avLst/>
          </a:prstGeom>
          <a:noFill/>
          <a:ln w="9525">
            <a:noFill/>
            <a:miter lim="800000"/>
            <a:headEnd/>
            <a:tailEnd/>
          </a:ln>
        </p:spPr>
      </p:pic>
      <p:pic>
        <p:nvPicPr>
          <p:cNvPr id="29" name="Picture 28" descr="Bank-shadow"/>
          <p:cNvPicPr>
            <a:picLocks noChangeAspect="1" noChangeArrowheads="1"/>
          </p:cNvPicPr>
          <p:nvPr/>
        </p:nvPicPr>
        <p:blipFill>
          <a:blip r:embed="rId3" cstate="print"/>
          <a:srcRect/>
          <a:stretch>
            <a:fillRect/>
          </a:stretch>
        </p:blipFill>
        <p:spPr bwMode="auto">
          <a:xfrm>
            <a:off x="1623626" y="2166809"/>
            <a:ext cx="1374849" cy="1019432"/>
          </a:xfrm>
          <a:prstGeom prst="rect">
            <a:avLst/>
          </a:prstGeom>
          <a:noFill/>
          <a:ln w="9525">
            <a:noFill/>
            <a:miter lim="800000"/>
            <a:headEnd/>
            <a:tailEnd/>
          </a:ln>
        </p:spPr>
      </p:pic>
      <p:cxnSp>
        <p:nvCxnSpPr>
          <p:cNvPr id="30" name="Straight Arrow Connector 29"/>
          <p:cNvCxnSpPr/>
          <p:nvPr/>
        </p:nvCxnSpPr>
        <p:spPr bwMode="auto">
          <a:xfrm>
            <a:off x="3237728" y="2737279"/>
            <a:ext cx="2039122" cy="5921"/>
          </a:xfrm>
          <a:prstGeom prst="straightConnector1">
            <a:avLst/>
          </a:prstGeom>
          <a:ln>
            <a:prstDash val="dash"/>
            <a:headEnd type="none" w="med" len="med"/>
            <a:tailEnd type="arrow"/>
          </a:ln>
        </p:spPr>
        <p:style>
          <a:lnRef idx="1">
            <a:schemeClr val="accent4"/>
          </a:lnRef>
          <a:fillRef idx="0">
            <a:schemeClr val="accent4"/>
          </a:fillRef>
          <a:effectRef idx="0">
            <a:schemeClr val="accent4"/>
          </a:effectRef>
          <a:fontRef idx="minor">
            <a:schemeClr val="tx1"/>
          </a:fontRef>
        </p:style>
      </p:cxnSp>
      <p:sp>
        <p:nvSpPr>
          <p:cNvPr id="34" name="TextBox 33"/>
          <p:cNvSpPr txBox="1"/>
          <p:nvPr/>
        </p:nvSpPr>
        <p:spPr>
          <a:xfrm>
            <a:off x="1945572" y="3262184"/>
            <a:ext cx="926857" cy="276999"/>
          </a:xfrm>
          <a:prstGeom prst="rect">
            <a:avLst/>
          </a:prstGeom>
          <a:noFill/>
        </p:spPr>
        <p:txBody>
          <a:bodyPr wrap="none" rtlCol="0">
            <a:spAutoFit/>
          </a:bodyPr>
          <a:lstStyle/>
          <a:p>
            <a:r>
              <a:rPr lang="en-US" i="0"/>
              <a:t>OPF Bank</a:t>
            </a:r>
          </a:p>
        </p:txBody>
      </p:sp>
      <p:pic>
        <p:nvPicPr>
          <p:cNvPr id="35" name="Picture 34" descr="Bank-shadow"/>
          <p:cNvPicPr>
            <a:picLocks noChangeAspect="1" noChangeArrowheads="1"/>
          </p:cNvPicPr>
          <p:nvPr/>
        </p:nvPicPr>
        <p:blipFill>
          <a:blip r:embed="rId3" cstate="print"/>
          <a:srcRect/>
          <a:stretch>
            <a:fillRect/>
          </a:stretch>
        </p:blipFill>
        <p:spPr bwMode="auto">
          <a:xfrm>
            <a:off x="5538401" y="4157534"/>
            <a:ext cx="1374849" cy="1019432"/>
          </a:xfrm>
          <a:prstGeom prst="rect">
            <a:avLst/>
          </a:prstGeom>
          <a:noFill/>
          <a:ln w="9525">
            <a:noFill/>
            <a:miter lim="800000"/>
            <a:headEnd/>
            <a:tailEnd/>
          </a:ln>
        </p:spPr>
      </p:pic>
      <p:cxnSp>
        <p:nvCxnSpPr>
          <p:cNvPr id="36" name="Straight Arrow Connector 35"/>
          <p:cNvCxnSpPr/>
          <p:nvPr/>
        </p:nvCxnSpPr>
        <p:spPr bwMode="auto">
          <a:xfrm>
            <a:off x="3248025" y="2733675"/>
            <a:ext cx="1981200" cy="1828800"/>
          </a:xfrm>
          <a:prstGeom prst="straightConnector1">
            <a:avLst/>
          </a:prstGeom>
          <a:ln>
            <a:headEnd type="none" w="med" len="med"/>
            <a:tailEnd type="arrow"/>
          </a:ln>
        </p:spPr>
        <p:style>
          <a:lnRef idx="1">
            <a:schemeClr val="accent4"/>
          </a:lnRef>
          <a:fillRef idx="0">
            <a:schemeClr val="accent4"/>
          </a:fillRef>
          <a:effectRef idx="0">
            <a:schemeClr val="accent4"/>
          </a:effectRef>
          <a:fontRef idx="minor">
            <a:schemeClr val="tx1"/>
          </a:fontRef>
        </p:style>
      </p:cxnSp>
      <p:pic>
        <p:nvPicPr>
          <p:cNvPr id="41" name="Picture 34" descr="Lightred.png"/>
          <p:cNvPicPr>
            <a:picLocks noChangeAspect="1"/>
          </p:cNvPicPr>
          <p:nvPr/>
        </p:nvPicPr>
        <p:blipFill>
          <a:blip r:embed="rId4" cstate="print"/>
          <a:srcRect/>
          <a:stretch>
            <a:fillRect/>
          </a:stretch>
        </p:blipFill>
        <p:spPr bwMode="auto">
          <a:xfrm>
            <a:off x="4011613" y="2114550"/>
            <a:ext cx="612775" cy="1184275"/>
          </a:xfrm>
          <a:prstGeom prst="rect">
            <a:avLst/>
          </a:prstGeom>
          <a:noFill/>
          <a:ln w="9525">
            <a:noFill/>
            <a:miter lim="800000"/>
            <a:headEnd/>
            <a:tailEnd/>
          </a:ln>
        </p:spPr>
      </p:pic>
      <p:pic>
        <p:nvPicPr>
          <p:cNvPr id="42" name="Picture 32" descr="Lightgreen.png"/>
          <p:cNvPicPr>
            <a:picLocks noChangeAspect="1"/>
          </p:cNvPicPr>
          <p:nvPr/>
        </p:nvPicPr>
        <p:blipFill>
          <a:blip r:embed="rId5" cstate="print"/>
          <a:srcRect/>
          <a:stretch>
            <a:fillRect/>
          </a:stretch>
        </p:blipFill>
        <p:spPr bwMode="auto">
          <a:xfrm>
            <a:off x="3994150" y="3243263"/>
            <a:ext cx="612775" cy="1184275"/>
          </a:xfrm>
          <a:prstGeom prst="rect">
            <a:avLst/>
          </a:prstGeom>
          <a:noFill/>
          <a:ln w="9525">
            <a:noFill/>
            <a:miter lim="800000"/>
            <a:headEnd/>
            <a:tailEnd/>
          </a:ln>
        </p:spPr>
      </p:pic>
      <p:sp>
        <p:nvSpPr>
          <p:cNvPr id="43" name="AutoShape 34"/>
          <p:cNvSpPr>
            <a:spLocks noChangeArrowheads="1"/>
          </p:cNvSpPr>
          <p:nvPr/>
        </p:nvSpPr>
        <p:spPr bwMode="auto">
          <a:xfrm>
            <a:off x="5410200" y="1285875"/>
            <a:ext cx="1800225" cy="792163"/>
          </a:xfrm>
          <a:prstGeom prst="roundRect">
            <a:avLst>
              <a:gd name="adj" fmla="val 14829"/>
            </a:avLst>
          </a:prstGeom>
          <a:gradFill rotWithShape="1">
            <a:gsLst>
              <a:gs pos="0">
                <a:srgbClr val="003366"/>
              </a:gs>
              <a:gs pos="100000">
                <a:srgbClr val="000032"/>
              </a:gs>
            </a:gsLst>
            <a:lin ang="2700000" scaled="1"/>
          </a:gradFill>
          <a:ln w="19050" algn="ctr">
            <a:solidFill>
              <a:srgbClr val="000032"/>
            </a:solidFill>
            <a:round/>
            <a:headEnd/>
            <a:tailEnd/>
          </a:ln>
        </p:spPr>
        <p:txBody>
          <a:bodyPr wrap="none" anchor="ctr"/>
          <a:lstStyle/>
          <a:p>
            <a:pPr marL="342900" indent="-342900"/>
            <a:r>
              <a:rPr lang="nl-BE" sz="1000">
                <a:solidFill>
                  <a:schemeClr val="bg1"/>
                </a:solidFill>
              </a:rPr>
              <a:t>Max volume: 40000</a:t>
            </a:r>
          </a:p>
          <a:p>
            <a:pPr marL="342900" indent="-342900"/>
            <a:r>
              <a:rPr lang="nl-BE" sz="1000">
                <a:solidFill>
                  <a:schemeClr val="bg1"/>
                </a:solidFill>
              </a:rPr>
              <a:t>Usage: 40000</a:t>
            </a:r>
            <a:endParaRPr lang="en-US" sz="1000">
              <a:solidFill>
                <a:schemeClr val="bg1"/>
              </a:solidFill>
            </a:endParaRPr>
          </a:p>
        </p:txBody>
      </p:sp>
      <p:sp>
        <p:nvSpPr>
          <p:cNvPr id="45" name="AutoShape 59"/>
          <p:cNvSpPr>
            <a:spLocks noChangeArrowheads="1"/>
          </p:cNvSpPr>
          <p:nvPr/>
        </p:nvSpPr>
        <p:spPr bwMode="auto">
          <a:xfrm>
            <a:off x="5424488" y="5324475"/>
            <a:ext cx="1804987" cy="792163"/>
          </a:xfrm>
          <a:prstGeom prst="roundRect">
            <a:avLst>
              <a:gd name="adj" fmla="val 15833"/>
            </a:avLst>
          </a:prstGeom>
          <a:gradFill rotWithShape="1">
            <a:gsLst>
              <a:gs pos="0">
                <a:srgbClr val="336699"/>
              </a:gs>
              <a:gs pos="100000">
                <a:srgbClr val="1C3763"/>
              </a:gs>
            </a:gsLst>
            <a:lin ang="2700000" scaled="1"/>
          </a:gradFill>
          <a:ln w="19050" algn="ctr">
            <a:solidFill>
              <a:srgbClr val="000032"/>
            </a:solidFill>
            <a:round/>
            <a:headEnd/>
            <a:tailEnd/>
          </a:ln>
        </p:spPr>
        <p:txBody>
          <a:bodyPr wrap="none" anchor="ctr"/>
          <a:lstStyle/>
          <a:p>
            <a:pPr marL="342900" indent="-342900"/>
            <a:r>
              <a:rPr lang="nl-BE" sz="1000">
                <a:solidFill>
                  <a:schemeClr val="bg1"/>
                </a:solidFill>
              </a:rPr>
              <a:t>Max value: $ 9999999,99</a:t>
            </a:r>
          </a:p>
          <a:p>
            <a:pPr marL="342900" indent="-342900"/>
            <a:r>
              <a:rPr lang="nl-BE" sz="1000">
                <a:solidFill>
                  <a:schemeClr val="bg1"/>
                </a:solidFill>
              </a:rPr>
              <a:t>Usage: $ 0</a:t>
            </a:r>
            <a:endParaRPr lang="en-US" sz="1000">
              <a:solidFill>
                <a:schemeClr val="bg1"/>
              </a:solidFill>
            </a:endParaRPr>
          </a:p>
        </p:txBody>
      </p:sp>
      <p:pic>
        <p:nvPicPr>
          <p:cNvPr id="46" name="Picture 50" descr="money"/>
          <p:cNvPicPr>
            <a:picLocks noChangeAspect="1" noChangeArrowheads="1"/>
          </p:cNvPicPr>
          <p:nvPr/>
        </p:nvPicPr>
        <p:blipFill>
          <a:blip r:embed="rId6" cstate="print"/>
          <a:srcRect/>
          <a:stretch>
            <a:fillRect/>
          </a:stretch>
        </p:blipFill>
        <p:spPr bwMode="auto">
          <a:xfrm>
            <a:off x="2947988" y="2505075"/>
            <a:ext cx="971550" cy="552450"/>
          </a:xfrm>
          <a:prstGeom prst="rect">
            <a:avLst/>
          </a:prstGeom>
          <a:noFill/>
          <a:ln w="9525">
            <a:noFill/>
            <a:miter lim="800000"/>
            <a:headEnd/>
            <a:tailEnd/>
          </a:ln>
        </p:spPr>
      </p:pic>
      <p:sp>
        <p:nvSpPr>
          <p:cNvPr id="47" name="TextBox 46"/>
          <p:cNvSpPr txBox="1"/>
          <p:nvPr/>
        </p:nvSpPr>
        <p:spPr>
          <a:xfrm>
            <a:off x="3119166" y="2247900"/>
            <a:ext cx="575799" cy="276999"/>
          </a:xfrm>
          <a:prstGeom prst="rect">
            <a:avLst/>
          </a:prstGeom>
          <a:noFill/>
        </p:spPr>
        <p:txBody>
          <a:bodyPr wrap="none" rtlCol="0">
            <a:spAutoFit/>
          </a:bodyPr>
          <a:lstStyle/>
          <a:p>
            <a:r>
              <a:rPr lang="en-US"/>
              <a:t>$500</a:t>
            </a:r>
          </a:p>
        </p:txBody>
      </p:sp>
    </p:spTree>
    <p:extLst>
      <p:ext uri="{BB962C8B-B14F-4D97-AF65-F5344CB8AC3E}">
        <p14:creationId xmlns:p14="http://schemas.microsoft.com/office/powerpoint/2010/main" val="32045361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SWIFT MT- Message Structure</a:t>
            </a:r>
            <a:endParaRPr lang="en-US"/>
          </a:p>
        </p:txBody>
      </p:sp>
      <p:sp>
        <p:nvSpPr>
          <p:cNvPr id="3" name="Content Placeholder 2"/>
          <p:cNvSpPr>
            <a:spLocks noGrp="1"/>
          </p:cNvSpPr>
          <p:nvPr>
            <p:ph idx="1"/>
          </p:nvPr>
        </p:nvSpPr>
        <p:spPr/>
        <p:txBody>
          <a:bodyPr>
            <a:normAutofit/>
          </a:bodyPr>
          <a:lstStyle/>
          <a:p>
            <a:pPr>
              <a:lnSpc>
                <a:spcPct val="90000"/>
              </a:lnSpc>
            </a:pPr>
            <a:r>
              <a:rPr lang="nl-BE"/>
              <a:t>SWIFT MT messages are denoted by </a:t>
            </a:r>
            <a:r>
              <a:rPr lang="nl-BE" sz="2200" b="1"/>
              <a:t>MTnnn</a:t>
            </a:r>
          </a:p>
          <a:p>
            <a:pPr marL="400050" lvl="2" indent="0">
              <a:lnSpc>
                <a:spcPct val="90000"/>
              </a:lnSpc>
              <a:buNone/>
            </a:pPr>
            <a:r>
              <a:rPr lang="nl-BE" sz="2200"/>
              <a:t>where </a:t>
            </a:r>
          </a:p>
          <a:p>
            <a:pPr marL="742950" lvl="2" indent="-342900">
              <a:lnSpc>
                <a:spcPct val="90000"/>
              </a:lnSpc>
            </a:pPr>
            <a:r>
              <a:rPr lang="nl-BE" sz="2200"/>
              <a:t>MT is the prefix,</a:t>
            </a:r>
          </a:p>
          <a:p>
            <a:pPr marL="742950" lvl="2" indent="-342900">
              <a:lnSpc>
                <a:spcPct val="90000"/>
              </a:lnSpc>
            </a:pPr>
            <a:r>
              <a:rPr lang="nl-BE" sz="2200"/>
              <a:t>First digit (n) denotes the category of the message,</a:t>
            </a:r>
          </a:p>
          <a:p>
            <a:pPr marL="742950" lvl="2" indent="-342900">
              <a:lnSpc>
                <a:spcPct val="90000"/>
              </a:lnSpc>
            </a:pPr>
            <a:r>
              <a:rPr lang="nl-BE" sz="2200"/>
              <a:t>Second digit (n) denotes the group of related parts in  a transaction life cycle,</a:t>
            </a:r>
          </a:p>
          <a:p>
            <a:pPr marL="742950" lvl="2" indent="-342900">
              <a:lnSpc>
                <a:spcPct val="90000"/>
              </a:lnSpc>
            </a:pPr>
            <a:r>
              <a:rPr lang="nl-BE" sz="2200"/>
              <a:t>Third digit (n) denotes the specific message.</a:t>
            </a:r>
          </a:p>
          <a:p>
            <a:pPr>
              <a:lnSpc>
                <a:spcPct val="90000"/>
              </a:lnSpc>
            </a:pPr>
            <a:endParaRPr lang="nl-BE"/>
          </a:p>
          <a:p>
            <a:pPr>
              <a:lnSpc>
                <a:spcPct val="90000"/>
              </a:lnSpc>
            </a:pPr>
            <a:r>
              <a:rPr lang="nl-BE"/>
              <a:t>E.g. MT103 – Single Customer Credit Transfer message</a:t>
            </a:r>
          </a:p>
          <a:p>
            <a:pPr>
              <a:lnSpc>
                <a:spcPct val="90000"/>
              </a:lnSpc>
            </a:pPr>
            <a:endParaRPr lang="nl-BE"/>
          </a:p>
          <a:p>
            <a:pPr>
              <a:lnSpc>
                <a:spcPct val="90000"/>
              </a:lnSpc>
            </a:pPr>
            <a:r>
              <a:rPr lang="en-US"/>
              <a:t>Each MT message consists of five blocks of data including three headers, message content, and a trailer</a:t>
            </a:r>
          </a:p>
          <a:p>
            <a:pPr lvl="1">
              <a:lnSpc>
                <a:spcPct val="90000"/>
              </a:lnSpc>
            </a:pPr>
            <a:endParaRPr lang="en-US"/>
          </a:p>
          <a:p>
            <a:pPr lvl="1">
              <a:lnSpc>
                <a:spcPct val="90000"/>
              </a:lnSpc>
            </a:pPr>
            <a:endParaRPr lang="en-US"/>
          </a:p>
          <a:p>
            <a:pPr lvl="1">
              <a:lnSpc>
                <a:spcPct val="90000"/>
              </a:lnSpc>
            </a:pPr>
            <a:endParaRPr lang="en-US"/>
          </a:p>
          <a:p>
            <a:pPr lvl="1">
              <a:lnSpc>
                <a:spcPct val="90000"/>
              </a:lnSpc>
            </a:pPr>
            <a:endParaRPr lang="en-US"/>
          </a:p>
          <a:p>
            <a:pPr lvl="1">
              <a:lnSpc>
                <a:spcPct val="90000"/>
              </a:lnSpc>
            </a:pPr>
            <a:endParaRPr lang="en-US"/>
          </a:p>
          <a:p>
            <a:pPr lvl="1">
              <a:lnSpc>
                <a:spcPct val="90000"/>
              </a:lnSpc>
              <a:buNone/>
            </a:pPr>
            <a:endParaRPr lang="en-US"/>
          </a:p>
        </p:txBody>
      </p:sp>
    </p:spTree>
    <p:extLst>
      <p:ext uri="{BB962C8B-B14F-4D97-AF65-F5344CB8AC3E}">
        <p14:creationId xmlns:p14="http://schemas.microsoft.com/office/powerpoint/2010/main" val="371906025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nl-BE"/>
              <a:t>Volume / Value thresholds</a:t>
            </a:r>
            <a:endParaRPr lang="en-US"/>
          </a:p>
        </p:txBody>
      </p:sp>
      <p:sp>
        <p:nvSpPr>
          <p:cNvPr id="47107"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710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710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711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711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711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711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7114" name="Rectangle 5"/>
          <p:cNvSpPr>
            <a:spLocks noChangeArrowheads="1"/>
          </p:cNvSpPr>
          <p:nvPr/>
        </p:nvSpPr>
        <p:spPr bwMode="auto">
          <a:xfrm>
            <a:off x="0" y="3616325"/>
            <a:ext cx="9144000" cy="0"/>
          </a:xfrm>
          <a:prstGeom prst="rect">
            <a:avLst/>
          </a:prstGeom>
          <a:noFill/>
          <a:ln w="28575" algn="ctr">
            <a:noFill/>
            <a:miter lim="800000"/>
            <a:headEnd/>
            <a:tailEnd/>
          </a:ln>
        </p:spPr>
        <p:txBody>
          <a:bodyPr wrap="none" lIns="18000" tIns="18000" rIns="18000" bIns="18000" anchor="ctr">
            <a:spAutoFit/>
          </a:bodyPr>
          <a:lstStyle/>
          <a:p>
            <a:pPr eaLnBrk="0" hangingPunct="0"/>
            <a:endParaRPr lang="nl-BE"/>
          </a:p>
        </p:txBody>
      </p:sp>
      <p:sp>
        <p:nvSpPr>
          <p:cNvPr id="4711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711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711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711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711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712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712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712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7123" name="Rectangle 6"/>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7124" name="Rectangle 1"/>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pPr eaLnBrk="0" hangingPunct="0"/>
            <a:br>
              <a:rPr lang="en-US"/>
            </a:br>
            <a:endParaRPr lang="en-US"/>
          </a:p>
        </p:txBody>
      </p:sp>
      <p:sp>
        <p:nvSpPr>
          <p:cNvPr id="47125" name="Rectangle 5"/>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47126" name="Rectangle 7"/>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47127"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47130" name="Rectangle 3"/>
          <p:cNvSpPr>
            <a:spLocks noChangeArrowheads="1"/>
          </p:cNvSpPr>
          <p:nvPr/>
        </p:nvSpPr>
        <p:spPr bwMode="auto">
          <a:xfrm>
            <a:off x="0" y="0"/>
            <a:ext cx="9144000" cy="457200"/>
          </a:xfrm>
          <a:prstGeom prst="rect">
            <a:avLst/>
          </a:prstGeom>
          <a:noFill/>
          <a:ln w="28575" algn="ctr">
            <a:noFill/>
            <a:miter lim="800000"/>
            <a:headEnd/>
            <a:tailEnd/>
          </a:ln>
        </p:spPr>
        <p:txBody>
          <a:bodyPr wrap="none" anchor="ctr">
            <a:spAutoFit/>
          </a:bodyPr>
          <a:lstStyle/>
          <a:p>
            <a:endParaRPr lang="nl-BE"/>
          </a:p>
        </p:txBody>
      </p:sp>
      <p:sp>
        <p:nvSpPr>
          <p:cNvPr id="47131" name="Rectangle 4"/>
          <p:cNvSpPr>
            <a:spLocks noChangeArrowheads="1"/>
          </p:cNvSpPr>
          <p:nvPr/>
        </p:nvSpPr>
        <p:spPr bwMode="auto">
          <a:xfrm>
            <a:off x="0" y="4181475"/>
            <a:ext cx="9144000" cy="457200"/>
          </a:xfrm>
          <a:prstGeom prst="rect">
            <a:avLst/>
          </a:prstGeom>
          <a:noFill/>
          <a:ln w="28575" algn="ctr">
            <a:noFill/>
            <a:miter lim="800000"/>
            <a:headEnd/>
            <a:tailEnd/>
          </a:ln>
        </p:spPr>
        <p:txBody>
          <a:bodyPr wrap="none" anchor="ctr">
            <a:spAutoFit/>
          </a:bodyPr>
          <a:lstStyle/>
          <a:p>
            <a:endParaRPr lang="nl-BE"/>
          </a:p>
        </p:txBody>
      </p:sp>
      <p:pic>
        <p:nvPicPr>
          <p:cNvPr id="31" name="Picture 1"/>
          <p:cNvPicPr>
            <a:picLocks noGrp="1" noChangeAspect="1" noChangeArrowheads="1"/>
          </p:cNvPicPr>
          <p:nvPr>
            <p:ph idx="1"/>
          </p:nvPr>
        </p:nvPicPr>
        <p:blipFill>
          <a:blip r:embed="rId3" cstate="print"/>
          <a:srcRect l="11472" t="6403" r="1371" b="4939"/>
          <a:stretch>
            <a:fillRect/>
          </a:stretch>
        </p:blipFill>
        <p:spPr bwMode="auto">
          <a:xfrm>
            <a:off x="457200" y="1170148"/>
            <a:ext cx="8229600" cy="5232080"/>
          </a:xfrm>
          <a:prstGeom prst="rect">
            <a:avLst/>
          </a:prstGeom>
          <a:noFill/>
          <a:ln w="9525">
            <a:noFill/>
            <a:miter lim="800000"/>
            <a:headEnd/>
            <a:tailEnd/>
          </a:ln>
        </p:spPr>
      </p:pic>
    </p:spTree>
    <p:extLst>
      <p:ext uri="{BB962C8B-B14F-4D97-AF65-F5344CB8AC3E}">
        <p14:creationId xmlns:p14="http://schemas.microsoft.com/office/powerpoint/2010/main" val="3669395210"/>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nl-BE"/>
              <a:t>Volume / Value thresholds</a:t>
            </a:r>
            <a:endParaRPr lang="en-US"/>
          </a:p>
        </p:txBody>
      </p:sp>
      <p:sp>
        <p:nvSpPr>
          <p:cNvPr id="27" name="Content Placeholder 26"/>
          <p:cNvSpPr>
            <a:spLocks noGrp="1"/>
          </p:cNvSpPr>
          <p:nvPr>
            <p:ph idx="1"/>
          </p:nvPr>
        </p:nvSpPr>
        <p:spPr/>
        <p:txBody>
          <a:bodyPr>
            <a:normAutofit/>
          </a:bodyPr>
          <a:lstStyle/>
          <a:p>
            <a:r>
              <a:rPr lang="nl-BE" b="1"/>
              <a:t>Volume / Value thresholds</a:t>
            </a:r>
          </a:p>
          <a:p>
            <a:pPr lvl="1"/>
            <a:r>
              <a:rPr lang="en-US" sz="2000"/>
              <a:t>To reflect correspondent reciprocity agreements in the case where OPF bank has several correspondents for the same currency.</a:t>
            </a:r>
          </a:p>
          <a:p>
            <a:pPr lvl="1"/>
            <a:r>
              <a:rPr lang="en-US" sz="2000"/>
              <a:t>Configured at (Business) Participant level</a:t>
            </a:r>
          </a:p>
          <a:p>
            <a:pPr lvl="1"/>
            <a:r>
              <a:rPr lang="en-US" sz="2000"/>
              <a:t>Works in conjunction with Routing Service (specific Operators): </a:t>
            </a:r>
            <a:r>
              <a:rPr lang="en-US" sz="2000" err="1"/>
              <a:t>VolumeThresholdNotReached</a:t>
            </a:r>
            <a:r>
              <a:rPr lang="en-US" sz="2000"/>
              <a:t>, </a:t>
            </a:r>
            <a:r>
              <a:rPr lang="en-US" sz="2000" err="1"/>
              <a:t>ValueThresholdNotReached</a:t>
            </a:r>
            <a:endParaRPr lang="en-US" sz="2000"/>
          </a:p>
          <a:p>
            <a:pPr lvl="1"/>
            <a:r>
              <a:rPr lang="en-US" sz="2000"/>
              <a:t>Routing rule must be specifically set up with these operators for the thresholds to be taken into account </a:t>
            </a:r>
          </a:p>
          <a:p>
            <a:pPr lvl="1"/>
            <a:r>
              <a:rPr lang="en-US" sz="2000"/>
              <a:t>During routing, comparison of Actual value + </a:t>
            </a:r>
            <a:r>
              <a:rPr lang="en-US" sz="2000" err="1"/>
              <a:t>transaction.settlementAmount</a:t>
            </a:r>
            <a:r>
              <a:rPr lang="en-US" sz="2000"/>
              <a:t> versus Threshold Value </a:t>
            </a:r>
          </a:p>
          <a:p>
            <a:pPr lvl="1"/>
            <a:r>
              <a:rPr lang="en-US" sz="2000"/>
              <a:t>During routing, comparison of Actual volume + 1 versus Threshold Value </a:t>
            </a:r>
          </a:p>
          <a:p>
            <a:endParaRPr lang="en-US"/>
          </a:p>
          <a:p>
            <a:endParaRPr lang="en-US"/>
          </a:p>
        </p:txBody>
      </p:sp>
      <p:sp>
        <p:nvSpPr>
          <p:cNvPr id="46083"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8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8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8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8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8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8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90" name="Rectangle 5"/>
          <p:cNvSpPr>
            <a:spLocks noChangeArrowheads="1"/>
          </p:cNvSpPr>
          <p:nvPr/>
        </p:nvSpPr>
        <p:spPr bwMode="auto">
          <a:xfrm>
            <a:off x="0" y="3616325"/>
            <a:ext cx="9144000" cy="0"/>
          </a:xfrm>
          <a:prstGeom prst="rect">
            <a:avLst/>
          </a:prstGeom>
          <a:noFill/>
          <a:ln w="28575" algn="ctr">
            <a:noFill/>
            <a:miter lim="800000"/>
            <a:headEnd/>
            <a:tailEnd/>
          </a:ln>
        </p:spPr>
        <p:txBody>
          <a:bodyPr wrap="none" lIns="18000" tIns="18000" rIns="18000" bIns="18000" anchor="ctr">
            <a:spAutoFit/>
          </a:bodyPr>
          <a:lstStyle/>
          <a:p>
            <a:pPr eaLnBrk="0" hangingPunct="0"/>
            <a:endParaRPr lang="nl-BE"/>
          </a:p>
        </p:txBody>
      </p:sp>
      <p:sp>
        <p:nvSpPr>
          <p:cNvPr id="4609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9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9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9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9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9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9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9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099" name="Rectangle 6"/>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6100" name="Rectangle 1"/>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pPr eaLnBrk="0" hangingPunct="0"/>
            <a:br>
              <a:rPr lang="en-US"/>
            </a:br>
            <a:endParaRPr lang="en-US"/>
          </a:p>
        </p:txBody>
      </p:sp>
      <p:sp>
        <p:nvSpPr>
          <p:cNvPr id="46101" name="Rectangle 5"/>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46102" name="Rectangle 7"/>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46103"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Tree>
    <p:extLst>
      <p:ext uri="{BB962C8B-B14F-4D97-AF65-F5344CB8AC3E}">
        <p14:creationId xmlns:p14="http://schemas.microsoft.com/office/powerpoint/2010/main" val="37535342"/>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Volume / Value thresholds</a:t>
            </a:r>
            <a:endParaRPr lang="en-US"/>
          </a:p>
        </p:txBody>
      </p:sp>
      <p:sp>
        <p:nvSpPr>
          <p:cNvPr id="3" name="Content Placeholder 2"/>
          <p:cNvSpPr>
            <a:spLocks noGrp="1"/>
          </p:cNvSpPr>
          <p:nvPr>
            <p:ph idx="1"/>
          </p:nvPr>
        </p:nvSpPr>
        <p:spPr/>
        <p:txBody>
          <a:bodyPr/>
          <a:lstStyle/>
          <a:p>
            <a:r>
              <a:rPr lang="nl-BE" b="1"/>
              <a:t>Volume / Value thresholds</a:t>
            </a:r>
          </a:p>
          <a:p>
            <a:pPr lvl="1"/>
            <a:r>
              <a:rPr lang="en-US" sz="2000"/>
              <a:t>If thresholds are reached, then there is no match with the routing rule</a:t>
            </a:r>
          </a:p>
          <a:p>
            <a:pPr lvl="2"/>
            <a:r>
              <a:rPr lang="en-US" sz="1600"/>
              <a:t>N.B. Thresholds are absolute (not percentages)</a:t>
            </a:r>
          </a:p>
          <a:p>
            <a:pPr lvl="1"/>
            <a:r>
              <a:rPr lang="en-US" sz="2000"/>
              <a:t>It is possible to define up to 5 volume &amp; value thresholds for different currencies</a:t>
            </a:r>
          </a:p>
          <a:p>
            <a:pPr lvl="2"/>
            <a:r>
              <a:rPr lang="en-US" sz="1600"/>
              <a:t>N.B. If no thresholds are defined, they are considered to be infinite</a:t>
            </a:r>
          </a:p>
          <a:p>
            <a:pPr lvl="1"/>
            <a:r>
              <a:rPr lang="en-US" sz="2000"/>
              <a:t>The Actual usage takes into account transactions: in same currency, with same settlement day, that have been routed, that are not rejected or cancelled</a:t>
            </a:r>
          </a:p>
          <a:p>
            <a:pPr lvl="1"/>
            <a:r>
              <a:rPr lang="en-US" sz="2000"/>
              <a:t>UI to view Actual usage (for current settlement day) vs. Threshold</a:t>
            </a:r>
          </a:p>
        </p:txBody>
      </p:sp>
    </p:spTree>
    <p:extLst>
      <p:ext uri="{BB962C8B-B14F-4D97-AF65-F5344CB8AC3E}">
        <p14:creationId xmlns:p14="http://schemas.microsoft.com/office/powerpoint/2010/main" val="24466273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2"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6" name="Rectangle 55"/>
          <p:cNvSpPr>
            <a:spLocks noChangeArrowheads="1"/>
          </p:cNvSpPr>
          <p:nvPr/>
        </p:nvSpPr>
        <p:spPr bwMode="auto">
          <a:xfrm>
            <a:off x="983666"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58" name="Rectangle 57"/>
          <p:cNvSpPr>
            <a:spLocks noChangeArrowheads="1"/>
          </p:cNvSpPr>
          <p:nvPr/>
        </p:nvSpPr>
        <p:spPr bwMode="auto">
          <a:xfrm>
            <a:off x="2481784"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
        <p:nvSpPr>
          <p:cNvPr id="59" name="Rectangle 58"/>
          <p:cNvSpPr>
            <a:spLocks noChangeArrowheads="1"/>
          </p:cNvSpPr>
          <p:nvPr/>
        </p:nvSpPr>
        <p:spPr bwMode="auto">
          <a:xfrm>
            <a:off x="2481784"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
        <p:nvSpPr>
          <p:cNvPr id="60" name="Rectangle 59"/>
          <p:cNvSpPr>
            <a:spLocks noChangeArrowheads="1"/>
          </p:cNvSpPr>
          <p:nvPr/>
        </p:nvSpPr>
        <p:spPr bwMode="auto">
          <a:xfrm>
            <a:off x="399316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61" name="Rectangle 60"/>
          <p:cNvSpPr>
            <a:spLocks noChangeArrowheads="1"/>
          </p:cNvSpPr>
          <p:nvPr/>
        </p:nvSpPr>
        <p:spPr bwMode="auto">
          <a:xfrm>
            <a:off x="399316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62" name="Rectangle 61"/>
          <p:cNvSpPr>
            <a:spLocks noChangeArrowheads="1"/>
          </p:cNvSpPr>
          <p:nvPr/>
        </p:nvSpPr>
        <p:spPr bwMode="auto">
          <a:xfrm>
            <a:off x="550375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63" name="Rectangle 62"/>
          <p:cNvSpPr>
            <a:spLocks noChangeArrowheads="1"/>
          </p:cNvSpPr>
          <p:nvPr/>
        </p:nvSpPr>
        <p:spPr bwMode="auto">
          <a:xfrm>
            <a:off x="550375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
        <p:nvSpPr>
          <p:cNvPr id="64" name="Rectangle 63"/>
          <p:cNvSpPr>
            <a:spLocks noChangeArrowheads="1"/>
          </p:cNvSpPr>
          <p:nvPr/>
        </p:nvSpPr>
        <p:spPr bwMode="auto">
          <a:xfrm>
            <a:off x="983666"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77" name="Rectangle 76"/>
          <p:cNvSpPr>
            <a:spLocks noChangeArrowheads="1"/>
          </p:cNvSpPr>
          <p:nvPr/>
        </p:nvSpPr>
        <p:spPr bwMode="auto">
          <a:xfrm>
            <a:off x="2481784"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78" name="Rectangle 77"/>
          <p:cNvSpPr>
            <a:spLocks noChangeArrowheads="1"/>
          </p:cNvSpPr>
          <p:nvPr/>
        </p:nvSpPr>
        <p:spPr bwMode="auto">
          <a:xfrm>
            <a:off x="3993168" y="2467652"/>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
        <p:nvSpPr>
          <p:cNvPr id="79" name="Rectangle 78"/>
          <p:cNvSpPr>
            <a:spLocks noChangeArrowheads="1"/>
          </p:cNvSpPr>
          <p:nvPr/>
        </p:nvSpPr>
        <p:spPr bwMode="auto">
          <a:xfrm>
            <a:off x="5503758"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
        <p:nvSpPr>
          <p:cNvPr id="80" name="Rectangle 79"/>
          <p:cNvSpPr>
            <a:spLocks noChangeArrowheads="1"/>
          </p:cNvSpPr>
          <p:nvPr/>
        </p:nvSpPr>
        <p:spPr bwMode="auto">
          <a:xfrm>
            <a:off x="6996797"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1" name="Rectangle 80"/>
          <p:cNvSpPr>
            <a:spLocks noChangeArrowheads="1"/>
          </p:cNvSpPr>
          <p:nvPr/>
        </p:nvSpPr>
        <p:spPr bwMode="auto">
          <a:xfrm>
            <a:off x="983666"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
        <p:nvSpPr>
          <p:cNvPr id="82" name="Rectangle 81"/>
          <p:cNvSpPr>
            <a:spLocks noChangeArrowheads="1"/>
          </p:cNvSpPr>
          <p:nvPr/>
        </p:nvSpPr>
        <p:spPr bwMode="auto">
          <a:xfrm>
            <a:off x="3993168" y="3053214"/>
            <a:ext cx="1358900" cy="511175"/>
          </a:xfrm>
          <a:prstGeom prst="rect">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
        <p:nvSpPr>
          <p:cNvPr id="88" name="Rectangle 87"/>
          <p:cNvSpPr>
            <a:spLocks noChangeArrowheads="1"/>
          </p:cNvSpPr>
          <p:nvPr/>
        </p:nvSpPr>
        <p:spPr bwMode="auto">
          <a:xfrm>
            <a:off x="2481784" y="3054007"/>
            <a:ext cx="1358900" cy="509588"/>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93" name="Rectangle 92"/>
          <p:cNvSpPr>
            <a:spLocks noChangeArrowheads="1"/>
          </p:cNvSpPr>
          <p:nvPr/>
        </p:nvSpPr>
        <p:spPr bwMode="auto">
          <a:xfrm>
            <a:off x="6996797" y="3054008"/>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97" name="Rectangle 96"/>
          <p:cNvSpPr>
            <a:spLocks noChangeArrowheads="1"/>
          </p:cNvSpPr>
          <p:nvPr/>
        </p:nvSpPr>
        <p:spPr bwMode="auto">
          <a:xfrm>
            <a:off x="6996797"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pic>
        <p:nvPicPr>
          <p:cNvPr id="67" name="Picture 2" descr="SWIFTReady application payments"/>
          <p:cNvPicPr>
            <a:picLocks noChangeAspect="1" noChangeArrowheads="1"/>
          </p:cNvPicPr>
          <p:nvPr/>
        </p:nvPicPr>
        <p:blipFill>
          <a:blip r:embed="rId3" cstate="print"/>
          <a:srcRect/>
          <a:stretch>
            <a:fillRect/>
          </a:stretch>
        </p:blipFill>
        <p:spPr bwMode="auto">
          <a:xfrm>
            <a:off x="6472053" y="5644202"/>
            <a:ext cx="2089361" cy="563796"/>
          </a:xfrm>
          <a:prstGeom prst="rect">
            <a:avLst/>
          </a:prstGeom>
          <a:noFill/>
        </p:spPr>
      </p:pic>
      <p:sp>
        <p:nvSpPr>
          <p:cNvPr id="112" name="Rectangle 111"/>
          <p:cNvSpPr>
            <a:spLocks noChangeArrowheads="1"/>
          </p:cNvSpPr>
          <p:nvPr/>
        </p:nvSpPr>
        <p:spPr bwMode="auto">
          <a:xfrm>
            <a:off x="688769" y="4084579"/>
            <a:ext cx="7885215" cy="1436914"/>
          </a:xfrm>
          <a:prstGeom prst="rect">
            <a:avLst/>
          </a:prstGeom>
          <a:gradFill>
            <a:gsLst>
              <a:gs pos="0">
                <a:srgbClr val="2787A0">
                  <a:alpha val="0"/>
                </a:srgbClr>
              </a:gs>
              <a:gs pos="80000">
                <a:schemeClr val="accent5">
                  <a:shade val="93000"/>
                  <a:satMod val="130000"/>
                </a:schemeClr>
              </a:gs>
              <a:gs pos="100000">
                <a:schemeClr val="accent5">
                  <a:shade val="94000"/>
                  <a:satMod val="135000"/>
                </a:schemeClr>
              </a:gs>
            </a:gsLst>
          </a:gradFill>
          <a:ln>
            <a:noFill/>
            <a:headEnd/>
            <a:tailEnd/>
          </a:ln>
        </p:spPr>
        <p:style>
          <a:lnRef idx="1">
            <a:schemeClr val="accent5"/>
          </a:lnRef>
          <a:fillRef idx="3">
            <a:schemeClr val="accent5"/>
          </a:fillRef>
          <a:effectRef idx="2">
            <a:schemeClr val="accent5"/>
          </a:effectRef>
          <a:fontRef idx="minor">
            <a:schemeClr val="lt1"/>
          </a:fontRef>
        </p:style>
        <p:txBody>
          <a:bodyPr wrap="none" anchor="t" anchorCtr="0"/>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br>
              <a:rPr lang="nl-BE" sz="2000"/>
            </a:br>
            <a:r>
              <a:rPr lang="nl-BE" sz="2000"/>
              <a:t>Maximum adherence </a:t>
            </a:r>
            <a:r>
              <a:rPr lang="nl-BE" sz="2000" b="0"/>
              <a:t>to</a:t>
            </a:r>
            <a:r>
              <a:rPr lang="nl-BE" sz="2000"/>
              <a:t> SWIFT standards and guidelines</a:t>
            </a:r>
          </a:p>
          <a:p>
            <a:pPr marL="342900" indent="-342900"/>
            <a:r>
              <a:rPr lang="nl-BE" sz="2000">
                <a:latin typeface="Calibri" pitchFamily="34" charset="0"/>
              </a:rPr>
              <a:t>Future ready MT – MX coexistence</a:t>
            </a:r>
          </a:p>
        </p:txBody>
      </p:sp>
      <p:sp>
        <p:nvSpPr>
          <p:cNvPr id="37" name="Rectangle 36"/>
          <p:cNvSpPr>
            <a:spLocks noChangeArrowheads="1"/>
          </p:cNvSpPr>
          <p:nvPr/>
        </p:nvSpPr>
        <p:spPr bwMode="auto">
          <a:xfrm>
            <a:off x="983666"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89" name="7-Point Star 88"/>
          <p:cNvSpPr/>
          <p:nvPr/>
        </p:nvSpPr>
        <p:spPr bwMode="auto">
          <a:xfrm>
            <a:off x="730314" y="1156797"/>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38" name="Rectangle 37"/>
          <p:cNvSpPr>
            <a:spLocks noChangeArrowheads="1"/>
          </p:cNvSpPr>
          <p:nvPr/>
        </p:nvSpPr>
        <p:spPr bwMode="auto">
          <a:xfrm>
            <a:off x="6996797"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
        <p:nvSpPr>
          <p:cNvPr id="39" name="Rectangle 38"/>
          <p:cNvSpPr>
            <a:spLocks noChangeArrowheads="1"/>
          </p:cNvSpPr>
          <p:nvPr/>
        </p:nvSpPr>
        <p:spPr bwMode="auto">
          <a:xfrm>
            <a:off x="550375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Tree>
    <p:extLst>
      <p:ext uri="{BB962C8B-B14F-4D97-AF65-F5344CB8AC3E}">
        <p14:creationId xmlns:p14="http://schemas.microsoft.com/office/powerpoint/2010/main" val="35999855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Standard Settlement Instructions (SSIs)</a:t>
            </a:r>
          </a:p>
        </p:txBody>
      </p:sp>
      <p:sp>
        <p:nvSpPr>
          <p:cNvPr id="3" name="Content Placeholder 2"/>
          <p:cNvSpPr>
            <a:spLocks noGrp="1"/>
          </p:cNvSpPr>
          <p:nvPr>
            <p:ph idx="1"/>
          </p:nvPr>
        </p:nvSpPr>
        <p:spPr/>
        <p:txBody>
          <a:bodyPr/>
          <a:lstStyle/>
          <a:p>
            <a:r>
              <a:rPr lang="en-GB"/>
              <a:t>SSI = Standard Settlement Instruction</a:t>
            </a:r>
          </a:p>
          <a:p>
            <a:r>
              <a:rPr lang="en-GB"/>
              <a:t>SSIs indicate the preferences of banks via which correspondent bank(s) they want to receive payments by</a:t>
            </a:r>
          </a:p>
          <a:p>
            <a:r>
              <a:rPr lang="en-GB"/>
              <a:t>Preferences are published for each currency in which the bank can receive payments in. </a:t>
            </a:r>
          </a:p>
          <a:p>
            <a:r>
              <a:rPr lang="en-GB"/>
              <a:t>When a bank tries to reach another bank, it will:</a:t>
            </a:r>
          </a:p>
          <a:p>
            <a:pPr lvl="1"/>
            <a:r>
              <a:rPr lang="en-GB"/>
              <a:t>First consult the other bank’s SSI to search for its preferred correspondent bank(s). </a:t>
            </a:r>
          </a:p>
          <a:p>
            <a:pPr lvl="1"/>
            <a:r>
              <a:rPr lang="en-GB"/>
              <a:t>Enrich the payment with the agent(s) found </a:t>
            </a:r>
            <a:endParaRPr lang="nl-BE"/>
          </a:p>
        </p:txBody>
      </p:sp>
    </p:spTree>
    <p:extLst>
      <p:ext uri="{BB962C8B-B14F-4D97-AF65-F5344CB8AC3E}">
        <p14:creationId xmlns:p14="http://schemas.microsoft.com/office/powerpoint/2010/main" val="10218318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Line 25"/>
          <p:cNvSpPr>
            <a:spLocks noChangeShapeType="1"/>
          </p:cNvSpPr>
          <p:nvPr/>
        </p:nvSpPr>
        <p:spPr bwMode="auto">
          <a:xfrm>
            <a:off x="3878989" y="3001488"/>
            <a:ext cx="1714512"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sp>
        <p:nvSpPr>
          <p:cNvPr id="63" name="Line 25"/>
          <p:cNvSpPr>
            <a:spLocks noChangeShapeType="1"/>
          </p:cNvSpPr>
          <p:nvPr/>
        </p:nvSpPr>
        <p:spPr bwMode="auto">
          <a:xfrm>
            <a:off x="1522597" y="3091975"/>
            <a:ext cx="714380"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sp>
        <p:nvSpPr>
          <p:cNvPr id="83" name="Line 25"/>
          <p:cNvSpPr>
            <a:spLocks noChangeShapeType="1"/>
          </p:cNvSpPr>
          <p:nvPr/>
        </p:nvSpPr>
        <p:spPr bwMode="auto">
          <a:xfrm>
            <a:off x="3736113" y="3501554"/>
            <a:ext cx="1785950" cy="1285884"/>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pic>
        <p:nvPicPr>
          <p:cNvPr id="101" name="Picture 19" descr="swift"/>
          <p:cNvPicPr>
            <a:picLocks noChangeAspect="1" noChangeArrowheads="1"/>
          </p:cNvPicPr>
          <p:nvPr/>
        </p:nvPicPr>
        <p:blipFill>
          <a:blip r:embed="rId3" cstate="print"/>
          <a:srcRect/>
          <a:stretch>
            <a:fillRect/>
          </a:stretch>
        </p:blipFill>
        <p:spPr bwMode="auto">
          <a:xfrm>
            <a:off x="4309168" y="3871188"/>
            <a:ext cx="428537" cy="432000"/>
          </a:xfrm>
          <a:prstGeom prst="rect">
            <a:avLst/>
          </a:prstGeom>
          <a:noFill/>
          <a:ln w="9525">
            <a:noFill/>
            <a:miter lim="800000"/>
            <a:headEnd/>
            <a:tailEnd/>
          </a:ln>
        </p:spPr>
      </p:pic>
      <p:pic>
        <p:nvPicPr>
          <p:cNvPr id="100" name="Picture 19" descr="swift"/>
          <p:cNvPicPr>
            <a:picLocks noChangeAspect="1" noChangeArrowheads="1"/>
          </p:cNvPicPr>
          <p:nvPr/>
        </p:nvPicPr>
        <p:blipFill>
          <a:blip r:embed="rId3" cstate="print"/>
          <a:srcRect/>
          <a:stretch>
            <a:fillRect/>
          </a:stretch>
        </p:blipFill>
        <p:spPr bwMode="auto">
          <a:xfrm>
            <a:off x="4297291" y="2719282"/>
            <a:ext cx="428537" cy="432000"/>
          </a:xfrm>
          <a:prstGeom prst="rect">
            <a:avLst/>
          </a:prstGeom>
          <a:noFill/>
          <a:ln w="9525">
            <a:noFill/>
            <a:miter lim="800000"/>
            <a:headEnd/>
            <a:tailEnd/>
          </a:ln>
        </p:spPr>
      </p:pic>
      <p:pic>
        <p:nvPicPr>
          <p:cNvPr id="99" name="Picture 19" descr="swift"/>
          <p:cNvPicPr>
            <a:picLocks noChangeAspect="1" noChangeArrowheads="1"/>
          </p:cNvPicPr>
          <p:nvPr/>
        </p:nvPicPr>
        <p:blipFill>
          <a:blip r:embed="rId3" cstate="print"/>
          <a:srcRect/>
          <a:stretch>
            <a:fillRect/>
          </a:stretch>
        </p:blipFill>
        <p:spPr bwMode="auto">
          <a:xfrm>
            <a:off x="1651074" y="2756886"/>
            <a:ext cx="428537" cy="432000"/>
          </a:xfrm>
          <a:prstGeom prst="rect">
            <a:avLst/>
          </a:prstGeom>
          <a:noFill/>
          <a:ln w="9525">
            <a:noFill/>
            <a:miter lim="800000"/>
            <a:headEnd/>
            <a:tailEnd/>
          </a:ln>
        </p:spPr>
      </p:pic>
      <p:pic>
        <p:nvPicPr>
          <p:cNvPr id="78855" name="Picture 7"/>
          <p:cNvPicPr>
            <a:picLocks noChangeAspect="1" noChangeArrowheads="1"/>
          </p:cNvPicPr>
          <p:nvPr/>
        </p:nvPicPr>
        <p:blipFill>
          <a:blip r:embed="rId4" cstate="print"/>
          <a:srcRect l="35268" t="3510" r="36632" b="53317"/>
          <a:stretch>
            <a:fillRect/>
          </a:stretch>
        </p:blipFill>
        <p:spPr bwMode="auto">
          <a:xfrm>
            <a:off x="5887967" y="4536374"/>
            <a:ext cx="387079" cy="385200"/>
          </a:xfrm>
          <a:prstGeom prst="rect">
            <a:avLst/>
          </a:prstGeom>
          <a:noFill/>
          <a:ln w="9525">
            <a:noFill/>
            <a:miter lim="800000"/>
            <a:headEnd/>
            <a:tailEnd/>
          </a:ln>
        </p:spPr>
      </p:pic>
      <p:pic>
        <p:nvPicPr>
          <p:cNvPr id="78853" name="Picture 5"/>
          <p:cNvPicPr>
            <a:picLocks noChangeAspect="1" noChangeArrowheads="1"/>
          </p:cNvPicPr>
          <p:nvPr/>
        </p:nvPicPr>
        <p:blipFill>
          <a:blip r:embed="rId5" cstate="print"/>
          <a:srcRect/>
          <a:stretch>
            <a:fillRect/>
          </a:stretch>
        </p:blipFill>
        <p:spPr bwMode="auto">
          <a:xfrm>
            <a:off x="5918686" y="2448281"/>
            <a:ext cx="384991" cy="384991"/>
          </a:xfrm>
          <a:prstGeom prst="rect">
            <a:avLst/>
          </a:prstGeom>
          <a:noFill/>
          <a:ln w="9525">
            <a:noFill/>
            <a:miter lim="800000"/>
            <a:headEnd/>
            <a:tailEnd/>
          </a:ln>
        </p:spPr>
      </p:pic>
      <p:sp>
        <p:nvSpPr>
          <p:cNvPr id="2" name="Title 1"/>
          <p:cNvSpPr>
            <a:spLocks noGrp="1"/>
          </p:cNvSpPr>
          <p:nvPr>
            <p:ph type="title"/>
          </p:nvPr>
        </p:nvSpPr>
        <p:spPr/>
        <p:txBody>
          <a:bodyPr/>
          <a:lstStyle/>
          <a:p>
            <a:r>
              <a:rPr lang="en-US" sz="2400"/>
              <a:t>Example SSI enrichment</a:t>
            </a:r>
          </a:p>
        </p:txBody>
      </p:sp>
      <p:pic>
        <p:nvPicPr>
          <p:cNvPr id="52" name="Picture 5" descr="Bank-shadow"/>
          <p:cNvPicPr>
            <a:picLocks noChangeAspect="1" noChangeArrowheads="1"/>
          </p:cNvPicPr>
          <p:nvPr/>
        </p:nvPicPr>
        <p:blipFill>
          <a:blip r:embed="rId6" cstate="print"/>
          <a:srcRect/>
          <a:stretch>
            <a:fillRect/>
          </a:stretch>
        </p:blipFill>
        <p:spPr bwMode="auto">
          <a:xfrm>
            <a:off x="2451291" y="2520468"/>
            <a:ext cx="1025525" cy="760412"/>
          </a:xfrm>
          <a:prstGeom prst="rect">
            <a:avLst/>
          </a:prstGeom>
          <a:noFill/>
          <a:ln w="9525">
            <a:noFill/>
            <a:miter lim="800000"/>
            <a:headEnd/>
            <a:tailEnd/>
          </a:ln>
        </p:spPr>
      </p:pic>
      <p:sp>
        <p:nvSpPr>
          <p:cNvPr id="57" name="TextBox 56"/>
          <p:cNvSpPr txBox="1"/>
          <p:nvPr/>
        </p:nvSpPr>
        <p:spPr>
          <a:xfrm>
            <a:off x="2381252" y="3261544"/>
            <a:ext cx="1401345" cy="769441"/>
          </a:xfrm>
          <a:prstGeom prst="rect">
            <a:avLst/>
          </a:prstGeom>
          <a:noFill/>
        </p:spPr>
        <p:txBody>
          <a:bodyPr wrap="none" rtlCol="0">
            <a:spAutoFit/>
          </a:bodyPr>
          <a:lstStyle/>
          <a:p>
            <a:pPr algn="ctr"/>
            <a:r>
              <a:rPr lang="nl-BE" sz="1400" i="0">
                <a:latin typeface="+mn-lt"/>
              </a:rPr>
              <a:t>XCT BANK-1, </a:t>
            </a:r>
          </a:p>
          <a:p>
            <a:pPr algn="ctr"/>
            <a:r>
              <a:rPr lang="nl-BE" sz="1400" i="0">
                <a:latin typeface="+mn-lt"/>
              </a:rPr>
              <a:t>Belgium</a:t>
            </a:r>
          </a:p>
          <a:p>
            <a:pPr algn="ctr"/>
            <a:r>
              <a:rPr lang="nl-BE" sz="1100" i="0">
                <a:latin typeface="+mn-lt"/>
              </a:rPr>
              <a:t>(XCTABEBB)</a:t>
            </a:r>
          </a:p>
        </p:txBody>
      </p:sp>
      <p:sp>
        <p:nvSpPr>
          <p:cNvPr id="59" name="TextBox 58"/>
          <p:cNvSpPr txBox="1"/>
          <p:nvPr/>
        </p:nvSpPr>
        <p:spPr>
          <a:xfrm>
            <a:off x="202951" y="3203300"/>
            <a:ext cx="1423788" cy="566309"/>
          </a:xfrm>
          <a:prstGeom prst="rect">
            <a:avLst/>
          </a:prstGeom>
          <a:noFill/>
        </p:spPr>
        <p:txBody>
          <a:bodyPr wrap="none" rtlCol="0">
            <a:spAutoFit/>
          </a:bodyPr>
          <a:lstStyle/>
          <a:p>
            <a:pPr algn="ctr"/>
            <a:r>
              <a:rPr lang="nl-BE" sz="1400" i="0">
                <a:latin typeface="+mn-lt"/>
              </a:rPr>
              <a:t>Big Company,</a:t>
            </a:r>
          </a:p>
          <a:p>
            <a:pPr algn="ctr"/>
            <a:r>
              <a:rPr lang="nl-BE" sz="1400" i="0">
                <a:latin typeface="+mn-lt"/>
              </a:rPr>
              <a:t>Belgium</a:t>
            </a:r>
          </a:p>
        </p:txBody>
      </p:sp>
      <p:pic>
        <p:nvPicPr>
          <p:cNvPr id="64" name="Picture 54" descr="message"/>
          <p:cNvPicPr>
            <a:picLocks noChangeAspect="1" noChangeArrowheads="1"/>
          </p:cNvPicPr>
          <p:nvPr/>
        </p:nvPicPr>
        <p:blipFill>
          <a:blip r:embed="rId7" cstate="print"/>
          <a:srcRect/>
          <a:stretch>
            <a:fillRect/>
          </a:stretch>
        </p:blipFill>
        <p:spPr bwMode="auto">
          <a:xfrm>
            <a:off x="1644073" y="3261514"/>
            <a:ext cx="453067" cy="357190"/>
          </a:xfrm>
          <a:prstGeom prst="rect">
            <a:avLst/>
          </a:prstGeom>
          <a:noFill/>
          <a:ln w="9525">
            <a:noFill/>
            <a:miter lim="800000"/>
            <a:headEnd/>
            <a:tailEnd/>
          </a:ln>
        </p:spPr>
      </p:pic>
      <p:sp>
        <p:nvSpPr>
          <p:cNvPr id="65" name="TextBox 64"/>
          <p:cNvSpPr txBox="1"/>
          <p:nvPr/>
        </p:nvSpPr>
        <p:spPr>
          <a:xfrm>
            <a:off x="1542635" y="3628229"/>
            <a:ext cx="667169" cy="261610"/>
          </a:xfrm>
          <a:prstGeom prst="rect">
            <a:avLst/>
          </a:prstGeom>
          <a:noFill/>
        </p:spPr>
        <p:txBody>
          <a:bodyPr wrap="none" rtlCol="0">
            <a:spAutoFit/>
          </a:bodyPr>
          <a:lstStyle/>
          <a:p>
            <a:r>
              <a:rPr lang="nl-BE" sz="1100" i="0">
                <a:latin typeface="+mn-lt"/>
              </a:rPr>
              <a:t>MT101</a:t>
            </a:r>
          </a:p>
        </p:txBody>
      </p:sp>
      <p:pic>
        <p:nvPicPr>
          <p:cNvPr id="70" name="Picture 51" descr="Shop2"/>
          <p:cNvPicPr>
            <a:picLocks noChangeAspect="1" noChangeArrowheads="1"/>
          </p:cNvPicPr>
          <p:nvPr/>
        </p:nvPicPr>
        <p:blipFill>
          <a:blip r:embed="rId8" cstate="print"/>
          <a:srcRect/>
          <a:stretch>
            <a:fillRect/>
          </a:stretch>
        </p:blipFill>
        <p:spPr bwMode="auto">
          <a:xfrm>
            <a:off x="307089" y="2653821"/>
            <a:ext cx="1066800" cy="571500"/>
          </a:xfrm>
          <a:prstGeom prst="rect">
            <a:avLst/>
          </a:prstGeom>
          <a:noFill/>
          <a:ln w="9525">
            <a:noFill/>
            <a:miter lim="800000"/>
            <a:headEnd/>
            <a:tailEnd/>
          </a:ln>
        </p:spPr>
      </p:pic>
      <p:pic>
        <p:nvPicPr>
          <p:cNvPr id="73" name="Picture 64" descr="Company9"/>
          <p:cNvPicPr>
            <a:picLocks noChangeAspect="1" noChangeArrowheads="1"/>
          </p:cNvPicPr>
          <p:nvPr/>
        </p:nvPicPr>
        <p:blipFill>
          <a:blip r:embed="rId9" cstate="print"/>
          <a:srcRect/>
          <a:stretch>
            <a:fillRect/>
          </a:stretch>
        </p:blipFill>
        <p:spPr bwMode="auto">
          <a:xfrm>
            <a:off x="7522327" y="2667452"/>
            <a:ext cx="1428750" cy="533400"/>
          </a:xfrm>
          <a:prstGeom prst="rect">
            <a:avLst/>
          </a:prstGeom>
          <a:noFill/>
          <a:ln w="9525">
            <a:noFill/>
            <a:miter lim="800000"/>
            <a:headEnd/>
            <a:tailEnd/>
          </a:ln>
        </p:spPr>
      </p:pic>
      <p:sp>
        <p:nvSpPr>
          <p:cNvPr id="74" name="TextBox 73"/>
          <p:cNvSpPr txBox="1"/>
          <p:nvPr/>
        </p:nvSpPr>
        <p:spPr>
          <a:xfrm>
            <a:off x="7531058" y="3238956"/>
            <a:ext cx="1612942" cy="307777"/>
          </a:xfrm>
          <a:prstGeom prst="rect">
            <a:avLst/>
          </a:prstGeom>
          <a:noFill/>
        </p:spPr>
        <p:txBody>
          <a:bodyPr wrap="none" rtlCol="0">
            <a:spAutoFit/>
          </a:bodyPr>
          <a:lstStyle/>
          <a:p>
            <a:pPr algn="ctr"/>
            <a:r>
              <a:rPr lang="nl-BE" sz="1400" i="0">
                <a:latin typeface="+mn-lt"/>
              </a:rPr>
              <a:t>City Trends Inc.</a:t>
            </a:r>
          </a:p>
        </p:txBody>
      </p:sp>
      <p:sp>
        <p:nvSpPr>
          <p:cNvPr id="76" name="TextBox 75"/>
          <p:cNvSpPr txBox="1"/>
          <p:nvPr/>
        </p:nvSpPr>
        <p:spPr>
          <a:xfrm>
            <a:off x="5256233" y="3287240"/>
            <a:ext cx="2303836" cy="529376"/>
          </a:xfrm>
          <a:prstGeom prst="rect">
            <a:avLst/>
          </a:prstGeom>
          <a:noFill/>
        </p:spPr>
        <p:txBody>
          <a:bodyPr wrap="none" rtlCol="0">
            <a:spAutoFit/>
          </a:bodyPr>
          <a:lstStyle/>
          <a:p>
            <a:pPr algn="ctr"/>
            <a:r>
              <a:rPr lang="en-US" sz="1400" i="0">
                <a:latin typeface="+mn-lt"/>
              </a:rPr>
              <a:t>Credit Lyonnais, France</a:t>
            </a:r>
          </a:p>
          <a:p>
            <a:pPr algn="ctr"/>
            <a:r>
              <a:rPr lang="en-US" sz="1100" i="0">
                <a:latin typeface="+mn-lt"/>
              </a:rPr>
              <a:t>(CRLYFRPP)</a:t>
            </a:r>
          </a:p>
        </p:txBody>
      </p:sp>
      <p:pic>
        <p:nvPicPr>
          <p:cNvPr id="77" name="Picture 5" descr="Bank-shadow"/>
          <p:cNvPicPr>
            <a:picLocks noChangeAspect="1" noChangeArrowheads="1"/>
          </p:cNvPicPr>
          <p:nvPr/>
        </p:nvPicPr>
        <p:blipFill>
          <a:blip r:embed="rId6" cstate="print"/>
          <a:srcRect/>
          <a:stretch>
            <a:fillRect/>
          </a:stretch>
        </p:blipFill>
        <p:spPr bwMode="auto">
          <a:xfrm>
            <a:off x="5881612" y="2572860"/>
            <a:ext cx="1025525" cy="760412"/>
          </a:xfrm>
          <a:prstGeom prst="rect">
            <a:avLst/>
          </a:prstGeom>
          <a:noFill/>
          <a:ln w="9525">
            <a:noFill/>
            <a:miter lim="800000"/>
            <a:headEnd/>
            <a:tailEnd/>
          </a:ln>
        </p:spPr>
      </p:pic>
      <p:sp>
        <p:nvSpPr>
          <p:cNvPr id="78" name="Line 25"/>
          <p:cNvSpPr>
            <a:spLocks noChangeShapeType="1"/>
          </p:cNvSpPr>
          <p:nvPr/>
        </p:nvSpPr>
        <p:spPr bwMode="auto">
          <a:xfrm>
            <a:off x="7093699" y="3024642"/>
            <a:ext cx="428628"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sp>
        <p:nvSpPr>
          <p:cNvPr id="80" name="TextBox 79"/>
          <p:cNvSpPr txBox="1"/>
          <p:nvPr/>
        </p:nvSpPr>
        <p:spPr>
          <a:xfrm>
            <a:off x="5420589" y="5412597"/>
            <a:ext cx="1970411" cy="492443"/>
          </a:xfrm>
          <a:prstGeom prst="rect">
            <a:avLst/>
          </a:prstGeom>
          <a:noFill/>
        </p:spPr>
        <p:txBody>
          <a:bodyPr wrap="none" rtlCol="0">
            <a:spAutoFit/>
          </a:bodyPr>
          <a:lstStyle/>
          <a:p>
            <a:pPr algn="ctr"/>
            <a:r>
              <a:rPr lang="en-US" sz="1400" i="0">
                <a:latin typeface="+mn-lt"/>
              </a:rPr>
              <a:t>Citibank, New York </a:t>
            </a:r>
            <a:br>
              <a:rPr lang="en-US" sz="1400" i="0">
                <a:latin typeface="+mn-lt"/>
              </a:rPr>
            </a:br>
            <a:r>
              <a:rPr lang="en-US" sz="1100" i="0">
                <a:latin typeface="+mn-lt"/>
              </a:rPr>
              <a:t>(CITIUS33)</a:t>
            </a:r>
            <a:endParaRPr lang="en-US" sz="1400" i="0">
              <a:latin typeface="+mn-lt"/>
            </a:endParaRPr>
          </a:p>
        </p:txBody>
      </p:sp>
      <p:pic>
        <p:nvPicPr>
          <p:cNvPr id="81" name="Picture 5" descr="Bank-shadow"/>
          <p:cNvPicPr>
            <a:picLocks noChangeAspect="1" noChangeArrowheads="1"/>
          </p:cNvPicPr>
          <p:nvPr/>
        </p:nvPicPr>
        <p:blipFill>
          <a:blip r:embed="rId6" cstate="print"/>
          <a:srcRect/>
          <a:stretch>
            <a:fillRect/>
          </a:stretch>
        </p:blipFill>
        <p:spPr bwMode="auto">
          <a:xfrm>
            <a:off x="5879253" y="4644562"/>
            <a:ext cx="1025525" cy="760412"/>
          </a:xfrm>
          <a:prstGeom prst="rect">
            <a:avLst/>
          </a:prstGeom>
          <a:noFill/>
          <a:ln w="9525">
            <a:noFill/>
            <a:miter lim="800000"/>
            <a:headEnd/>
            <a:tailEnd/>
          </a:ln>
        </p:spPr>
      </p:pic>
      <p:sp>
        <p:nvSpPr>
          <p:cNvPr id="82" name="Line 25"/>
          <p:cNvSpPr>
            <a:spLocks noChangeShapeType="1"/>
          </p:cNvSpPr>
          <p:nvPr/>
        </p:nvSpPr>
        <p:spPr bwMode="auto">
          <a:xfrm flipV="1">
            <a:off x="6379319" y="3942433"/>
            <a:ext cx="0" cy="428628"/>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pic>
        <p:nvPicPr>
          <p:cNvPr id="85" name="Picture 54" descr="message"/>
          <p:cNvPicPr>
            <a:picLocks noChangeAspect="1" noChangeArrowheads="1"/>
          </p:cNvPicPr>
          <p:nvPr/>
        </p:nvPicPr>
        <p:blipFill>
          <a:blip r:embed="rId7" cstate="print"/>
          <a:srcRect/>
          <a:stretch>
            <a:fillRect/>
          </a:stretch>
        </p:blipFill>
        <p:spPr bwMode="auto">
          <a:xfrm>
            <a:off x="4450493" y="4144496"/>
            <a:ext cx="453067" cy="357190"/>
          </a:xfrm>
          <a:prstGeom prst="rect">
            <a:avLst/>
          </a:prstGeom>
          <a:noFill/>
          <a:ln w="9525">
            <a:noFill/>
            <a:miter lim="800000"/>
            <a:headEnd/>
            <a:tailEnd/>
          </a:ln>
        </p:spPr>
      </p:pic>
      <p:sp>
        <p:nvSpPr>
          <p:cNvPr id="86" name="TextBox 85"/>
          <p:cNvSpPr txBox="1"/>
          <p:nvPr/>
        </p:nvSpPr>
        <p:spPr>
          <a:xfrm>
            <a:off x="3932334" y="4454390"/>
            <a:ext cx="1446230" cy="464743"/>
          </a:xfrm>
          <a:prstGeom prst="rect">
            <a:avLst/>
          </a:prstGeom>
          <a:noFill/>
        </p:spPr>
        <p:txBody>
          <a:bodyPr wrap="none" rtlCol="0">
            <a:spAutoFit/>
          </a:bodyPr>
          <a:lstStyle/>
          <a:p>
            <a:pPr algn="ctr"/>
            <a:r>
              <a:rPr lang="nl-BE" sz="1100" i="0">
                <a:latin typeface="+mn-lt"/>
              </a:rPr>
              <a:t>MT202COV</a:t>
            </a:r>
          </a:p>
          <a:p>
            <a:r>
              <a:rPr lang="nl-BE" sz="1100" i="0">
                <a:latin typeface="+mn-lt"/>
              </a:rPr>
              <a:t>(USD equivalent EUR)</a:t>
            </a:r>
          </a:p>
        </p:txBody>
      </p:sp>
      <p:pic>
        <p:nvPicPr>
          <p:cNvPr id="87" name="Picture 54" descr="message"/>
          <p:cNvPicPr>
            <a:picLocks noChangeAspect="1" noChangeArrowheads="1"/>
          </p:cNvPicPr>
          <p:nvPr/>
        </p:nvPicPr>
        <p:blipFill>
          <a:blip r:embed="rId7" cstate="print"/>
          <a:srcRect/>
          <a:stretch>
            <a:fillRect/>
          </a:stretch>
        </p:blipFill>
        <p:spPr bwMode="auto">
          <a:xfrm>
            <a:off x="4450493" y="2930050"/>
            <a:ext cx="453067" cy="357190"/>
          </a:xfrm>
          <a:prstGeom prst="rect">
            <a:avLst/>
          </a:prstGeom>
          <a:noFill/>
          <a:ln w="9525">
            <a:noFill/>
            <a:miter lim="800000"/>
            <a:headEnd/>
            <a:tailEnd/>
          </a:ln>
        </p:spPr>
      </p:pic>
      <p:sp>
        <p:nvSpPr>
          <p:cNvPr id="88" name="TextBox 87"/>
          <p:cNvSpPr txBox="1"/>
          <p:nvPr/>
        </p:nvSpPr>
        <p:spPr>
          <a:xfrm>
            <a:off x="3932338" y="3239944"/>
            <a:ext cx="1446230" cy="464743"/>
          </a:xfrm>
          <a:prstGeom prst="rect">
            <a:avLst/>
          </a:prstGeom>
          <a:noFill/>
        </p:spPr>
        <p:txBody>
          <a:bodyPr wrap="none" rtlCol="0">
            <a:spAutoFit/>
          </a:bodyPr>
          <a:lstStyle/>
          <a:p>
            <a:pPr algn="ctr"/>
            <a:r>
              <a:rPr lang="nl-BE" sz="1100" i="0">
                <a:latin typeface="+mn-lt"/>
              </a:rPr>
              <a:t>MT103</a:t>
            </a:r>
          </a:p>
          <a:p>
            <a:pPr algn="ctr"/>
            <a:r>
              <a:rPr lang="nl-BE" sz="1100" i="0">
                <a:latin typeface="+mn-lt"/>
              </a:rPr>
              <a:t>(USD equivalent EUR)</a:t>
            </a:r>
          </a:p>
        </p:txBody>
      </p:sp>
      <p:sp>
        <p:nvSpPr>
          <p:cNvPr id="51" name="TextBox 50"/>
          <p:cNvSpPr txBox="1"/>
          <p:nvPr/>
        </p:nvSpPr>
        <p:spPr>
          <a:xfrm>
            <a:off x="4376976" y="2303813"/>
            <a:ext cx="622286" cy="338554"/>
          </a:xfrm>
          <a:prstGeom prst="rect">
            <a:avLst/>
          </a:prstGeom>
          <a:noFill/>
        </p:spPr>
        <p:txBody>
          <a:bodyPr wrap="none" rtlCol="0">
            <a:spAutoFit/>
          </a:bodyPr>
          <a:lstStyle/>
          <a:p>
            <a:r>
              <a:rPr lang="en-US" sz="1600"/>
              <a:t>USD</a:t>
            </a:r>
          </a:p>
        </p:txBody>
      </p:sp>
    </p:spTree>
    <p:extLst>
      <p:ext uri="{BB962C8B-B14F-4D97-AF65-F5344CB8AC3E}">
        <p14:creationId xmlns:p14="http://schemas.microsoft.com/office/powerpoint/2010/main" val="34151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855"/>
                                        </p:tgtEl>
                                        <p:attrNameLst>
                                          <p:attrName>style.visibility</p:attrName>
                                        </p:attrNameLst>
                                      </p:cBhvr>
                                      <p:to>
                                        <p:strVal val="visible"/>
                                      </p:to>
                                    </p:set>
                                    <p:animEffect transition="in" filter="fade">
                                      <p:cBhvr>
                                        <p:cTn id="7" dur="2000"/>
                                        <p:tgtEl>
                                          <p:spTgt spid="788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2000"/>
                                        <p:tgtEl>
                                          <p:spTgt spid="80"/>
                                        </p:tgtEl>
                                      </p:cBhvr>
                                    </p:animEffect>
                                  </p:childTnLst>
                                </p:cTn>
                              </p:par>
                              <p:par>
                                <p:cTn id="11" presetID="10"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20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2000"/>
                                        <p:tgtEl>
                                          <p:spTgt spid="83"/>
                                        </p:tgtEl>
                                      </p:cBhvr>
                                    </p:animEffect>
                                  </p:childTnLst>
                                </p:cTn>
                              </p:par>
                              <p:par>
                                <p:cTn id="19" presetID="10" presetClass="entr" presetSubtype="0" fill="hold" nodeType="withEffect">
                                  <p:stCondLst>
                                    <p:cond delay="0"/>
                                  </p:stCondLst>
                                  <p:childTnLst>
                                    <p:set>
                                      <p:cBhvr>
                                        <p:cTn id="20" dur="1" fill="hold">
                                          <p:stCondLst>
                                            <p:cond delay="0"/>
                                          </p:stCondLst>
                                        </p:cTn>
                                        <p:tgtEl>
                                          <p:spTgt spid="101"/>
                                        </p:tgtEl>
                                        <p:attrNameLst>
                                          <p:attrName>style.visibility</p:attrName>
                                        </p:attrNameLst>
                                      </p:cBhvr>
                                      <p:to>
                                        <p:strVal val="visible"/>
                                      </p:to>
                                    </p:set>
                                    <p:animEffect transition="in" filter="fade">
                                      <p:cBhvr>
                                        <p:cTn id="21" dur="2000"/>
                                        <p:tgtEl>
                                          <p:spTgt spid="101"/>
                                        </p:tgtEl>
                                      </p:cBhvr>
                                    </p:animEffect>
                                  </p:childTnLst>
                                </p:cTn>
                              </p:par>
                              <p:par>
                                <p:cTn id="22" presetID="10" presetClass="entr" presetSubtype="0" fill="hold" nodeType="withEffect">
                                  <p:stCondLst>
                                    <p:cond delay="0"/>
                                  </p:stCondLst>
                                  <p:childTnLst>
                                    <p:set>
                                      <p:cBhvr>
                                        <p:cTn id="23" dur="1" fill="hold">
                                          <p:stCondLst>
                                            <p:cond delay="0"/>
                                          </p:stCondLst>
                                        </p:cTn>
                                        <p:tgtEl>
                                          <p:spTgt spid="100"/>
                                        </p:tgtEl>
                                        <p:attrNameLst>
                                          <p:attrName>style.visibility</p:attrName>
                                        </p:attrNameLst>
                                      </p:cBhvr>
                                      <p:to>
                                        <p:strVal val="visible"/>
                                      </p:to>
                                    </p:set>
                                    <p:animEffect transition="in" filter="fade">
                                      <p:cBhvr>
                                        <p:cTn id="24" dur="2000"/>
                                        <p:tgtEl>
                                          <p:spTgt spid="100"/>
                                        </p:tgtEl>
                                      </p:cBhvr>
                                    </p:animEffect>
                                  </p:childTnLst>
                                </p:cTn>
                              </p:par>
                              <p:par>
                                <p:cTn id="25" presetID="10" presetClass="entr" presetSubtype="0" fill="hold" nodeType="with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2000"/>
                                        <p:tgtEl>
                                          <p:spTgt spid="8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2000"/>
                                        <p:tgtEl>
                                          <p:spTgt spid="86"/>
                                        </p:tgtEl>
                                      </p:cBhvr>
                                    </p:animEffect>
                                  </p:childTnLst>
                                </p:cTn>
                              </p:par>
                              <p:par>
                                <p:cTn id="31" presetID="10" presetClass="entr" presetSubtype="0" fill="hold"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fade">
                                      <p:cBhvr>
                                        <p:cTn id="33" dur="2000"/>
                                        <p:tgtEl>
                                          <p:spTgt spid="8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2000"/>
                                        <p:tgtEl>
                                          <p:spTgt spid="8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2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0" grpId="0"/>
      <p:bldP spid="82" grpId="0" animBg="1"/>
      <p:bldP spid="86" grpId="0"/>
      <p:bldP spid="88"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a:t>Automated enrichment </a:t>
            </a:r>
            <a:r>
              <a:rPr lang="nl-BE" sz="1600"/>
              <a:t>(SSI maintenance)</a:t>
            </a:r>
            <a:endParaRPr lang="en-US" sz="1400"/>
          </a:p>
        </p:txBody>
      </p:sp>
      <p:pic>
        <p:nvPicPr>
          <p:cNvPr id="7" name="Content Placeholder 6"/>
          <p:cNvPicPr>
            <a:picLocks noGrp="1"/>
          </p:cNvPicPr>
          <p:nvPr>
            <p:ph idx="1"/>
          </p:nvPr>
        </p:nvPicPr>
        <p:blipFill>
          <a:blip r:embed="rId3" cstate="print"/>
          <a:srcRect/>
          <a:stretch>
            <a:fillRect/>
          </a:stretch>
        </p:blipFill>
        <p:spPr bwMode="auto">
          <a:xfrm>
            <a:off x="1454150" y="1373188"/>
            <a:ext cx="6235700" cy="4826000"/>
          </a:xfrm>
          <a:prstGeom prst="rect">
            <a:avLst/>
          </a:prstGeom>
          <a:noFill/>
          <a:ln w="9525">
            <a:noFill/>
            <a:miter lim="800000"/>
            <a:headEnd/>
            <a:tailEnd/>
          </a:ln>
        </p:spPr>
      </p:pic>
    </p:spTree>
    <p:extLst>
      <p:ext uri="{BB962C8B-B14F-4D97-AF65-F5344CB8AC3E}">
        <p14:creationId xmlns:p14="http://schemas.microsoft.com/office/powerpoint/2010/main" val="61697573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a:bodyPr>
          <a:lstStyle/>
          <a:p>
            <a:r>
              <a:rPr lang="nl-BE"/>
              <a:t>Automated enrichment </a:t>
            </a:r>
            <a:r>
              <a:rPr lang="nl-BE" sz="1800"/>
              <a:t>(SSI enrichment and routing)</a:t>
            </a:r>
            <a:endParaRPr lang="en-US" sz="2200"/>
          </a:p>
        </p:txBody>
      </p:sp>
      <p:sp>
        <p:nvSpPr>
          <p:cNvPr id="28" name="Content Placeholder 27"/>
          <p:cNvSpPr>
            <a:spLocks noGrp="1"/>
          </p:cNvSpPr>
          <p:nvPr>
            <p:ph idx="1"/>
          </p:nvPr>
        </p:nvSpPr>
        <p:spPr/>
        <p:txBody>
          <a:bodyPr>
            <a:normAutofit/>
          </a:bodyPr>
          <a:lstStyle/>
          <a:p>
            <a:r>
              <a:rPr lang="nl-BE" sz="2000" b="1"/>
              <a:t>SSI enrichment process</a:t>
            </a:r>
            <a:endParaRPr lang="en-US" sz="2000" b="1"/>
          </a:p>
          <a:p>
            <a:pPr lvl="1"/>
            <a:r>
              <a:rPr lang="en-US" sz="1800"/>
              <a:t>If routing fails, then SSI enrichment is called</a:t>
            </a:r>
          </a:p>
          <a:p>
            <a:pPr lvl="1"/>
            <a:r>
              <a:rPr lang="en-US" sz="1800"/>
              <a:t>Lookup SSI for routing agent + transaction currency. If no match and BIC is a branch, then lookup done on BIC8</a:t>
            </a:r>
          </a:p>
          <a:p>
            <a:pPr lvl="1"/>
            <a:r>
              <a:rPr lang="en-US" sz="1800"/>
              <a:t>If routing fails once more, the enrichment is rolled back, and payment goes to manual repair (different Issue code than the first routing failure). </a:t>
            </a:r>
          </a:p>
          <a:p>
            <a:pPr lvl="1"/>
            <a:r>
              <a:rPr lang="en-US" sz="1800"/>
              <a:t>Specific attribute for use in default currency routing rule: </a:t>
            </a:r>
            <a:r>
              <a:rPr lang="en-US" sz="1800" err="1"/>
              <a:t>PaymentTransaction.enrichedUsingSSI</a:t>
            </a:r>
            <a:r>
              <a:rPr lang="en-US" sz="1800"/>
              <a:t> (this attribute = FALSE as routing criterion). Thus default currency routing rule is not applied on the ‘first pass’. </a:t>
            </a:r>
          </a:p>
        </p:txBody>
      </p:sp>
      <p:sp>
        <p:nvSpPr>
          <p:cNvPr id="51203"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20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20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20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20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20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20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210" name="Rectangle 5"/>
          <p:cNvSpPr>
            <a:spLocks noChangeArrowheads="1"/>
          </p:cNvSpPr>
          <p:nvPr/>
        </p:nvSpPr>
        <p:spPr bwMode="auto">
          <a:xfrm>
            <a:off x="0" y="3616325"/>
            <a:ext cx="9144000" cy="0"/>
          </a:xfrm>
          <a:prstGeom prst="rect">
            <a:avLst/>
          </a:prstGeom>
          <a:noFill/>
          <a:ln w="28575" algn="ctr">
            <a:noFill/>
            <a:miter lim="800000"/>
            <a:headEnd/>
            <a:tailEnd/>
          </a:ln>
        </p:spPr>
        <p:txBody>
          <a:bodyPr wrap="none" lIns="18000" tIns="18000" rIns="18000" bIns="18000" anchor="ctr">
            <a:spAutoFit/>
          </a:bodyPr>
          <a:lstStyle/>
          <a:p>
            <a:pPr eaLnBrk="0" hangingPunct="0"/>
            <a:endParaRPr lang="nl-BE"/>
          </a:p>
        </p:txBody>
      </p:sp>
      <p:sp>
        <p:nvSpPr>
          <p:cNvPr id="5121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21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21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21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21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21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21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21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219" name="Rectangle 6"/>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1220" name="Rectangle 1"/>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pPr eaLnBrk="0" hangingPunct="0"/>
            <a:br>
              <a:rPr lang="en-US"/>
            </a:br>
            <a:endParaRPr lang="en-US"/>
          </a:p>
        </p:txBody>
      </p:sp>
      <p:sp>
        <p:nvSpPr>
          <p:cNvPr id="51221" name="Rectangle 5"/>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51222" name="Rectangle 7"/>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51223"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pic>
        <p:nvPicPr>
          <p:cNvPr id="25" name="Picture 5"/>
          <p:cNvPicPr>
            <a:picLocks noChangeAspect="1" noChangeArrowheads="1"/>
          </p:cNvPicPr>
          <p:nvPr/>
        </p:nvPicPr>
        <p:blipFill>
          <a:blip r:embed="rId3" cstate="print"/>
          <a:stretch>
            <a:fillRect/>
          </a:stretch>
        </p:blipFill>
        <p:spPr>
          <a:xfrm>
            <a:off x="4718963" y="4517881"/>
            <a:ext cx="3886200" cy="1695450"/>
          </a:xfrm>
          <a:prstGeom prst="rect">
            <a:avLst/>
          </a:prstGeom>
        </p:spPr>
      </p:pic>
    </p:spTree>
    <p:extLst>
      <p:ext uri="{BB962C8B-B14F-4D97-AF65-F5344CB8AC3E}">
        <p14:creationId xmlns:p14="http://schemas.microsoft.com/office/powerpoint/2010/main" val="572165472"/>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Automated enrichment – SSI</a:t>
            </a:r>
            <a:endParaRPr lang="en-US"/>
          </a:p>
        </p:txBody>
      </p:sp>
      <p:sp>
        <p:nvSpPr>
          <p:cNvPr id="3" name="Content Placeholder 2"/>
          <p:cNvSpPr>
            <a:spLocks noGrp="1"/>
          </p:cNvSpPr>
          <p:nvPr>
            <p:ph idx="1"/>
          </p:nvPr>
        </p:nvSpPr>
        <p:spPr/>
        <p:txBody>
          <a:bodyPr/>
          <a:lstStyle/>
          <a:p>
            <a:r>
              <a:rPr lang="en-US" b="1"/>
              <a:t>SSI</a:t>
            </a:r>
          </a:p>
          <a:p>
            <a:pPr lvl="1"/>
            <a:r>
              <a:rPr lang="en-US" sz="2200"/>
              <a:t>Data enriched:</a:t>
            </a:r>
          </a:p>
          <a:p>
            <a:pPr lvl="2"/>
            <a:r>
              <a:rPr lang="en-US" sz="2200"/>
              <a:t>Publishing Agent’s account</a:t>
            </a:r>
          </a:p>
          <a:p>
            <a:pPr lvl="2"/>
            <a:r>
              <a:rPr lang="en-US" sz="2200"/>
              <a:t>Preferred Agent’s BIC &amp; account</a:t>
            </a:r>
          </a:p>
          <a:p>
            <a:pPr lvl="2"/>
            <a:r>
              <a:rPr lang="en-US" sz="2200"/>
              <a:t>Via Agent’s BIC &amp; account (if available)</a:t>
            </a:r>
          </a:p>
          <a:p>
            <a:pPr lvl="1"/>
            <a:r>
              <a:rPr lang="en-US" sz="2200"/>
              <a:t>Example of “Via Agent”:</a:t>
            </a:r>
          </a:p>
          <a:p>
            <a:pPr lvl="2"/>
            <a:r>
              <a:rPr lang="en-US" sz="2200" err="1"/>
              <a:t>PublishingSSIAgentBIC</a:t>
            </a:r>
            <a:r>
              <a:rPr lang="en-US" sz="2200"/>
              <a:t>: BANVDEHB (KBC Deutschland) (for CYP)</a:t>
            </a:r>
          </a:p>
          <a:p>
            <a:pPr lvl="2"/>
            <a:r>
              <a:rPr lang="en-US" sz="2200" err="1"/>
              <a:t>PreferredAgentBIC</a:t>
            </a:r>
            <a:r>
              <a:rPr lang="en-US" sz="2200"/>
              <a:t>: BCYPCY2N (Bank of Cyprus)</a:t>
            </a:r>
          </a:p>
          <a:p>
            <a:pPr lvl="2"/>
            <a:r>
              <a:rPr lang="en-US" sz="2200" err="1"/>
              <a:t>ViaAgentBIC</a:t>
            </a:r>
            <a:r>
              <a:rPr lang="en-US" sz="2200"/>
              <a:t>: KREDBEBB (KBC Belgium)</a:t>
            </a:r>
          </a:p>
          <a:p>
            <a:endParaRPr lang="en-US"/>
          </a:p>
        </p:txBody>
      </p:sp>
    </p:spTree>
    <p:extLst>
      <p:ext uri="{BB962C8B-B14F-4D97-AF65-F5344CB8AC3E}">
        <p14:creationId xmlns:p14="http://schemas.microsoft.com/office/powerpoint/2010/main" val="328954512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nl-BE"/>
              <a:t>Automated enrichment </a:t>
            </a:r>
            <a:r>
              <a:rPr lang="nl-BE" sz="1600"/>
              <a:t>(SSI &amp; intermediaries)</a:t>
            </a:r>
            <a:endParaRPr lang="en-US" sz="1600"/>
          </a:p>
        </p:txBody>
      </p:sp>
      <p:sp>
        <p:nvSpPr>
          <p:cNvPr id="52227"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222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222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223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223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223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223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2234" name="Rectangle 5"/>
          <p:cNvSpPr>
            <a:spLocks noChangeArrowheads="1"/>
          </p:cNvSpPr>
          <p:nvPr/>
        </p:nvSpPr>
        <p:spPr bwMode="auto">
          <a:xfrm>
            <a:off x="0" y="3616325"/>
            <a:ext cx="9144000" cy="0"/>
          </a:xfrm>
          <a:prstGeom prst="rect">
            <a:avLst/>
          </a:prstGeom>
          <a:noFill/>
          <a:ln w="28575" algn="ctr">
            <a:noFill/>
            <a:miter lim="800000"/>
            <a:headEnd/>
            <a:tailEnd/>
          </a:ln>
        </p:spPr>
        <p:txBody>
          <a:bodyPr wrap="none" lIns="18000" tIns="18000" rIns="18000" bIns="18000" anchor="ctr">
            <a:spAutoFit/>
          </a:bodyPr>
          <a:lstStyle/>
          <a:p>
            <a:pPr eaLnBrk="0" hangingPunct="0"/>
            <a:endParaRPr lang="nl-BE"/>
          </a:p>
        </p:txBody>
      </p:sp>
      <p:sp>
        <p:nvSpPr>
          <p:cNvPr id="5223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223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223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223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223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224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224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224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2243" name="Rectangle 6"/>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2244" name="Rectangle 1"/>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pPr eaLnBrk="0" hangingPunct="0"/>
            <a:br>
              <a:rPr lang="en-US"/>
            </a:br>
            <a:endParaRPr lang="en-US"/>
          </a:p>
        </p:txBody>
      </p:sp>
      <p:sp>
        <p:nvSpPr>
          <p:cNvPr id="52245" name="Rectangle 5"/>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52246" name="Rectangle 7"/>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52247"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26" name="Rectangle 3"/>
          <p:cNvSpPr txBox="1">
            <a:spLocks noChangeArrowheads="1"/>
          </p:cNvSpPr>
          <p:nvPr/>
        </p:nvSpPr>
        <p:spPr bwMode="auto">
          <a:xfrm>
            <a:off x="993775" y="973138"/>
            <a:ext cx="7867650" cy="809625"/>
          </a:xfrm>
          <a:prstGeom prst="rect">
            <a:avLst/>
          </a:prstGeom>
          <a:noFill/>
          <a:ln w="9525">
            <a:noFill/>
            <a:miter lim="800000"/>
            <a:headEnd/>
            <a:tailEnd/>
          </a:ln>
        </p:spPr>
        <p:txBody>
          <a:bodyPr/>
          <a:lstStyle/>
          <a:p>
            <a:pPr marL="314325" indent="314325" algn="l" eaLnBrk="0" hangingPunct="0">
              <a:lnSpc>
                <a:spcPct val="105000"/>
              </a:lnSpc>
              <a:spcBef>
                <a:spcPts val="600"/>
              </a:spcBef>
              <a:spcAft>
                <a:spcPts val="600"/>
              </a:spcAft>
              <a:buFont typeface="Wingdings" pitchFamily="2" charset="2"/>
              <a:buChar char="q"/>
              <a:defRPr/>
            </a:pPr>
            <a:r>
              <a:rPr lang="en-US" sz="1400"/>
              <a:t>Via Agent Not Present</a:t>
            </a:r>
            <a:endParaRPr lang="nl-BE" sz="1400"/>
          </a:p>
          <a:p>
            <a:pPr marL="314325" indent="314325" algn="l" eaLnBrk="0" hangingPunct="0">
              <a:lnSpc>
                <a:spcPct val="105000"/>
              </a:lnSpc>
              <a:spcBef>
                <a:spcPts val="600"/>
              </a:spcBef>
              <a:spcAft>
                <a:spcPts val="600"/>
              </a:spcAft>
              <a:buFont typeface="Wingdings" pitchFamily="2" charset="2"/>
              <a:buChar char="q"/>
              <a:defRPr/>
            </a:pPr>
            <a:endParaRPr lang="en-GB" sz="1400" b="0" kern="0">
              <a:latin typeface="+mn-lt"/>
            </a:endParaRPr>
          </a:p>
        </p:txBody>
      </p:sp>
      <p:graphicFrame>
        <p:nvGraphicFramePr>
          <p:cNvPr id="25" name="Table 24"/>
          <p:cNvGraphicFramePr>
            <a:graphicFrameLocks noGrp="1"/>
          </p:cNvGraphicFramePr>
          <p:nvPr/>
        </p:nvGraphicFramePr>
        <p:xfrm>
          <a:off x="1431925" y="1339850"/>
          <a:ext cx="5086350" cy="2305050"/>
        </p:xfrm>
        <a:graphic>
          <a:graphicData uri="http://schemas.openxmlformats.org/drawingml/2006/table">
            <a:tbl>
              <a:tblPr/>
              <a:tblGrid>
                <a:gridCol w="165735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tblGrid>
              <a:tr h="171450">
                <a:tc>
                  <a:txBody>
                    <a:bodyPr/>
                    <a:lstStyle/>
                    <a:p>
                      <a:pPr marL="0" indent="0" algn="l">
                        <a:spcAft>
                          <a:spcPts val="0"/>
                        </a:spcAft>
                      </a:pPr>
                      <a:r>
                        <a:rPr lang="en-US" sz="1000" b="1" dirty="0">
                          <a:solidFill>
                            <a:srgbClr val="000000"/>
                          </a:solidFill>
                          <a:latin typeface="Arial"/>
                          <a:ea typeface="Times New Roman"/>
                          <a:cs typeface="Arial"/>
                        </a:rPr>
                        <a:t>Agents in the Transaction</a:t>
                      </a:r>
                      <a:endParaRPr lang="nl-BE" sz="1000" dirty="0">
                        <a:latin typeface="Arial"/>
                        <a:ea typeface="Times New Roma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indent="0" algn="l">
                        <a:spcAft>
                          <a:spcPts val="0"/>
                        </a:spcAft>
                      </a:pPr>
                      <a:r>
                        <a:rPr lang="en-US" sz="1000" b="1" dirty="0">
                          <a:solidFill>
                            <a:srgbClr val="000000"/>
                          </a:solidFill>
                          <a:latin typeface="Arial"/>
                          <a:ea typeface="Times New Roman"/>
                          <a:cs typeface="Arial"/>
                        </a:rPr>
                        <a:t>Action to be performed</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indent="0" algn="l">
                        <a:spcAft>
                          <a:spcPts val="0"/>
                        </a:spcAft>
                      </a:pPr>
                      <a:r>
                        <a:rPr lang="en-US" sz="1000" b="1" dirty="0">
                          <a:solidFill>
                            <a:srgbClr val="000000"/>
                          </a:solidFill>
                          <a:latin typeface="Arial"/>
                          <a:ea typeface="Times New Roman"/>
                          <a:cs typeface="Arial"/>
                        </a:rPr>
                        <a:t>Role of Preferred Agent</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171450">
                <a:tc>
                  <a:txBody>
                    <a:bodyPr/>
                    <a:lstStyle/>
                    <a:p>
                      <a:pPr marL="0" indent="0" algn="l">
                        <a:spcAft>
                          <a:spcPts val="0"/>
                        </a:spcAft>
                      </a:pPr>
                      <a:r>
                        <a:rPr lang="en-US" sz="1000" dirty="0">
                          <a:latin typeface="Arial"/>
                          <a:ea typeface="Times New Roman"/>
                          <a:cs typeface="Times New Roman"/>
                        </a:rPr>
                        <a:t>Creditor Agent</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just">
                        <a:spcAft>
                          <a:spcPts val="0"/>
                        </a:spcAft>
                      </a:pPr>
                      <a:endParaRPr lang="en-US"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spcAft>
                          <a:spcPts val="0"/>
                        </a:spcAft>
                      </a:pPr>
                      <a:r>
                        <a:rPr lang="en-US" sz="1000" dirty="0">
                          <a:latin typeface="Arial"/>
                          <a:ea typeface="Times New Roman"/>
                          <a:cs typeface="Times New Roman"/>
                        </a:rPr>
                        <a:t>IntermediaryAgent1</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1450">
                <a:tc>
                  <a:txBody>
                    <a:bodyPr/>
                    <a:lstStyle/>
                    <a:p>
                      <a:pPr marL="0" indent="0" algn="l">
                        <a:spcAft>
                          <a:spcPts val="0"/>
                        </a:spcAft>
                      </a:pPr>
                      <a:r>
                        <a:rPr lang="en-US" sz="1000" dirty="0">
                          <a:latin typeface="Arial"/>
                          <a:ea typeface="Times New Roman"/>
                          <a:cs typeface="Times New Roman"/>
                        </a:rPr>
                        <a:t>Creditor Agent, Intermediary Agent1</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a:spcAft>
                          <a:spcPts val="0"/>
                        </a:spcAft>
                      </a:pPr>
                      <a:r>
                        <a:rPr lang="en-US" sz="1000" dirty="0">
                          <a:latin typeface="Arial"/>
                          <a:ea typeface="Times New Roman"/>
                          <a:cs typeface="Times New Roman"/>
                        </a:rPr>
                        <a:t>Copy IntermediaryAgent1 details to IntermediaryAgent2</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spcAft>
                          <a:spcPts val="0"/>
                        </a:spcAft>
                      </a:pPr>
                      <a:r>
                        <a:rPr lang="en-US" sz="1000" dirty="0">
                          <a:latin typeface="Arial"/>
                          <a:ea typeface="Times New Roman"/>
                          <a:cs typeface="Times New Roman"/>
                        </a:rPr>
                        <a:t>IntermediaryAgent1</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1450">
                <a:tc>
                  <a:txBody>
                    <a:bodyPr/>
                    <a:lstStyle/>
                    <a:p>
                      <a:pPr marL="0" indent="0" algn="l">
                        <a:spcAft>
                          <a:spcPts val="0"/>
                        </a:spcAft>
                      </a:pPr>
                      <a:r>
                        <a:rPr lang="en-US" sz="1000" dirty="0">
                          <a:latin typeface="Arial"/>
                          <a:ea typeface="Times New Roman"/>
                          <a:cs typeface="Times New Roman"/>
                        </a:rPr>
                        <a:t>Creditor Agent, Intermediary Agent1, Intermediary Agent2</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a:spcAft>
                          <a:spcPts val="0"/>
                        </a:spcAft>
                      </a:pPr>
                      <a:r>
                        <a:rPr lang="en-US" sz="1000" dirty="0">
                          <a:latin typeface="Arial"/>
                          <a:ea typeface="Times New Roman"/>
                          <a:cs typeface="Times New Roman"/>
                        </a:rPr>
                        <a:t>Copy IntermediaryAgent2 details to IntermediaryAgent3 and IntermediaryAgent1 details to IntermediaryAgent2</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spcAft>
                          <a:spcPts val="0"/>
                        </a:spcAft>
                      </a:pPr>
                      <a:r>
                        <a:rPr lang="en-US" sz="1000" dirty="0">
                          <a:latin typeface="Arial"/>
                          <a:ea typeface="Times New Roman"/>
                          <a:cs typeface="Times New Roman"/>
                        </a:rPr>
                        <a:t>IntermediaryAgent1</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1450">
                <a:tc>
                  <a:txBody>
                    <a:bodyPr/>
                    <a:lstStyle/>
                    <a:p>
                      <a:pPr marL="0" indent="0" algn="l">
                        <a:spcAft>
                          <a:spcPts val="0"/>
                        </a:spcAft>
                      </a:pPr>
                      <a:r>
                        <a:rPr lang="en-US" sz="1000" dirty="0">
                          <a:latin typeface="Arial"/>
                          <a:ea typeface="Times New Roman"/>
                          <a:cs typeface="Times New Roman"/>
                        </a:rPr>
                        <a:t>Creditor Agent, Intermediary Agent1, Intermediary Agent2, Intermediary Agent3</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spcAft>
                          <a:spcPts val="0"/>
                        </a:spcAft>
                      </a:pPr>
                      <a:r>
                        <a:rPr lang="en-US" sz="1000" dirty="0">
                          <a:latin typeface="Arial"/>
                          <a:ea typeface="Times New Roman"/>
                          <a:cs typeface="Times New Roman"/>
                        </a:rPr>
                        <a:t>Raise an Issue</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just">
                        <a:spcAft>
                          <a:spcPts val="0"/>
                        </a:spcAft>
                      </a:pPr>
                      <a:endParaRPr lang="en-US"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27" name="Table 26"/>
          <p:cNvGraphicFramePr>
            <a:graphicFrameLocks noGrp="1"/>
          </p:cNvGraphicFramePr>
          <p:nvPr/>
        </p:nvGraphicFramePr>
        <p:xfrm>
          <a:off x="1449388" y="4101388"/>
          <a:ext cx="5462668" cy="2152650"/>
        </p:xfrm>
        <a:graphic>
          <a:graphicData uri="http://schemas.openxmlformats.org/drawingml/2006/table">
            <a:tbl>
              <a:tblPr/>
              <a:tblGrid>
                <a:gridCol w="1409721">
                  <a:extLst>
                    <a:ext uri="{9D8B030D-6E8A-4147-A177-3AD203B41FA5}">
                      <a16:colId xmlns:a16="http://schemas.microsoft.com/office/drawing/2014/main" val="20000"/>
                    </a:ext>
                  </a:extLst>
                </a:gridCol>
                <a:gridCol w="1515450">
                  <a:extLst>
                    <a:ext uri="{9D8B030D-6E8A-4147-A177-3AD203B41FA5}">
                      <a16:colId xmlns:a16="http://schemas.microsoft.com/office/drawing/2014/main" val="20001"/>
                    </a:ext>
                  </a:extLst>
                </a:gridCol>
                <a:gridCol w="1245253">
                  <a:extLst>
                    <a:ext uri="{9D8B030D-6E8A-4147-A177-3AD203B41FA5}">
                      <a16:colId xmlns:a16="http://schemas.microsoft.com/office/drawing/2014/main" val="20002"/>
                    </a:ext>
                  </a:extLst>
                </a:gridCol>
                <a:gridCol w="1292244">
                  <a:extLst>
                    <a:ext uri="{9D8B030D-6E8A-4147-A177-3AD203B41FA5}">
                      <a16:colId xmlns:a16="http://schemas.microsoft.com/office/drawing/2014/main" val="20003"/>
                    </a:ext>
                  </a:extLst>
                </a:gridCol>
              </a:tblGrid>
              <a:tr h="171450">
                <a:tc>
                  <a:txBody>
                    <a:bodyPr/>
                    <a:lstStyle/>
                    <a:p>
                      <a:pPr marL="0" indent="0" algn="l">
                        <a:spcAft>
                          <a:spcPts val="0"/>
                        </a:spcAft>
                      </a:pPr>
                      <a:r>
                        <a:rPr lang="en-US" sz="1000" b="1" dirty="0">
                          <a:solidFill>
                            <a:srgbClr val="000000"/>
                          </a:solidFill>
                          <a:latin typeface="Arial"/>
                          <a:ea typeface="Times New Roman"/>
                          <a:cs typeface="Arial"/>
                        </a:rPr>
                        <a:t>Agents in the Transaction</a:t>
                      </a:r>
                      <a:endParaRPr lang="nl-BE" sz="1000" dirty="0">
                        <a:latin typeface="Arial"/>
                        <a:ea typeface="Times New Roma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indent="0" algn="l">
                        <a:spcAft>
                          <a:spcPts val="0"/>
                        </a:spcAft>
                      </a:pPr>
                      <a:r>
                        <a:rPr lang="en-US" sz="1000" b="1" dirty="0">
                          <a:solidFill>
                            <a:srgbClr val="000000"/>
                          </a:solidFill>
                          <a:latin typeface="Arial"/>
                          <a:ea typeface="Times New Roman"/>
                          <a:cs typeface="Arial"/>
                        </a:rPr>
                        <a:t>Action to be performed</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indent="0" algn="l">
                        <a:spcAft>
                          <a:spcPts val="0"/>
                        </a:spcAft>
                      </a:pPr>
                      <a:r>
                        <a:rPr lang="en-US" sz="1000" b="1" dirty="0">
                          <a:solidFill>
                            <a:srgbClr val="000000"/>
                          </a:solidFill>
                          <a:latin typeface="Arial"/>
                          <a:ea typeface="Times New Roman"/>
                          <a:cs typeface="Arial"/>
                        </a:rPr>
                        <a:t>Role of Preferred Via Agent</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indent="0" algn="l">
                        <a:spcAft>
                          <a:spcPts val="0"/>
                        </a:spcAft>
                      </a:pPr>
                      <a:r>
                        <a:rPr lang="en-US" sz="1000" b="1" dirty="0">
                          <a:solidFill>
                            <a:srgbClr val="000000"/>
                          </a:solidFill>
                          <a:latin typeface="Arial"/>
                          <a:ea typeface="Times New Roman"/>
                          <a:cs typeface="Arial"/>
                        </a:rPr>
                        <a:t>Role of Preferred Agent</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171450">
                <a:tc>
                  <a:txBody>
                    <a:bodyPr/>
                    <a:lstStyle/>
                    <a:p>
                      <a:pPr marL="0" indent="0" algn="l">
                        <a:spcAft>
                          <a:spcPts val="0"/>
                        </a:spcAft>
                      </a:pPr>
                      <a:r>
                        <a:rPr lang="en-US" sz="1000" dirty="0">
                          <a:latin typeface="Arial"/>
                          <a:ea typeface="Times New Roman"/>
                          <a:cs typeface="Times New Roman"/>
                        </a:rPr>
                        <a:t>Creditor Agent</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l">
                        <a:spcAft>
                          <a:spcPts val="0"/>
                        </a:spcAft>
                      </a:pPr>
                      <a:endParaRPr lang="en-US"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spcAft>
                          <a:spcPts val="0"/>
                        </a:spcAft>
                        <a:tabLst>
                          <a:tab pos="357188" algn="l"/>
                        </a:tabLst>
                      </a:pPr>
                      <a:r>
                        <a:rPr lang="en-US" sz="1000" dirty="0">
                          <a:latin typeface="Arial"/>
                          <a:ea typeface="Times New Roman"/>
                          <a:cs typeface="Times New Roman"/>
                        </a:rPr>
                        <a:t>IntermediaryAgent1</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spcAft>
                          <a:spcPts val="0"/>
                        </a:spcAft>
                      </a:pPr>
                      <a:r>
                        <a:rPr lang="en-US" sz="1000" dirty="0">
                          <a:latin typeface="Arial"/>
                          <a:ea typeface="Times New Roman"/>
                          <a:cs typeface="Times New Roman"/>
                        </a:rPr>
                        <a:t>IntermediaryAgent2</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1450">
                <a:tc>
                  <a:txBody>
                    <a:bodyPr/>
                    <a:lstStyle/>
                    <a:p>
                      <a:pPr marL="0" indent="0" algn="l">
                        <a:spcAft>
                          <a:spcPts val="0"/>
                        </a:spcAft>
                      </a:pPr>
                      <a:r>
                        <a:rPr lang="en-US" sz="1000" dirty="0">
                          <a:latin typeface="Arial"/>
                          <a:ea typeface="Times New Roman"/>
                          <a:cs typeface="Times New Roman"/>
                        </a:rPr>
                        <a:t>Creditor Agent, Intermediary Agent1</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a:spcAft>
                          <a:spcPts val="0"/>
                        </a:spcAft>
                      </a:pPr>
                      <a:r>
                        <a:rPr lang="en-US" sz="1000" dirty="0">
                          <a:latin typeface="Arial"/>
                          <a:ea typeface="Times New Roman"/>
                          <a:cs typeface="Times New Roman"/>
                        </a:rPr>
                        <a:t>Copy IntermediaryAgent1 details to IntermediaryAgent3</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spcAft>
                          <a:spcPts val="0"/>
                        </a:spcAft>
                      </a:pPr>
                      <a:r>
                        <a:rPr lang="en-US" sz="1000" dirty="0">
                          <a:latin typeface="Arial"/>
                          <a:ea typeface="Times New Roman"/>
                          <a:cs typeface="Times New Roman"/>
                        </a:rPr>
                        <a:t>IntermediaryAgent1</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spcAft>
                          <a:spcPts val="0"/>
                        </a:spcAft>
                      </a:pPr>
                      <a:r>
                        <a:rPr lang="en-US" sz="1000" dirty="0">
                          <a:latin typeface="Arial"/>
                          <a:ea typeface="Times New Roman"/>
                          <a:cs typeface="Times New Roman"/>
                        </a:rPr>
                        <a:t>IntermediaryAgent2</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1450">
                <a:tc>
                  <a:txBody>
                    <a:bodyPr/>
                    <a:lstStyle/>
                    <a:p>
                      <a:pPr marL="0" indent="0" algn="l">
                        <a:spcAft>
                          <a:spcPts val="0"/>
                        </a:spcAft>
                      </a:pPr>
                      <a:r>
                        <a:rPr lang="en-US" sz="1000" dirty="0">
                          <a:latin typeface="Arial"/>
                          <a:ea typeface="Times New Roman"/>
                          <a:cs typeface="Times New Roman"/>
                        </a:rPr>
                        <a:t>Creditor Agent, Intermediary Agent1, Intermediary Agent2</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457200" algn="just">
                        <a:spcAft>
                          <a:spcPts val="0"/>
                        </a:spcAft>
                      </a:pPr>
                      <a:r>
                        <a:rPr lang="en-US" sz="1000" dirty="0">
                          <a:latin typeface="Arial"/>
                          <a:ea typeface="Times New Roman"/>
                          <a:cs typeface="Times New Roman"/>
                        </a:rPr>
                        <a:t>Raise an Issue</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03"/>
                  </a:ext>
                </a:extLst>
              </a:tr>
              <a:tr h="171450">
                <a:tc>
                  <a:txBody>
                    <a:bodyPr/>
                    <a:lstStyle/>
                    <a:p>
                      <a:pPr marL="0" indent="0" algn="l">
                        <a:spcAft>
                          <a:spcPts val="0"/>
                        </a:spcAft>
                      </a:pPr>
                      <a:r>
                        <a:rPr lang="en-US" sz="1000" dirty="0">
                          <a:latin typeface="Arial"/>
                          <a:ea typeface="Times New Roman"/>
                          <a:cs typeface="Times New Roman"/>
                        </a:rPr>
                        <a:t>Creditor Agent, Intermediary Agent1, Intermediary Agent2, Intermediary Agent3</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457200" algn="just">
                        <a:spcAft>
                          <a:spcPts val="0"/>
                        </a:spcAft>
                      </a:pPr>
                      <a:r>
                        <a:rPr lang="en-US" sz="1000" dirty="0">
                          <a:latin typeface="Arial"/>
                          <a:ea typeface="Times New Roman"/>
                          <a:cs typeface="Times New Roman"/>
                        </a:rPr>
                        <a:t>Raise an Issue</a:t>
                      </a:r>
                      <a:endParaRPr lang="nl-BE"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04"/>
                  </a:ext>
                </a:extLst>
              </a:tr>
            </a:tbl>
          </a:graphicData>
        </a:graphic>
      </p:graphicFrame>
      <p:sp>
        <p:nvSpPr>
          <p:cNvPr id="29" name="Rectangle 3"/>
          <p:cNvSpPr txBox="1">
            <a:spLocks noChangeArrowheads="1"/>
          </p:cNvSpPr>
          <p:nvPr/>
        </p:nvSpPr>
        <p:spPr bwMode="auto">
          <a:xfrm>
            <a:off x="1001713" y="3722124"/>
            <a:ext cx="7867650" cy="538163"/>
          </a:xfrm>
          <a:prstGeom prst="rect">
            <a:avLst/>
          </a:prstGeom>
          <a:noFill/>
          <a:ln w="9525">
            <a:noFill/>
            <a:miter lim="800000"/>
            <a:headEnd/>
            <a:tailEnd/>
          </a:ln>
        </p:spPr>
        <p:txBody>
          <a:bodyPr/>
          <a:lstStyle/>
          <a:p>
            <a:pPr marL="314325" indent="314325" algn="l" eaLnBrk="0" hangingPunct="0">
              <a:lnSpc>
                <a:spcPct val="105000"/>
              </a:lnSpc>
              <a:spcBef>
                <a:spcPts val="600"/>
              </a:spcBef>
              <a:spcAft>
                <a:spcPts val="600"/>
              </a:spcAft>
              <a:buFont typeface="Wingdings" pitchFamily="2" charset="2"/>
              <a:buChar char="q"/>
              <a:defRPr/>
            </a:pPr>
            <a:r>
              <a:rPr lang="en-US" sz="1400"/>
              <a:t>Via Agent Present</a:t>
            </a:r>
            <a:endParaRPr lang="nl-BE" sz="1400"/>
          </a:p>
          <a:p>
            <a:pPr marL="314325" indent="314325" algn="l" eaLnBrk="0" hangingPunct="0">
              <a:lnSpc>
                <a:spcPct val="105000"/>
              </a:lnSpc>
              <a:spcBef>
                <a:spcPts val="600"/>
              </a:spcBef>
              <a:spcAft>
                <a:spcPts val="600"/>
              </a:spcAft>
              <a:buFont typeface="Wingdings" pitchFamily="2" charset="2"/>
              <a:buChar char="q"/>
              <a:defRPr/>
            </a:pPr>
            <a:endParaRPr lang="en-GB" sz="1400" b="0" kern="0">
              <a:latin typeface="+mn-lt"/>
            </a:endParaRPr>
          </a:p>
        </p:txBody>
      </p:sp>
    </p:spTree>
    <p:extLst>
      <p:ext uri="{BB962C8B-B14F-4D97-AF65-F5344CB8AC3E}">
        <p14:creationId xmlns:p14="http://schemas.microsoft.com/office/powerpoint/2010/main" val="301041789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Sample SWIFT MT Message</a:t>
            </a:r>
            <a:endParaRPr lang="en-US"/>
          </a:p>
        </p:txBody>
      </p:sp>
      <p:sp>
        <p:nvSpPr>
          <p:cNvPr id="3" name="Content Placeholder 2"/>
          <p:cNvSpPr>
            <a:spLocks noGrp="1"/>
          </p:cNvSpPr>
          <p:nvPr>
            <p:ph idx="1"/>
          </p:nvPr>
        </p:nvSpPr>
        <p:spPr/>
        <p:txBody>
          <a:bodyPr/>
          <a:lstStyle/>
          <a:p>
            <a:pPr marL="457200" lvl="1" indent="0">
              <a:lnSpc>
                <a:spcPct val="90000"/>
              </a:lnSpc>
              <a:buNone/>
            </a:pPr>
            <a:endParaRPr lang="en-US"/>
          </a:p>
          <a:p>
            <a:pPr lvl="1">
              <a:lnSpc>
                <a:spcPct val="90000"/>
              </a:lnSpc>
            </a:pPr>
            <a:endParaRPr lang="en-US" sz="2000"/>
          </a:p>
          <a:p>
            <a:pPr lvl="1">
              <a:lnSpc>
                <a:spcPct val="90000"/>
              </a:lnSpc>
            </a:pPr>
            <a:endParaRPr lang="en-US"/>
          </a:p>
          <a:p>
            <a:pPr lvl="1">
              <a:lnSpc>
                <a:spcPct val="90000"/>
              </a:lnSpc>
              <a:buNone/>
            </a:pPr>
            <a:endParaRPr lang="en-US" sz="2000"/>
          </a:p>
        </p:txBody>
      </p:sp>
      <p:sp>
        <p:nvSpPr>
          <p:cNvPr id="5" name="Rectangle 4"/>
          <p:cNvSpPr/>
          <p:nvPr/>
        </p:nvSpPr>
        <p:spPr>
          <a:xfrm>
            <a:off x="795647" y="1044219"/>
            <a:ext cx="7540831" cy="5078313"/>
          </a:xfrm>
          <a:prstGeom prst="rect">
            <a:avLst/>
          </a:prstGeom>
        </p:spPr>
        <p:txBody>
          <a:bodyPr wrap="square">
            <a:spAutoFit/>
          </a:bodyPr>
          <a:lstStyle/>
          <a:p>
            <a:pPr algn="l"/>
            <a:r>
              <a:rPr lang="en-US" b="0"/>
              <a:t>{1:F01XCTBBEBBAXXX0304503716}</a:t>
            </a:r>
          </a:p>
          <a:p>
            <a:pPr algn="l"/>
            <a:r>
              <a:rPr lang="en-US" b="0"/>
              <a:t>{2:O1030707100510BARCGB22ATRD50370120101005101001N}</a:t>
            </a:r>
          </a:p>
          <a:p>
            <a:pPr algn="l"/>
            <a:r>
              <a:rPr lang="en-US" b="0"/>
              <a:t>{3:{119:STP}}</a:t>
            </a:r>
          </a:p>
          <a:p>
            <a:pPr algn="l"/>
            <a:r>
              <a:rPr lang="en-US" b="0"/>
              <a:t>{4:</a:t>
            </a:r>
          </a:p>
          <a:p>
            <a:pPr algn="l"/>
            <a:r>
              <a:rPr lang="en-US" b="0"/>
              <a:t>:20:HISTORY-DEMO</a:t>
            </a:r>
          </a:p>
          <a:p>
            <a:pPr algn="l"/>
            <a:r>
              <a:rPr lang="en-US" b="0"/>
              <a:t>:23B:CRED</a:t>
            </a:r>
          </a:p>
          <a:p>
            <a:pPr algn="l"/>
            <a:r>
              <a:rPr lang="en-US" b="0"/>
              <a:t>:23E:SDVA</a:t>
            </a:r>
          </a:p>
          <a:p>
            <a:pPr algn="l"/>
            <a:r>
              <a:rPr lang="en-US" b="0"/>
              <a:t>:32A:101125EUR100000,</a:t>
            </a:r>
          </a:p>
          <a:p>
            <a:pPr algn="l"/>
            <a:r>
              <a:rPr lang="en-US" b="0"/>
              <a:t>:33B:EUR100000,</a:t>
            </a:r>
          </a:p>
          <a:p>
            <a:pPr algn="l"/>
            <a:r>
              <a:rPr lang="en-US" b="0"/>
              <a:t>:50K:TOBLERONE</a:t>
            </a:r>
          </a:p>
          <a:p>
            <a:pPr algn="l"/>
            <a:r>
              <a:rPr lang="en-US" b="0"/>
              <a:t>:57A:XCTBBEBB</a:t>
            </a:r>
          </a:p>
          <a:p>
            <a:pPr algn="l"/>
            <a:r>
              <a:rPr lang="en-US" b="0"/>
              <a:t>:59:/BE85999107547206</a:t>
            </a:r>
          </a:p>
          <a:p>
            <a:pPr algn="l"/>
            <a:r>
              <a:rPr lang="en-US" b="0"/>
              <a:t>SMALL COMPANY</a:t>
            </a:r>
          </a:p>
          <a:p>
            <a:pPr algn="l"/>
            <a:r>
              <a:rPr lang="en-US" b="0"/>
              <a:t>BE</a:t>
            </a:r>
          </a:p>
          <a:p>
            <a:pPr algn="l"/>
            <a:r>
              <a:rPr lang="en-US" b="0"/>
              <a:t>:71A:OUR</a:t>
            </a:r>
          </a:p>
          <a:p>
            <a:pPr algn="l"/>
            <a:r>
              <a:rPr lang="en-US"/>
              <a:t>-}</a:t>
            </a:r>
            <a:endParaRPr lang="en-US" b="0"/>
          </a:p>
          <a:p>
            <a:pPr algn="l"/>
            <a:r>
              <a:rPr lang="en-US"/>
              <a:t>{5:{PDE:100510WDCMESESDXXX0987654321}{PDM:100510XCTABEBBAXXX1234567890}}</a:t>
            </a:r>
          </a:p>
        </p:txBody>
      </p:sp>
      <p:sp>
        <p:nvSpPr>
          <p:cNvPr id="6" name="TextBox 5"/>
          <p:cNvSpPr txBox="1"/>
          <p:nvPr/>
        </p:nvSpPr>
        <p:spPr>
          <a:xfrm>
            <a:off x="4355976" y="1043444"/>
            <a:ext cx="2500814" cy="369332"/>
          </a:xfrm>
          <a:prstGeom prst="rect">
            <a:avLst/>
          </a:prstGeom>
          <a:noFill/>
        </p:spPr>
        <p:txBody>
          <a:bodyPr wrap="square" rtlCol="0">
            <a:spAutoFit/>
          </a:bodyPr>
          <a:lstStyle/>
          <a:p>
            <a:r>
              <a:rPr lang="nl-BE" b="1">
                <a:solidFill>
                  <a:schemeClr val="tx2">
                    <a:lumMod val="50000"/>
                  </a:schemeClr>
                </a:solidFill>
              </a:rPr>
              <a:t>Basic Header Block</a:t>
            </a:r>
            <a:endParaRPr lang="nl-BE" b="1" i="0">
              <a:solidFill>
                <a:schemeClr val="tx2">
                  <a:lumMod val="50000"/>
                </a:schemeClr>
              </a:solidFill>
            </a:endParaRPr>
          </a:p>
        </p:txBody>
      </p:sp>
      <p:sp>
        <p:nvSpPr>
          <p:cNvPr id="7" name="TextBox 6"/>
          <p:cNvSpPr txBox="1"/>
          <p:nvPr/>
        </p:nvSpPr>
        <p:spPr>
          <a:xfrm>
            <a:off x="7000138" y="1268760"/>
            <a:ext cx="2143862" cy="646331"/>
          </a:xfrm>
          <a:prstGeom prst="rect">
            <a:avLst/>
          </a:prstGeom>
          <a:noFill/>
        </p:spPr>
        <p:txBody>
          <a:bodyPr wrap="square" rtlCol="0">
            <a:spAutoFit/>
          </a:bodyPr>
          <a:lstStyle/>
          <a:p>
            <a:pPr algn="ctr"/>
            <a:r>
              <a:rPr lang="nl-BE" b="1">
                <a:solidFill>
                  <a:schemeClr val="tx2">
                    <a:lumMod val="50000"/>
                  </a:schemeClr>
                </a:solidFill>
              </a:rPr>
              <a:t>Application Header Block</a:t>
            </a:r>
            <a:endParaRPr lang="nl-BE" b="1" i="0">
              <a:solidFill>
                <a:schemeClr val="tx2">
                  <a:lumMod val="50000"/>
                </a:schemeClr>
              </a:solidFill>
            </a:endParaRPr>
          </a:p>
        </p:txBody>
      </p:sp>
      <p:sp>
        <p:nvSpPr>
          <p:cNvPr id="8" name="TextBox 7"/>
          <p:cNvSpPr txBox="1"/>
          <p:nvPr/>
        </p:nvSpPr>
        <p:spPr>
          <a:xfrm>
            <a:off x="4347592" y="1556792"/>
            <a:ext cx="2672680" cy="369332"/>
          </a:xfrm>
          <a:prstGeom prst="rect">
            <a:avLst/>
          </a:prstGeom>
          <a:noFill/>
        </p:spPr>
        <p:txBody>
          <a:bodyPr wrap="square" rtlCol="0">
            <a:spAutoFit/>
          </a:bodyPr>
          <a:lstStyle/>
          <a:p>
            <a:r>
              <a:rPr lang="nl-BE" b="1">
                <a:solidFill>
                  <a:schemeClr val="tx2">
                    <a:lumMod val="50000"/>
                  </a:schemeClr>
                </a:solidFill>
              </a:rPr>
              <a:t>User Header Block</a:t>
            </a:r>
            <a:endParaRPr lang="nl-BE" b="1" i="0">
              <a:solidFill>
                <a:schemeClr val="tx2">
                  <a:lumMod val="50000"/>
                </a:schemeClr>
              </a:solidFill>
            </a:endParaRPr>
          </a:p>
        </p:txBody>
      </p:sp>
      <p:sp>
        <p:nvSpPr>
          <p:cNvPr id="9" name="TextBox 8"/>
          <p:cNvSpPr txBox="1"/>
          <p:nvPr/>
        </p:nvSpPr>
        <p:spPr>
          <a:xfrm>
            <a:off x="4419600" y="3214043"/>
            <a:ext cx="2672680" cy="369332"/>
          </a:xfrm>
          <a:prstGeom prst="rect">
            <a:avLst/>
          </a:prstGeom>
          <a:noFill/>
        </p:spPr>
        <p:txBody>
          <a:bodyPr wrap="square" rtlCol="0">
            <a:spAutoFit/>
          </a:bodyPr>
          <a:lstStyle/>
          <a:p>
            <a:r>
              <a:rPr lang="nl-BE" b="1">
                <a:solidFill>
                  <a:schemeClr val="tx2">
                    <a:lumMod val="50000"/>
                  </a:schemeClr>
                </a:solidFill>
              </a:rPr>
              <a:t>Text Block or body</a:t>
            </a:r>
            <a:endParaRPr lang="nl-BE" b="1" i="0">
              <a:solidFill>
                <a:schemeClr val="tx2">
                  <a:lumMod val="50000"/>
                </a:schemeClr>
              </a:solidFill>
            </a:endParaRPr>
          </a:p>
        </p:txBody>
      </p:sp>
      <p:sp>
        <p:nvSpPr>
          <p:cNvPr id="10" name="TextBox 9"/>
          <p:cNvSpPr txBox="1"/>
          <p:nvPr/>
        </p:nvSpPr>
        <p:spPr>
          <a:xfrm>
            <a:off x="4563616" y="5661248"/>
            <a:ext cx="2672680" cy="369332"/>
          </a:xfrm>
          <a:prstGeom prst="rect">
            <a:avLst/>
          </a:prstGeom>
          <a:noFill/>
        </p:spPr>
        <p:txBody>
          <a:bodyPr wrap="square" rtlCol="0">
            <a:spAutoFit/>
          </a:bodyPr>
          <a:lstStyle/>
          <a:p>
            <a:r>
              <a:rPr lang="nl-BE" b="1">
                <a:solidFill>
                  <a:schemeClr val="tx2">
                    <a:lumMod val="50000"/>
                  </a:schemeClr>
                </a:solidFill>
              </a:rPr>
              <a:t>Trailer Block</a:t>
            </a:r>
            <a:endParaRPr lang="nl-BE" b="1" i="0">
              <a:solidFill>
                <a:schemeClr val="tx2">
                  <a:lumMod val="50000"/>
                </a:schemeClr>
              </a:solidFill>
            </a:endParaRPr>
          </a:p>
        </p:txBody>
      </p:sp>
    </p:spTree>
    <p:extLst>
      <p:ext uri="{BB962C8B-B14F-4D97-AF65-F5344CB8AC3E}">
        <p14:creationId xmlns:p14="http://schemas.microsoft.com/office/powerpoint/2010/main" val="151244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5">
                                            <p:txEl>
                                              <p:pRg st="0" end="0"/>
                                            </p:txEl>
                                          </p:spTgt>
                                        </p:tgtEl>
                                        <p:attrNameLst>
                                          <p:attrName>style.fontWeight</p:attrName>
                                        </p:attrNameLst>
                                      </p:cBhvr>
                                      <p:to>
                                        <p:strVal val="bold"/>
                                      </p:to>
                                    </p:set>
                                  </p:childTnLst>
                                </p:cTn>
                              </p:par>
                            </p:childTnLst>
                          </p:cTn>
                        </p:par>
                        <p:par>
                          <p:cTn id="7" fill="hold">
                            <p:stCondLst>
                              <p:cond delay="725"/>
                            </p:stCondLst>
                            <p:childTnLst>
                              <p:par>
                                <p:cTn id="8" presetID="1" presetClass="entr" presetSubtype="0" fill="hold" nodeType="after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5" presetClass="emph" presetSubtype="0" nodeType="clickEffect">
                                  <p:stCondLst>
                                    <p:cond delay="0"/>
                                  </p:stCondLst>
                                  <p:iterate type="lt">
                                    <p:tmAbs val="25"/>
                                  </p:iterate>
                                  <p:childTnLst>
                                    <p:set>
                                      <p:cBhvr override="childStyle">
                                        <p:cTn id="13" dur="indefinite"/>
                                        <p:tgtEl>
                                          <p:spTgt spid="5">
                                            <p:txEl>
                                              <p:pRg st="1" end="1"/>
                                            </p:txEl>
                                          </p:spTgt>
                                        </p:tgtEl>
                                        <p:attrNameLst>
                                          <p:attrName>style.fontWeight</p:attrName>
                                        </p:attrNameLst>
                                      </p:cBhvr>
                                      <p:to>
                                        <p:strVal val="bold"/>
                                      </p:to>
                                    </p:set>
                                  </p:childTnLst>
                                </p:cTn>
                              </p:par>
                            </p:childTnLst>
                          </p:cTn>
                        </p:par>
                        <p:par>
                          <p:cTn id="14" fill="hold">
                            <p:stCondLst>
                              <p:cond delay="1275"/>
                            </p:stCondLst>
                            <p:childTnLst>
                              <p:par>
                                <p:cTn id="15" presetID="1" presetClass="entr" presetSubtype="0" fill="hold" nodeType="after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5" presetClass="emph" presetSubtype="0" nodeType="clickEffect">
                                  <p:stCondLst>
                                    <p:cond delay="0"/>
                                  </p:stCondLst>
                                  <p:iterate type="lt">
                                    <p:tmAbs val="25"/>
                                  </p:iterate>
                                  <p:childTnLst>
                                    <p:set>
                                      <p:cBhvr override="childStyle">
                                        <p:cTn id="20" dur="indefinite"/>
                                        <p:tgtEl>
                                          <p:spTgt spid="5">
                                            <p:txEl>
                                              <p:pRg st="2" end="2"/>
                                            </p:txEl>
                                          </p:spTgt>
                                        </p:tgtEl>
                                        <p:attrNameLst>
                                          <p:attrName>style.fontWeight</p:attrName>
                                        </p:attrNameLst>
                                      </p:cBhvr>
                                      <p:to>
                                        <p:strVal val="bold"/>
                                      </p:to>
                                    </p:set>
                                  </p:childTnLst>
                                </p:cTn>
                              </p:par>
                            </p:childTnLst>
                          </p:cTn>
                        </p:par>
                        <p:par>
                          <p:cTn id="21" fill="hold">
                            <p:stCondLst>
                              <p:cond delay="325"/>
                            </p:stCondLst>
                            <p:childTnLst>
                              <p:par>
                                <p:cTn id="22" presetID="1" presetClass="entr" presetSubtype="0" fill="hold" nodeType="after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5" presetClass="emph" presetSubtype="0" nodeType="clickEffect">
                                  <p:stCondLst>
                                    <p:cond delay="0"/>
                                  </p:stCondLst>
                                  <p:iterate type="lt">
                                    <p:tmAbs val="25"/>
                                  </p:iterate>
                                  <p:childTnLst>
                                    <p:set>
                                      <p:cBhvr override="childStyle">
                                        <p:cTn id="27" dur="indefinite"/>
                                        <p:tgtEl>
                                          <p:spTgt spid="5">
                                            <p:txEl>
                                              <p:pRg st="3" end="3"/>
                                            </p:txEl>
                                          </p:spTgt>
                                        </p:tgtEl>
                                        <p:attrNameLst>
                                          <p:attrName>style.fontWeight</p:attrName>
                                        </p:attrNameLst>
                                      </p:cBhvr>
                                      <p:to>
                                        <p:strVal val="bold"/>
                                      </p:to>
                                    </p:set>
                                  </p:childTnLst>
                                </p:cTn>
                              </p:par>
                              <p:par>
                                <p:cTn id="28" presetID="15" presetClass="emph" presetSubtype="0" nodeType="withEffect">
                                  <p:stCondLst>
                                    <p:cond delay="0"/>
                                  </p:stCondLst>
                                  <p:iterate type="lt">
                                    <p:tmAbs val="25"/>
                                  </p:iterate>
                                  <p:childTnLst>
                                    <p:set>
                                      <p:cBhvr override="childStyle">
                                        <p:cTn id="29" dur="indefinite"/>
                                        <p:tgtEl>
                                          <p:spTgt spid="5">
                                            <p:txEl>
                                              <p:pRg st="4" end="4"/>
                                            </p:txEl>
                                          </p:spTgt>
                                        </p:tgtEl>
                                        <p:attrNameLst>
                                          <p:attrName>style.fontWeight</p:attrName>
                                        </p:attrNameLst>
                                      </p:cBhvr>
                                      <p:to>
                                        <p:strVal val="bold"/>
                                      </p:to>
                                    </p:set>
                                  </p:childTnLst>
                                </p:cTn>
                              </p:par>
                              <p:par>
                                <p:cTn id="30" presetID="15" presetClass="emph" presetSubtype="0" nodeType="withEffect">
                                  <p:stCondLst>
                                    <p:cond delay="0"/>
                                  </p:stCondLst>
                                  <p:iterate type="lt">
                                    <p:tmAbs val="25"/>
                                  </p:iterate>
                                  <p:childTnLst>
                                    <p:set>
                                      <p:cBhvr override="childStyle">
                                        <p:cTn id="31" dur="indefinite"/>
                                        <p:tgtEl>
                                          <p:spTgt spid="5">
                                            <p:txEl>
                                              <p:pRg st="5" end="5"/>
                                            </p:txEl>
                                          </p:spTgt>
                                        </p:tgtEl>
                                        <p:attrNameLst>
                                          <p:attrName>style.fontWeight</p:attrName>
                                        </p:attrNameLst>
                                      </p:cBhvr>
                                      <p:to>
                                        <p:strVal val="bold"/>
                                      </p:to>
                                    </p:set>
                                  </p:childTnLst>
                                </p:cTn>
                              </p:par>
                              <p:par>
                                <p:cTn id="32" presetID="15" presetClass="emph" presetSubtype="0" nodeType="withEffect">
                                  <p:stCondLst>
                                    <p:cond delay="0"/>
                                  </p:stCondLst>
                                  <p:iterate type="lt">
                                    <p:tmAbs val="25"/>
                                  </p:iterate>
                                  <p:childTnLst>
                                    <p:set>
                                      <p:cBhvr override="childStyle">
                                        <p:cTn id="33" dur="indefinite"/>
                                        <p:tgtEl>
                                          <p:spTgt spid="5">
                                            <p:txEl>
                                              <p:pRg st="6" end="6"/>
                                            </p:txEl>
                                          </p:spTgt>
                                        </p:tgtEl>
                                        <p:attrNameLst>
                                          <p:attrName>style.fontWeight</p:attrName>
                                        </p:attrNameLst>
                                      </p:cBhvr>
                                      <p:to>
                                        <p:strVal val="bold"/>
                                      </p:to>
                                    </p:set>
                                  </p:childTnLst>
                                </p:cTn>
                              </p:par>
                              <p:par>
                                <p:cTn id="34" presetID="15" presetClass="emph" presetSubtype="0" nodeType="withEffect">
                                  <p:stCondLst>
                                    <p:cond delay="0"/>
                                  </p:stCondLst>
                                  <p:iterate type="lt">
                                    <p:tmAbs val="25"/>
                                  </p:iterate>
                                  <p:childTnLst>
                                    <p:set>
                                      <p:cBhvr override="childStyle">
                                        <p:cTn id="35" dur="indefinite"/>
                                        <p:tgtEl>
                                          <p:spTgt spid="5">
                                            <p:txEl>
                                              <p:pRg st="7" end="7"/>
                                            </p:txEl>
                                          </p:spTgt>
                                        </p:tgtEl>
                                        <p:attrNameLst>
                                          <p:attrName>style.fontWeight</p:attrName>
                                        </p:attrNameLst>
                                      </p:cBhvr>
                                      <p:to>
                                        <p:strVal val="bold"/>
                                      </p:to>
                                    </p:set>
                                  </p:childTnLst>
                                </p:cTn>
                              </p:par>
                              <p:par>
                                <p:cTn id="36" presetID="15" presetClass="emph" presetSubtype="0" nodeType="withEffect">
                                  <p:stCondLst>
                                    <p:cond delay="0"/>
                                  </p:stCondLst>
                                  <p:iterate type="lt">
                                    <p:tmAbs val="25"/>
                                  </p:iterate>
                                  <p:childTnLst>
                                    <p:set>
                                      <p:cBhvr override="childStyle">
                                        <p:cTn id="37" dur="indefinite"/>
                                        <p:tgtEl>
                                          <p:spTgt spid="5">
                                            <p:txEl>
                                              <p:pRg st="8" end="8"/>
                                            </p:txEl>
                                          </p:spTgt>
                                        </p:tgtEl>
                                        <p:attrNameLst>
                                          <p:attrName>style.fontWeight</p:attrName>
                                        </p:attrNameLst>
                                      </p:cBhvr>
                                      <p:to>
                                        <p:strVal val="bold"/>
                                      </p:to>
                                    </p:set>
                                  </p:childTnLst>
                                </p:cTn>
                              </p:par>
                              <p:par>
                                <p:cTn id="38" presetID="15" presetClass="emph" presetSubtype="0" nodeType="withEffect">
                                  <p:stCondLst>
                                    <p:cond delay="0"/>
                                  </p:stCondLst>
                                  <p:iterate type="lt">
                                    <p:tmAbs val="25"/>
                                  </p:iterate>
                                  <p:childTnLst>
                                    <p:set>
                                      <p:cBhvr override="childStyle">
                                        <p:cTn id="39" dur="indefinite"/>
                                        <p:tgtEl>
                                          <p:spTgt spid="5">
                                            <p:txEl>
                                              <p:pRg st="9" end="9"/>
                                            </p:txEl>
                                          </p:spTgt>
                                        </p:tgtEl>
                                        <p:attrNameLst>
                                          <p:attrName>style.fontWeight</p:attrName>
                                        </p:attrNameLst>
                                      </p:cBhvr>
                                      <p:to>
                                        <p:strVal val="bold"/>
                                      </p:to>
                                    </p:set>
                                  </p:childTnLst>
                                </p:cTn>
                              </p:par>
                              <p:par>
                                <p:cTn id="40" presetID="15" presetClass="emph" presetSubtype="0" nodeType="withEffect">
                                  <p:stCondLst>
                                    <p:cond delay="0"/>
                                  </p:stCondLst>
                                  <p:iterate type="lt">
                                    <p:tmAbs val="25"/>
                                  </p:iterate>
                                  <p:childTnLst>
                                    <p:set>
                                      <p:cBhvr override="childStyle">
                                        <p:cTn id="41" dur="indefinite"/>
                                        <p:tgtEl>
                                          <p:spTgt spid="5">
                                            <p:txEl>
                                              <p:pRg st="10" end="10"/>
                                            </p:txEl>
                                          </p:spTgt>
                                        </p:tgtEl>
                                        <p:attrNameLst>
                                          <p:attrName>style.fontWeight</p:attrName>
                                        </p:attrNameLst>
                                      </p:cBhvr>
                                      <p:to>
                                        <p:strVal val="bold"/>
                                      </p:to>
                                    </p:set>
                                  </p:childTnLst>
                                </p:cTn>
                              </p:par>
                              <p:par>
                                <p:cTn id="42" presetID="15" presetClass="emph" presetSubtype="0" nodeType="withEffect">
                                  <p:stCondLst>
                                    <p:cond delay="0"/>
                                  </p:stCondLst>
                                  <p:iterate type="lt">
                                    <p:tmAbs val="25"/>
                                  </p:iterate>
                                  <p:childTnLst>
                                    <p:set>
                                      <p:cBhvr override="childStyle">
                                        <p:cTn id="43" dur="indefinite"/>
                                        <p:tgtEl>
                                          <p:spTgt spid="5">
                                            <p:txEl>
                                              <p:pRg st="11" end="11"/>
                                            </p:txEl>
                                          </p:spTgt>
                                        </p:tgtEl>
                                        <p:attrNameLst>
                                          <p:attrName>style.fontWeight</p:attrName>
                                        </p:attrNameLst>
                                      </p:cBhvr>
                                      <p:to>
                                        <p:strVal val="bold"/>
                                      </p:to>
                                    </p:set>
                                  </p:childTnLst>
                                </p:cTn>
                              </p:par>
                              <p:par>
                                <p:cTn id="44" presetID="15" presetClass="emph" presetSubtype="0" nodeType="withEffect">
                                  <p:stCondLst>
                                    <p:cond delay="0"/>
                                  </p:stCondLst>
                                  <p:iterate type="lt">
                                    <p:tmAbs val="25"/>
                                  </p:iterate>
                                  <p:childTnLst>
                                    <p:set>
                                      <p:cBhvr override="childStyle">
                                        <p:cTn id="45" dur="indefinite"/>
                                        <p:tgtEl>
                                          <p:spTgt spid="5">
                                            <p:txEl>
                                              <p:pRg st="12" end="12"/>
                                            </p:txEl>
                                          </p:spTgt>
                                        </p:tgtEl>
                                        <p:attrNameLst>
                                          <p:attrName>style.fontWeight</p:attrName>
                                        </p:attrNameLst>
                                      </p:cBhvr>
                                      <p:to>
                                        <p:strVal val="bold"/>
                                      </p:to>
                                    </p:set>
                                  </p:childTnLst>
                                </p:cTn>
                              </p:par>
                              <p:par>
                                <p:cTn id="46" presetID="15" presetClass="emph" presetSubtype="0" nodeType="withEffect">
                                  <p:stCondLst>
                                    <p:cond delay="0"/>
                                  </p:stCondLst>
                                  <p:iterate type="lt">
                                    <p:tmAbs val="25"/>
                                  </p:iterate>
                                  <p:childTnLst>
                                    <p:set>
                                      <p:cBhvr override="childStyle">
                                        <p:cTn id="47" dur="indefinite"/>
                                        <p:tgtEl>
                                          <p:spTgt spid="5">
                                            <p:txEl>
                                              <p:pRg st="13" end="13"/>
                                            </p:txEl>
                                          </p:spTgt>
                                        </p:tgtEl>
                                        <p:attrNameLst>
                                          <p:attrName>style.fontWeight</p:attrName>
                                        </p:attrNameLst>
                                      </p:cBhvr>
                                      <p:to>
                                        <p:strVal val="bold"/>
                                      </p:to>
                                    </p:set>
                                  </p:childTnLst>
                                </p:cTn>
                              </p:par>
                              <p:par>
                                <p:cTn id="48" presetID="15" presetClass="emph" presetSubtype="0" nodeType="withEffect">
                                  <p:stCondLst>
                                    <p:cond delay="0"/>
                                  </p:stCondLst>
                                  <p:iterate type="lt">
                                    <p:tmAbs val="25"/>
                                  </p:iterate>
                                  <p:childTnLst>
                                    <p:set>
                                      <p:cBhvr override="childStyle">
                                        <p:cTn id="49" dur="indefinite"/>
                                        <p:tgtEl>
                                          <p:spTgt spid="5">
                                            <p:txEl>
                                              <p:pRg st="14" end="14"/>
                                            </p:txEl>
                                          </p:spTgt>
                                        </p:tgtEl>
                                        <p:attrNameLst>
                                          <p:attrName>style.fontWeight</p:attrName>
                                        </p:attrNameLst>
                                      </p:cBhvr>
                                      <p:to>
                                        <p:strVal val="bold"/>
                                      </p:to>
                                    </p:set>
                                  </p:childTnLst>
                                </p:cTn>
                              </p:par>
                              <p:par>
                                <p:cTn id="50" presetID="15" presetClass="emph" presetSubtype="0" nodeType="withEffect">
                                  <p:stCondLst>
                                    <p:cond delay="0"/>
                                  </p:stCondLst>
                                  <p:iterate type="lt">
                                    <p:tmAbs val="25"/>
                                  </p:iterate>
                                  <p:childTnLst>
                                    <p:set>
                                      <p:cBhvr override="childStyle">
                                        <p:cTn id="51" dur="indefinite"/>
                                        <p:tgtEl>
                                          <p:spTgt spid="5">
                                            <p:txEl>
                                              <p:pRg st="15" end="15"/>
                                            </p:txEl>
                                          </p:spTgt>
                                        </p:tgtEl>
                                        <p:attrNameLst>
                                          <p:attrName>style.fontWeight</p:attrName>
                                        </p:attrNameLst>
                                      </p:cBhvr>
                                      <p:to>
                                        <p:strVal val="bold"/>
                                      </p:to>
                                    </p:set>
                                  </p:childTnLst>
                                </p:cTn>
                              </p:par>
                            </p:childTnLst>
                          </p:cTn>
                        </p:par>
                        <p:par>
                          <p:cTn id="52" fill="hold">
                            <p:stCondLst>
                              <p:cond delay="525"/>
                            </p:stCondLst>
                            <p:childTnLst>
                              <p:par>
                                <p:cTn id="53" presetID="1" presetClass="entr" presetSubtype="0" fill="hold" nodeType="after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5" presetClass="emph" presetSubtype="0" nodeType="clickEffect">
                                  <p:stCondLst>
                                    <p:cond delay="0"/>
                                  </p:stCondLst>
                                  <p:iterate type="lt">
                                    <p:tmAbs val="25"/>
                                  </p:iterate>
                                  <p:childTnLst>
                                    <p:set>
                                      <p:cBhvr override="childStyle">
                                        <p:cTn id="58" dur="indefinite"/>
                                        <p:tgtEl>
                                          <p:spTgt spid="5">
                                            <p:txEl>
                                              <p:pRg st="16" end="16"/>
                                            </p:txEl>
                                          </p:spTgt>
                                        </p:tgtEl>
                                        <p:attrNameLst>
                                          <p:attrName>style.fontWeight</p:attrName>
                                        </p:attrNameLst>
                                      </p:cBhvr>
                                      <p:to>
                                        <p:strVal val="bold"/>
                                      </p:to>
                                    </p:set>
                                  </p:childTnLst>
                                </p:cTn>
                              </p:par>
                            </p:childTnLst>
                          </p:cTn>
                        </p:par>
                        <p:par>
                          <p:cTn id="59" fill="hold">
                            <p:stCondLst>
                              <p:cond delay="1800"/>
                            </p:stCondLst>
                            <p:childTnLst>
                              <p:par>
                                <p:cTn id="60" presetID="1" presetClass="entr" presetSubtype="0" fill="hold" nodeType="afterEffect">
                                  <p:stCondLst>
                                    <p:cond delay="0"/>
                                  </p:stCondLst>
                                  <p:childTnLst>
                                    <p:set>
                                      <p:cBhvr>
                                        <p:cTn id="6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Line 25"/>
          <p:cNvSpPr>
            <a:spLocks noChangeShapeType="1"/>
          </p:cNvSpPr>
          <p:nvPr/>
        </p:nvSpPr>
        <p:spPr bwMode="auto">
          <a:xfrm>
            <a:off x="3878989" y="3001488"/>
            <a:ext cx="1714512"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sp>
        <p:nvSpPr>
          <p:cNvPr id="63" name="Line 25"/>
          <p:cNvSpPr>
            <a:spLocks noChangeShapeType="1"/>
          </p:cNvSpPr>
          <p:nvPr/>
        </p:nvSpPr>
        <p:spPr bwMode="auto">
          <a:xfrm>
            <a:off x="1522597" y="3091975"/>
            <a:ext cx="714380"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sp>
        <p:nvSpPr>
          <p:cNvPr id="83" name="Line 25"/>
          <p:cNvSpPr>
            <a:spLocks noChangeShapeType="1"/>
          </p:cNvSpPr>
          <p:nvPr/>
        </p:nvSpPr>
        <p:spPr bwMode="auto">
          <a:xfrm>
            <a:off x="3736113" y="3501554"/>
            <a:ext cx="1785950" cy="1285884"/>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pic>
        <p:nvPicPr>
          <p:cNvPr id="101" name="Picture 19" descr="swift"/>
          <p:cNvPicPr>
            <a:picLocks noChangeAspect="1" noChangeArrowheads="1"/>
          </p:cNvPicPr>
          <p:nvPr/>
        </p:nvPicPr>
        <p:blipFill>
          <a:blip r:embed="rId3" cstate="print"/>
          <a:srcRect/>
          <a:stretch>
            <a:fillRect/>
          </a:stretch>
        </p:blipFill>
        <p:spPr bwMode="auto">
          <a:xfrm>
            <a:off x="4309168" y="3871188"/>
            <a:ext cx="428537" cy="432000"/>
          </a:xfrm>
          <a:prstGeom prst="rect">
            <a:avLst/>
          </a:prstGeom>
          <a:noFill/>
          <a:ln w="9525">
            <a:noFill/>
            <a:miter lim="800000"/>
            <a:headEnd/>
            <a:tailEnd/>
          </a:ln>
        </p:spPr>
      </p:pic>
      <p:pic>
        <p:nvPicPr>
          <p:cNvPr id="100" name="Picture 19" descr="swift"/>
          <p:cNvPicPr>
            <a:picLocks noChangeAspect="1" noChangeArrowheads="1"/>
          </p:cNvPicPr>
          <p:nvPr/>
        </p:nvPicPr>
        <p:blipFill>
          <a:blip r:embed="rId3" cstate="print"/>
          <a:srcRect/>
          <a:stretch>
            <a:fillRect/>
          </a:stretch>
        </p:blipFill>
        <p:spPr bwMode="auto">
          <a:xfrm>
            <a:off x="4297291" y="2719282"/>
            <a:ext cx="428537" cy="432000"/>
          </a:xfrm>
          <a:prstGeom prst="rect">
            <a:avLst/>
          </a:prstGeom>
          <a:noFill/>
          <a:ln w="9525">
            <a:noFill/>
            <a:miter lim="800000"/>
            <a:headEnd/>
            <a:tailEnd/>
          </a:ln>
        </p:spPr>
      </p:pic>
      <p:pic>
        <p:nvPicPr>
          <p:cNvPr id="99" name="Picture 19" descr="swift"/>
          <p:cNvPicPr>
            <a:picLocks noChangeAspect="1" noChangeArrowheads="1"/>
          </p:cNvPicPr>
          <p:nvPr/>
        </p:nvPicPr>
        <p:blipFill>
          <a:blip r:embed="rId3" cstate="print"/>
          <a:srcRect/>
          <a:stretch>
            <a:fillRect/>
          </a:stretch>
        </p:blipFill>
        <p:spPr bwMode="auto">
          <a:xfrm>
            <a:off x="1651074" y="2756886"/>
            <a:ext cx="428537" cy="432000"/>
          </a:xfrm>
          <a:prstGeom prst="rect">
            <a:avLst/>
          </a:prstGeom>
          <a:noFill/>
          <a:ln w="9525">
            <a:noFill/>
            <a:miter lim="800000"/>
            <a:headEnd/>
            <a:tailEnd/>
          </a:ln>
        </p:spPr>
      </p:pic>
      <p:pic>
        <p:nvPicPr>
          <p:cNvPr id="78855" name="Picture 7"/>
          <p:cNvPicPr>
            <a:picLocks noChangeAspect="1" noChangeArrowheads="1"/>
          </p:cNvPicPr>
          <p:nvPr/>
        </p:nvPicPr>
        <p:blipFill>
          <a:blip r:embed="rId4" cstate="print"/>
          <a:srcRect l="35268" t="3510" r="36632" b="53317"/>
          <a:stretch>
            <a:fillRect/>
          </a:stretch>
        </p:blipFill>
        <p:spPr bwMode="auto">
          <a:xfrm>
            <a:off x="5887967" y="4536374"/>
            <a:ext cx="387079" cy="385200"/>
          </a:xfrm>
          <a:prstGeom prst="rect">
            <a:avLst/>
          </a:prstGeom>
          <a:noFill/>
          <a:ln w="9525">
            <a:noFill/>
            <a:miter lim="800000"/>
            <a:headEnd/>
            <a:tailEnd/>
          </a:ln>
        </p:spPr>
      </p:pic>
      <p:pic>
        <p:nvPicPr>
          <p:cNvPr id="78853" name="Picture 5"/>
          <p:cNvPicPr>
            <a:picLocks noChangeAspect="1" noChangeArrowheads="1"/>
          </p:cNvPicPr>
          <p:nvPr/>
        </p:nvPicPr>
        <p:blipFill>
          <a:blip r:embed="rId5" cstate="print"/>
          <a:srcRect/>
          <a:stretch>
            <a:fillRect/>
          </a:stretch>
        </p:blipFill>
        <p:spPr bwMode="auto">
          <a:xfrm>
            <a:off x="5918686" y="2448281"/>
            <a:ext cx="384991" cy="384991"/>
          </a:xfrm>
          <a:prstGeom prst="rect">
            <a:avLst/>
          </a:prstGeom>
          <a:noFill/>
          <a:ln w="9525">
            <a:noFill/>
            <a:miter lim="800000"/>
            <a:headEnd/>
            <a:tailEnd/>
          </a:ln>
        </p:spPr>
      </p:pic>
      <p:sp>
        <p:nvSpPr>
          <p:cNvPr id="2" name="Title 1"/>
          <p:cNvSpPr>
            <a:spLocks noGrp="1"/>
          </p:cNvSpPr>
          <p:nvPr>
            <p:ph type="title"/>
          </p:nvPr>
        </p:nvSpPr>
        <p:spPr/>
        <p:txBody>
          <a:bodyPr/>
          <a:lstStyle/>
          <a:p>
            <a:r>
              <a:rPr lang="en-US" sz="2400"/>
              <a:t>SSI enrichment - demo</a:t>
            </a:r>
          </a:p>
        </p:txBody>
      </p:sp>
      <p:pic>
        <p:nvPicPr>
          <p:cNvPr id="52" name="Picture 5" descr="Bank-shadow"/>
          <p:cNvPicPr>
            <a:picLocks noChangeAspect="1" noChangeArrowheads="1"/>
          </p:cNvPicPr>
          <p:nvPr/>
        </p:nvPicPr>
        <p:blipFill>
          <a:blip r:embed="rId6" cstate="print"/>
          <a:srcRect/>
          <a:stretch>
            <a:fillRect/>
          </a:stretch>
        </p:blipFill>
        <p:spPr bwMode="auto">
          <a:xfrm>
            <a:off x="2451291" y="2520468"/>
            <a:ext cx="1025525" cy="760412"/>
          </a:xfrm>
          <a:prstGeom prst="rect">
            <a:avLst/>
          </a:prstGeom>
          <a:noFill/>
          <a:ln w="9525">
            <a:noFill/>
            <a:miter lim="800000"/>
            <a:headEnd/>
            <a:tailEnd/>
          </a:ln>
        </p:spPr>
      </p:pic>
      <p:sp>
        <p:nvSpPr>
          <p:cNvPr id="57" name="TextBox 56"/>
          <p:cNvSpPr txBox="1"/>
          <p:nvPr/>
        </p:nvSpPr>
        <p:spPr>
          <a:xfrm>
            <a:off x="2381252" y="3261544"/>
            <a:ext cx="1401345" cy="769441"/>
          </a:xfrm>
          <a:prstGeom prst="rect">
            <a:avLst/>
          </a:prstGeom>
          <a:noFill/>
        </p:spPr>
        <p:txBody>
          <a:bodyPr wrap="none" rtlCol="0">
            <a:spAutoFit/>
          </a:bodyPr>
          <a:lstStyle/>
          <a:p>
            <a:pPr algn="ctr"/>
            <a:r>
              <a:rPr lang="nl-BE" sz="1400" i="0">
                <a:latin typeface="+mn-lt"/>
              </a:rPr>
              <a:t>XCT BANK-1, </a:t>
            </a:r>
          </a:p>
          <a:p>
            <a:pPr algn="ctr"/>
            <a:r>
              <a:rPr lang="nl-BE" sz="1400" i="0">
                <a:latin typeface="+mn-lt"/>
              </a:rPr>
              <a:t>Belgium</a:t>
            </a:r>
          </a:p>
          <a:p>
            <a:pPr algn="ctr"/>
            <a:r>
              <a:rPr lang="nl-BE" sz="1100" i="0">
                <a:latin typeface="+mn-lt"/>
              </a:rPr>
              <a:t>(XCTABEBB)</a:t>
            </a:r>
          </a:p>
        </p:txBody>
      </p:sp>
      <p:sp>
        <p:nvSpPr>
          <p:cNvPr id="59" name="TextBox 58"/>
          <p:cNvSpPr txBox="1"/>
          <p:nvPr/>
        </p:nvSpPr>
        <p:spPr>
          <a:xfrm>
            <a:off x="202951" y="3203300"/>
            <a:ext cx="1423788" cy="566309"/>
          </a:xfrm>
          <a:prstGeom prst="rect">
            <a:avLst/>
          </a:prstGeom>
          <a:noFill/>
        </p:spPr>
        <p:txBody>
          <a:bodyPr wrap="none" rtlCol="0">
            <a:spAutoFit/>
          </a:bodyPr>
          <a:lstStyle/>
          <a:p>
            <a:pPr algn="ctr"/>
            <a:r>
              <a:rPr lang="nl-BE" sz="1400" i="0">
                <a:latin typeface="+mn-lt"/>
              </a:rPr>
              <a:t>Big Company,</a:t>
            </a:r>
          </a:p>
          <a:p>
            <a:pPr algn="ctr"/>
            <a:r>
              <a:rPr lang="nl-BE" sz="1400" i="0">
                <a:latin typeface="+mn-lt"/>
              </a:rPr>
              <a:t>Belgium</a:t>
            </a:r>
          </a:p>
        </p:txBody>
      </p:sp>
      <p:pic>
        <p:nvPicPr>
          <p:cNvPr id="64" name="Picture 54" descr="message"/>
          <p:cNvPicPr>
            <a:picLocks noChangeAspect="1" noChangeArrowheads="1"/>
          </p:cNvPicPr>
          <p:nvPr/>
        </p:nvPicPr>
        <p:blipFill>
          <a:blip r:embed="rId7" cstate="print"/>
          <a:srcRect/>
          <a:stretch>
            <a:fillRect/>
          </a:stretch>
        </p:blipFill>
        <p:spPr bwMode="auto">
          <a:xfrm>
            <a:off x="1644073" y="3261514"/>
            <a:ext cx="453067" cy="357190"/>
          </a:xfrm>
          <a:prstGeom prst="rect">
            <a:avLst/>
          </a:prstGeom>
          <a:noFill/>
          <a:ln w="9525">
            <a:noFill/>
            <a:miter lim="800000"/>
            <a:headEnd/>
            <a:tailEnd/>
          </a:ln>
        </p:spPr>
      </p:pic>
      <p:sp>
        <p:nvSpPr>
          <p:cNvPr id="65" name="TextBox 64"/>
          <p:cNvSpPr txBox="1"/>
          <p:nvPr/>
        </p:nvSpPr>
        <p:spPr>
          <a:xfrm>
            <a:off x="1542635" y="3628229"/>
            <a:ext cx="667169" cy="261610"/>
          </a:xfrm>
          <a:prstGeom prst="rect">
            <a:avLst/>
          </a:prstGeom>
          <a:noFill/>
        </p:spPr>
        <p:txBody>
          <a:bodyPr wrap="none" rtlCol="0">
            <a:spAutoFit/>
          </a:bodyPr>
          <a:lstStyle/>
          <a:p>
            <a:r>
              <a:rPr lang="nl-BE" sz="1100" i="0">
                <a:latin typeface="+mn-lt"/>
              </a:rPr>
              <a:t>MT101</a:t>
            </a:r>
          </a:p>
        </p:txBody>
      </p:sp>
      <p:pic>
        <p:nvPicPr>
          <p:cNvPr id="70" name="Picture 51" descr="Shop2"/>
          <p:cNvPicPr>
            <a:picLocks noChangeAspect="1" noChangeArrowheads="1"/>
          </p:cNvPicPr>
          <p:nvPr/>
        </p:nvPicPr>
        <p:blipFill>
          <a:blip r:embed="rId8" cstate="print"/>
          <a:srcRect/>
          <a:stretch>
            <a:fillRect/>
          </a:stretch>
        </p:blipFill>
        <p:spPr bwMode="auto">
          <a:xfrm>
            <a:off x="307089" y="2653821"/>
            <a:ext cx="1066800" cy="571500"/>
          </a:xfrm>
          <a:prstGeom prst="rect">
            <a:avLst/>
          </a:prstGeom>
          <a:noFill/>
          <a:ln w="9525">
            <a:noFill/>
            <a:miter lim="800000"/>
            <a:headEnd/>
            <a:tailEnd/>
          </a:ln>
        </p:spPr>
      </p:pic>
      <p:pic>
        <p:nvPicPr>
          <p:cNvPr id="73" name="Picture 64" descr="Company9"/>
          <p:cNvPicPr>
            <a:picLocks noChangeAspect="1" noChangeArrowheads="1"/>
          </p:cNvPicPr>
          <p:nvPr/>
        </p:nvPicPr>
        <p:blipFill>
          <a:blip r:embed="rId9" cstate="print"/>
          <a:srcRect/>
          <a:stretch>
            <a:fillRect/>
          </a:stretch>
        </p:blipFill>
        <p:spPr bwMode="auto">
          <a:xfrm>
            <a:off x="7522327" y="2667452"/>
            <a:ext cx="1428750" cy="533400"/>
          </a:xfrm>
          <a:prstGeom prst="rect">
            <a:avLst/>
          </a:prstGeom>
          <a:noFill/>
          <a:ln w="9525">
            <a:noFill/>
            <a:miter lim="800000"/>
            <a:headEnd/>
            <a:tailEnd/>
          </a:ln>
        </p:spPr>
      </p:pic>
      <p:sp>
        <p:nvSpPr>
          <p:cNvPr id="74" name="TextBox 73"/>
          <p:cNvSpPr txBox="1"/>
          <p:nvPr/>
        </p:nvSpPr>
        <p:spPr>
          <a:xfrm>
            <a:off x="7531058" y="3238956"/>
            <a:ext cx="1612942" cy="307777"/>
          </a:xfrm>
          <a:prstGeom prst="rect">
            <a:avLst/>
          </a:prstGeom>
          <a:noFill/>
        </p:spPr>
        <p:txBody>
          <a:bodyPr wrap="none" rtlCol="0">
            <a:spAutoFit/>
          </a:bodyPr>
          <a:lstStyle/>
          <a:p>
            <a:pPr algn="ctr"/>
            <a:r>
              <a:rPr lang="nl-BE" sz="1400" i="0">
                <a:latin typeface="+mn-lt"/>
              </a:rPr>
              <a:t>City Trends Inc.</a:t>
            </a:r>
          </a:p>
        </p:txBody>
      </p:sp>
      <p:sp>
        <p:nvSpPr>
          <p:cNvPr id="76" name="TextBox 75"/>
          <p:cNvSpPr txBox="1"/>
          <p:nvPr/>
        </p:nvSpPr>
        <p:spPr>
          <a:xfrm>
            <a:off x="5256233" y="3287240"/>
            <a:ext cx="2303836" cy="529376"/>
          </a:xfrm>
          <a:prstGeom prst="rect">
            <a:avLst/>
          </a:prstGeom>
          <a:noFill/>
        </p:spPr>
        <p:txBody>
          <a:bodyPr wrap="none" rtlCol="0">
            <a:spAutoFit/>
          </a:bodyPr>
          <a:lstStyle/>
          <a:p>
            <a:pPr algn="ctr"/>
            <a:r>
              <a:rPr lang="en-US" sz="1400" i="0">
                <a:latin typeface="+mn-lt"/>
              </a:rPr>
              <a:t>Credit Lyonnais, France</a:t>
            </a:r>
          </a:p>
          <a:p>
            <a:pPr algn="ctr"/>
            <a:r>
              <a:rPr lang="en-US" sz="1100" i="0">
                <a:latin typeface="+mn-lt"/>
              </a:rPr>
              <a:t>(CRLYFRPP)</a:t>
            </a:r>
          </a:p>
        </p:txBody>
      </p:sp>
      <p:pic>
        <p:nvPicPr>
          <p:cNvPr id="77" name="Picture 5" descr="Bank-shadow"/>
          <p:cNvPicPr>
            <a:picLocks noChangeAspect="1" noChangeArrowheads="1"/>
          </p:cNvPicPr>
          <p:nvPr/>
        </p:nvPicPr>
        <p:blipFill>
          <a:blip r:embed="rId6" cstate="print"/>
          <a:srcRect/>
          <a:stretch>
            <a:fillRect/>
          </a:stretch>
        </p:blipFill>
        <p:spPr bwMode="auto">
          <a:xfrm>
            <a:off x="5881612" y="2572860"/>
            <a:ext cx="1025525" cy="760412"/>
          </a:xfrm>
          <a:prstGeom prst="rect">
            <a:avLst/>
          </a:prstGeom>
          <a:noFill/>
          <a:ln w="9525">
            <a:noFill/>
            <a:miter lim="800000"/>
            <a:headEnd/>
            <a:tailEnd/>
          </a:ln>
        </p:spPr>
      </p:pic>
      <p:sp>
        <p:nvSpPr>
          <p:cNvPr id="78" name="Line 25"/>
          <p:cNvSpPr>
            <a:spLocks noChangeShapeType="1"/>
          </p:cNvSpPr>
          <p:nvPr/>
        </p:nvSpPr>
        <p:spPr bwMode="auto">
          <a:xfrm>
            <a:off x="7093699" y="3024642"/>
            <a:ext cx="428628"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sp>
        <p:nvSpPr>
          <p:cNvPr id="80" name="TextBox 79"/>
          <p:cNvSpPr txBox="1"/>
          <p:nvPr/>
        </p:nvSpPr>
        <p:spPr>
          <a:xfrm>
            <a:off x="5420589" y="5412597"/>
            <a:ext cx="1970411" cy="492443"/>
          </a:xfrm>
          <a:prstGeom prst="rect">
            <a:avLst/>
          </a:prstGeom>
          <a:noFill/>
        </p:spPr>
        <p:txBody>
          <a:bodyPr wrap="none" rtlCol="0">
            <a:spAutoFit/>
          </a:bodyPr>
          <a:lstStyle/>
          <a:p>
            <a:pPr algn="ctr"/>
            <a:r>
              <a:rPr lang="en-US" sz="1400" i="0">
                <a:latin typeface="+mn-lt"/>
              </a:rPr>
              <a:t>Citibank, New York </a:t>
            </a:r>
            <a:br>
              <a:rPr lang="en-US" sz="1400" i="0">
                <a:latin typeface="+mn-lt"/>
              </a:rPr>
            </a:br>
            <a:r>
              <a:rPr lang="en-US" sz="1100" i="0">
                <a:latin typeface="+mn-lt"/>
              </a:rPr>
              <a:t>(CITIUS33)</a:t>
            </a:r>
            <a:endParaRPr lang="en-US" sz="1400" i="0">
              <a:latin typeface="+mn-lt"/>
            </a:endParaRPr>
          </a:p>
        </p:txBody>
      </p:sp>
      <p:pic>
        <p:nvPicPr>
          <p:cNvPr id="81" name="Picture 5" descr="Bank-shadow"/>
          <p:cNvPicPr>
            <a:picLocks noChangeAspect="1" noChangeArrowheads="1"/>
          </p:cNvPicPr>
          <p:nvPr/>
        </p:nvPicPr>
        <p:blipFill>
          <a:blip r:embed="rId6" cstate="print"/>
          <a:srcRect/>
          <a:stretch>
            <a:fillRect/>
          </a:stretch>
        </p:blipFill>
        <p:spPr bwMode="auto">
          <a:xfrm>
            <a:off x="5879253" y="4644562"/>
            <a:ext cx="1025525" cy="760412"/>
          </a:xfrm>
          <a:prstGeom prst="rect">
            <a:avLst/>
          </a:prstGeom>
          <a:noFill/>
          <a:ln w="9525">
            <a:noFill/>
            <a:miter lim="800000"/>
            <a:headEnd/>
            <a:tailEnd/>
          </a:ln>
        </p:spPr>
      </p:pic>
      <p:sp>
        <p:nvSpPr>
          <p:cNvPr id="82" name="Line 25"/>
          <p:cNvSpPr>
            <a:spLocks noChangeShapeType="1"/>
          </p:cNvSpPr>
          <p:nvPr/>
        </p:nvSpPr>
        <p:spPr bwMode="auto">
          <a:xfrm flipV="1">
            <a:off x="6379319" y="3942433"/>
            <a:ext cx="0" cy="428628"/>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pic>
        <p:nvPicPr>
          <p:cNvPr id="85" name="Picture 54" descr="message"/>
          <p:cNvPicPr>
            <a:picLocks noChangeAspect="1" noChangeArrowheads="1"/>
          </p:cNvPicPr>
          <p:nvPr/>
        </p:nvPicPr>
        <p:blipFill>
          <a:blip r:embed="rId7" cstate="print"/>
          <a:srcRect/>
          <a:stretch>
            <a:fillRect/>
          </a:stretch>
        </p:blipFill>
        <p:spPr bwMode="auto">
          <a:xfrm>
            <a:off x="4450493" y="4144496"/>
            <a:ext cx="453067" cy="357190"/>
          </a:xfrm>
          <a:prstGeom prst="rect">
            <a:avLst/>
          </a:prstGeom>
          <a:noFill/>
          <a:ln w="9525">
            <a:noFill/>
            <a:miter lim="800000"/>
            <a:headEnd/>
            <a:tailEnd/>
          </a:ln>
        </p:spPr>
      </p:pic>
      <p:sp>
        <p:nvSpPr>
          <p:cNvPr id="86" name="TextBox 85"/>
          <p:cNvSpPr txBox="1"/>
          <p:nvPr/>
        </p:nvSpPr>
        <p:spPr>
          <a:xfrm>
            <a:off x="3932334" y="4454390"/>
            <a:ext cx="1446230" cy="464743"/>
          </a:xfrm>
          <a:prstGeom prst="rect">
            <a:avLst/>
          </a:prstGeom>
          <a:noFill/>
        </p:spPr>
        <p:txBody>
          <a:bodyPr wrap="none" rtlCol="0">
            <a:spAutoFit/>
          </a:bodyPr>
          <a:lstStyle/>
          <a:p>
            <a:pPr algn="ctr"/>
            <a:r>
              <a:rPr lang="nl-BE" sz="1100" i="0">
                <a:latin typeface="+mn-lt"/>
              </a:rPr>
              <a:t>MT202COV</a:t>
            </a:r>
          </a:p>
          <a:p>
            <a:r>
              <a:rPr lang="nl-BE" sz="1100" i="0">
                <a:latin typeface="+mn-lt"/>
              </a:rPr>
              <a:t>(USD equivalent EUR)</a:t>
            </a:r>
          </a:p>
        </p:txBody>
      </p:sp>
      <p:pic>
        <p:nvPicPr>
          <p:cNvPr id="87" name="Picture 54" descr="message"/>
          <p:cNvPicPr>
            <a:picLocks noChangeAspect="1" noChangeArrowheads="1"/>
          </p:cNvPicPr>
          <p:nvPr/>
        </p:nvPicPr>
        <p:blipFill>
          <a:blip r:embed="rId7" cstate="print"/>
          <a:srcRect/>
          <a:stretch>
            <a:fillRect/>
          </a:stretch>
        </p:blipFill>
        <p:spPr bwMode="auto">
          <a:xfrm>
            <a:off x="4450493" y="2930050"/>
            <a:ext cx="453067" cy="357190"/>
          </a:xfrm>
          <a:prstGeom prst="rect">
            <a:avLst/>
          </a:prstGeom>
          <a:noFill/>
          <a:ln w="9525">
            <a:noFill/>
            <a:miter lim="800000"/>
            <a:headEnd/>
            <a:tailEnd/>
          </a:ln>
        </p:spPr>
      </p:pic>
      <p:sp>
        <p:nvSpPr>
          <p:cNvPr id="88" name="TextBox 87"/>
          <p:cNvSpPr txBox="1"/>
          <p:nvPr/>
        </p:nvSpPr>
        <p:spPr>
          <a:xfrm>
            <a:off x="3932338" y="3239944"/>
            <a:ext cx="1446230" cy="464743"/>
          </a:xfrm>
          <a:prstGeom prst="rect">
            <a:avLst/>
          </a:prstGeom>
          <a:noFill/>
        </p:spPr>
        <p:txBody>
          <a:bodyPr wrap="none" rtlCol="0">
            <a:spAutoFit/>
          </a:bodyPr>
          <a:lstStyle/>
          <a:p>
            <a:pPr algn="ctr"/>
            <a:r>
              <a:rPr lang="nl-BE" sz="1100" i="0">
                <a:latin typeface="+mn-lt"/>
              </a:rPr>
              <a:t>MT103</a:t>
            </a:r>
          </a:p>
          <a:p>
            <a:pPr algn="ctr"/>
            <a:r>
              <a:rPr lang="nl-BE" sz="1100" i="0">
                <a:latin typeface="+mn-lt"/>
              </a:rPr>
              <a:t>(USD equivalent EUR)</a:t>
            </a:r>
          </a:p>
        </p:txBody>
      </p:sp>
      <p:sp>
        <p:nvSpPr>
          <p:cNvPr id="51" name="TextBox 50"/>
          <p:cNvSpPr txBox="1"/>
          <p:nvPr/>
        </p:nvSpPr>
        <p:spPr>
          <a:xfrm>
            <a:off x="4376976" y="2303813"/>
            <a:ext cx="622286" cy="338554"/>
          </a:xfrm>
          <a:prstGeom prst="rect">
            <a:avLst/>
          </a:prstGeom>
          <a:noFill/>
        </p:spPr>
        <p:txBody>
          <a:bodyPr wrap="none" rtlCol="0">
            <a:spAutoFit/>
          </a:bodyPr>
          <a:lstStyle/>
          <a:p>
            <a:r>
              <a:rPr lang="en-US" sz="1600"/>
              <a:t>USD</a:t>
            </a:r>
          </a:p>
        </p:txBody>
      </p:sp>
    </p:spTree>
    <p:extLst>
      <p:ext uri="{BB962C8B-B14F-4D97-AF65-F5344CB8AC3E}">
        <p14:creationId xmlns:p14="http://schemas.microsoft.com/office/powerpoint/2010/main" val="233885728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2"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6" name="Rectangle 55"/>
          <p:cNvSpPr>
            <a:spLocks noChangeArrowheads="1"/>
          </p:cNvSpPr>
          <p:nvPr/>
        </p:nvSpPr>
        <p:spPr bwMode="auto">
          <a:xfrm>
            <a:off x="983666"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58" name="Rectangle 57"/>
          <p:cNvSpPr>
            <a:spLocks noChangeArrowheads="1"/>
          </p:cNvSpPr>
          <p:nvPr/>
        </p:nvSpPr>
        <p:spPr bwMode="auto">
          <a:xfrm>
            <a:off x="2481784"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
        <p:nvSpPr>
          <p:cNvPr id="59" name="Rectangle 58"/>
          <p:cNvSpPr>
            <a:spLocks noChangeArrowheads="1"/>
          </p:cNvSpPr>
          <p:nvPr/>
        </p:nvSpPr>
        <p:spPr bwMode="auto">
          <a:xfrm>
            <a:off x="2481784"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
        <p:nvSpPr>
          <p:cNvPr id="60" name="Rectangle 59"/>
          <p:cNvSpPr>
            <a:spLocks noChangeArrowheads="1"/>
          </p:cNvSpPr>
          <p:nvPr/>
        </p:nvSpPr>
        <p:spPr bwMode="auto">
          <a:xfrm>
            <a:off x="399316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61" name="Rectangle 60"/>
          <p:cNvSpPr>
            <a:spLocks noChangeArrowheads="1"/>
          </p:cNvSpPr>
          <p:nvPr/>
        </p:nvSpPr>
        <p:spPr bwMode="auto">
          <a:xfrm>
            <a:off x="399316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62" name="Rectangle 61"/>
          <p:cNvSpPr>
            <a:spLocks noChangeArrowheads="1"/>
          </p:cNvSpPr>
          <p:nvPr/>
        </p:nvSpPr>
        <p:spPr bwMode="auto">
          <a:xfrm>
            <a:off x="550375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63" name="Rectangle 62"/>
          <p:cNvSpPr>
            <a:spLocks noChangeArrowheads="1"/>
          </p:cNvSpPr>
          <p:nvPr/>
        </p:nvSpPr>
        <p:spPr bwMode="auto">
          <a:xfrm>
            <a:off x="550375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
        <p:nvSpPr>
          <p:cNvPr id="64" name="Rectangle 63"/>
          <p:cNvSpPr>
            <a:spLocks noChangeArrowheads="1"/>
          </p:cNvSpPr>
          <p:nvPr/>
        </p:nvSpPr>
        <p:spPr bwMode="auto">
          <a:xfrm>
            <a:off x="983666"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77" name="Rectangle 76"/>
          <p:cNvSpPr>
            <a:spLocks noChangeArrowheads="1"/>
          </p:cNvSpPr>
          <p:nvPr/>
        </p:nvSpPr>
        <p:spPr bwMode="auto">
          <a:xfrm>
            <a:off x="2481784"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78" name="Rectangle 77"/>
          <p:cNvSpPr>
            <a:spLocks noChangeArrowheads="1"/>
          </p:cNvSpPr>
          <p:nvPr/>
        </p:nvSpPr>
        <p:spPr bwMode="auto">
          <a:xfrm>
            <a:off x="3993168" y="2467652"/>
            <a:ext cx="1358900" cy="509587"/>
          </a:xfrm>
          <a:prstGeom prst="rect">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
        <p:nvSpPr>
          <p:cNvPr id="79" name="Rectangle 78"/>
          <p:cNvSpPr>
            <a:spLocks noChangeArrowheads="1"/>
          </p:cNvSpPr>
          <p:nvPr/>
        </p:nvSpPr>
        <p:spPr bwMode="auto">
          <a:xfrm>
            <a:off x="5503758"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
        <p:nvSpPr>
          <p:cNvPr id="80" name="Rectangle 79"/>
          <p:cNvSpPr>
            <a:spLocks noChangeArrowheads="1"/>
          </p:cNvSpPr>
          <p:nvPr/>
        </p:nvSpPr>
        <p:spPr bwMode="auto">
          <a:xfrm>
            <a:off x="6996797"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1" name="Rectangle 80"/>
          <p:cNvSpPr>
            <a:spLocks noChangeArrowheads="1"/>
          </p:cNvSpPr>
          <p:nvPr/>
        </p:nvSpPr>
        <p:spPr bwMode="auto">
          <a:xfrm>
            <a:off x="983666"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
        <p:nvSpPr>
          <p:cNvPr id="88" name="Rectangle 87"/>
          <p:cNvSpPr>
            <a:spLocks noChangeArrowheads="1"/>
          </p:cNvSpPr>
          <p:nvPr/>
        </p:nvSpPr>
        <p:spPr bwMode="auto">
          <a:xfrm>
            <a:off x="2481784" y="3054007"/>
            <a:ext cx="1358900" cy="509588"/>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93" name="Rectangle 92"/>
          <p:cNvSpPr>
            <a:spLocks noChangeArrowheads="1"/>
          </p:cNvSpPr>
          <p:nvPr/>
        </p:nvSpPr>
        <p:spPr bwMode="auto">
          <a:xfrm>
            <a:off x="6996797" y="3054008"/>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97" name="Rectangle 96"/>
          <p:cNvSpPr>
            <a:spLocks noChangeArrowheads="1"/>
          </p:cNvSpPr>
          <p:nvPr/>
        </p:nvSpPr>
        <p:spPr bwMode="auto">
          <a:xfrm>
            <a:off x="6996797"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pic>
        <p:nvPicPr>
          <p:cNvPr id="67" name="Picture 2" descr="SWIFTReady application payments"/>
          <p:cNvPicPr>
            <a:picLocks noChangeAspect="1" noChangeArrowheads="1"/>
          </p:cNvPicPr>
          <p:nvPr/>
        </p:nvPicPr>
        <p:blipFill>
          <a:blip r:embed="rId3" cstate="print"/>
          <a:srcRect/>
          <a:stretch>
            <a:fillRect/>
          </a:stretch>
        </p:blipFill>
        <p:spPr bwMode="auto">
          <a:xfrm>
            <a:off x="6472053" y="5644202"/>
            <a:ext cx="2089361" cy="563796"/>
          </a:xfrm>
          <a:prstGeom prst="rect">
            <a:avLst/>
          </a:prstGeom>
          <a:noFill/>
        </p:spPr>
      </p:pic>
      <p:sp>
        <p:nvSpPr>
          <p:cNvPr id="112" name="Rectangle 111"/>
          <p:cNvSpPr>
            <a:spLocks noChangeArrowheads="1"/>
          </p:cNvSpPr>
          <p:nvPr/>
        </p:nvSpPr>
        <p:spPr bwMode="auto">
          <a:xfrm>
            <a:off x="688769" y="4084579"/>
            <a:ext cx="7885215" cy="1436914"/>
          </a:xfrm>
          <a:prstGeom prst="rect">
            <a:avLst/>
          </a:prstGeom>
          <a:gradFill>
            <a:gsLst>
              <a:gs pos="0">
                <a:srgbClr val="2787A0">
                  <a:alpha val="0"/>
                </a:srgbClr>
              </a:gs>
              <a:gs pos="80000">
                <a:schemeClr val="accent5">
                  <a:shade val="93000"/>
                  <a:satMod val="130000"/>
                </a:schemeClr>
              </a:gs>
              <a:gs pos="100000">
                <a:schemeClr val="accent5">
                  <a:shade val="94000"/>
                  <a:satMod val="135000"/>
                </a:schemeClr>
              </a:gs>
            </a:gsLst>
          </a:gradFill>
          <a:ln>
            <a:noFill/>
            <a:headEnd/>
            <a:tailEnd/>
          </a:ln>
        </p:spPr>
        <p:style>
          <a:lnRef idx="1">
            <a:schemeClr val="accent5"/>
          </a:lnRef>
          <a:fillRef idx="3">
            <a:schemeClr val="accent5"/>
          </a:fillRef>
          <a:effectRef idx="2">
            <a:schemeClr val="accent5"/>
          </a:effectRef>
          <a:fontRef idx="minor">
            <a:schemeClr val="lt1"/>
          </a:fontRef>
        </p:style>
        <p:txBody>
          <a:bodyPr wrap="none" anchor="t" anchorCtr="0"/>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br>
              <a:rPr lang="nl-BE" sz="2000"/>
            </a:br>
            <a:r>
              <a:rPr lang="nl-BE" sz="2000"/>
              <a:t>Maximum adherence </a:t>
            </a:r>
            <a:r>
              <a:rPr lang="nl-BE" sz="2000" b="0"/>
              <a:t>to</a:t>
            </a:r>
            <a:r>
              <a:rPr lang="nl-BE" sz="2000"/>
              <a:t> SWIFT standards and guidelines</a:t>
            </a:r>
          </a:p>
          <a:p>
            <a:pPr marL="342900" indent="-342900"/>
            <a:r>
              <a:rPr lang="nl-BE" sz="2000">
                <a:latin typeface="Calibri" pitchFamily="34" charset="0"/>
              </a:rPr>
              <a:t>Future ready MT – MX coexistence</a:t>
            </a:r>
          </a:p>
        </p:txBody>
      </p:sp>
      <p:sp>
        <p:nvSpPr>
          <p:cNvPr id="37" name="Rectangle 36"/>
          <p:cNvSpPr>
            <a:spLocks noChangeArrowheads="1"/>
          </p:cNvSpPr>
          <p:nvPr/>
        </p:nvSpPr>
        <p:spPr bwMode="auto">
          <a:xfrm>
            <a:off x="983666"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89" name="7-Point Star 88"/>
          <p:cNvSpPr/>
          <p:nvPr/>
        </p:nvSpPr>
        <p:spPr bwMode="auto">
          <a:xfrm>
            <a:off x="730314" y="1156797"/>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38" name="Rectangle 37"/>
          <p:cNvSpPr>
            <a:spLocks noChangeArrowheads="1"/>
          </p:cNvSpPr>
          <p:nvPr/>
        </p:nvSpPr>
        <p:spPr bwMode="auto">
          <a:xfrm>
            <a:off x="6996797"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
        <p:nvSpPr>
          <p:cNvPr id="39" name="Rectangle 38"/>
          <p:cNvSpPr>
            <a:spLocks noChangeArrowheads="1"/>
          </p:cNvSpPr>
          <p:nvPr/>
        </p:nvSpPr>
        <p:spPr bwMode="auto">
          <a:xfrm>
            <a:off x="550375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
        <p:nvSpPr>
          <p:cNvPr id="40" name="Rectangle 39"/>
          <p:cNvSpPr>
            <a:spLocks noChangeArrowheads="1"/>
          </p:cNvSpPr>
          <p:nvPr/>
        </p:nvSpPr>
        <p:spPr bwMode="auto">
          <a:xfrm>
            <a:off x="399316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Tree>
    <p:extLst>
      <p:ext uri="{BB962C8B-B14F-4D97-AF65-F5344CB8AC3E}">
        <p14:creationId xmlns:p14="http://schemas.microsoft.com/office/powerpoint/2010/main" val="374490919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itle 1"/>
          <p:cNvSpPr>
            <a:spLocks noGrp="1"/>
          </p:cNvSpPr>
          <p:nvPr>
            <p:ph type="title"/>
          </p:nvPr>
        </p:nvSpPr>
        <p:spPr/>
        <p:txBody>
          <a:bodyPr/>
          <a:lstStyle/>
          <a:p>
            <a:r>
              <a:rPr lang="nl-BE"/>
              <a:t>Bank cheque requests - definition</a:t>
            </a:r>
            <a:endParaRPr lang="en-US"/>
          </a:p>
        </p:txBody>
      </p:sp>
      <p:sp>
        <p:nvSpPr>
          <p:cNvPr id="27652" name="Content Placeholder 2"/>
          <p:cNvSpPr>
            <a:spLocks noGrp="1"/>
          </p:cNvSpPr>
          <p:nvPr>
            <p:ph idx="1"/>
          </p:nvPr>
        </p:nvSpPr>
        <p:spPr/>
        <p:txBody>
          <a:bodyPr/>
          <a:lstStyle/>
          <a:p>
            <a:pPr>
              <a:buFont typeface="Arial" charset="0"/>
              <a:buChar char="•"/>
            </a:pPr>
            <a:r>
              <a:rPr lang="nl-BE" sz="2400"/>
              <a:t>Instruction to issue (print and deliver) a bank cheque</a:t>
            </a:r>
            <a:endParaRPr lang="en-US" sz="2400"/>
          </a:p>
        </p:txBody>
      </p:sp>
      <p:sp>
        <p:nvSpPr>
          <p:cNvPr id="27653" name="Rectangle 2"/>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pPr>
              <a:spcBef>
                <a:spcPct val="20000"/>
              </a:spcBef>
              <a:buClr>
                <a:srgbClr val="000032"/>
              </a:buClr>
              <a:buFont typeface="Wingdings" pitchFamily="2" charset="2"/>
              <a:buNone/>
            </a:pPr>
            <a:endParaRPr lang="en-US"/>
          </a:p>
        </p:txBody>
      </p:sp>
      <p:graphicFrame>
        <p:nvGraphicFramePr>
          <p:cNvPr id="27650" name="Object 1"/>
          <p:cNvGraphicFramePr>
            <a:graphicFrameLocks noChangeAspect="1"/>
          </p:cNvGraphicFramePr>
          <p:nvPr/>
        </p:nvGraphicFramePr>
        <p:xfrm>
          <a:off x="1071894" y="2357438"/>
          <a:ext cx="7058025" cy="2928937"/>
        </p:xfrm>
        <a:graphic>
          <a:graphicData uri="http://schemas.openxmlformats.org/presentationml/2006/ole">
            <mc:AlternateContent xmlns:mc="http://schemas.openxmlformats.org/markup-compatibility/2006">
              <mc:Choice xmlns:v="urn:schemas-microsoft-com:vml" Requires="v">
                <p:oleObj spid="_x0000_s369665" name="Visio" r:id="rId4" imgW="6676692" imgH="2770632" progId="Visio.Drawing.11">
                  <p:embed/>
                </p:oleObj>
              </mc:Choice>
              <mc:Fallback>
                <p:oleObj name="Visio" r:id="rId4" imgW="6676692" imgH="2770632" progId="Visio.Drawing.11">
                  <p:embed/>
                  <p:pic>
                    <p:nvPicPr>
                      <p:cNvPr id="2765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894" y="2357438"/>
                        <a:ext cx="7058025" cy="2928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3280600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1"/>
          <p:cNvSpPr>
            <a:spLocks noGrp="1"/>
          </p:cNvSpPr>
          <p:nvPr>
            <p:ph type="title"/>
          </p:nvPr>
        </p:nvSpPr>
        <p:spPr/>
        <p:txBody>
          <a:bodyPr/>
          <a:lstStyle/>
          <a:p>
            <a:r>
              <a:rPr lang="nl-BE"/>
              <a:t>Bank cheque requests - definition</a:t>
            </a:r>
            <a:endParaRPr lang="en-US"/>
          </a:p>
        </p:txBody>
      </p:sp>
      <p:sp>
        <p:nvSpPr>
          <p:cNvPr id="28676" name="Content Placeholder 2"/>
          <p:cNvSpPr>
            <a:spLocks noGrp="1"/>
          </p:cNvSpPr>
          <p:nvPr>
            <p:ph idx="1"/>
          </p:nvPr>
        </p:nvSpPr>
        <p:spPr/>
        <p:txBody>
          <a:bodyPr/>
          <a:lstStyle/>
          <a:p>
            <a:pPr>
              <a:buFont typeface="Arial" charset="0"/>
              <a:buChar char="•"/>
            </a:pPr>
            <a:r>
              <a:rPr lang="nl-BE" sz="2400"/>
              <a:t>OPF bank issues the cheque:</a:t>
            </a:r>
            <a:endParaRPr lang="en-US" sz="2000"/>
          </a:p>
        </p:txBody>
      </p:sp>
      <p:sp>
        <p:nvSpPr>
          <p:cNvPr id="28677" name="Rectangle 2"/>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pPr>
              <a:spcBef>
                <a:spcPct val="20000"/>
              </a:spcBef>
              <a:buClr>
                <a:srgbClr val="000032"/>
              </a:buClr>
              <a:buFont typeface="Wingdings" pitchFamily="2" charset="2"/>
              <a:buNone/>
            </a:pPr>
            <a:endParaRPr lang="en-US"/>
          </a:p>
        </p:txBody>
      </p:sp>
      <p:sp>
        <p:nvSpPr>
          <p:cNvPr id="2867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a:spcBef>
                <a:spcPct val="20000"/>
              </a:spcBef>
              <a:buClr>
                <a:srgbClr val="000032"/>
              </a:buClr>
              <a:buFont typeface="Wingdings" pitchFamily="2" charset="2"/>
              <a:buNone/>
            </a:pPr>
            <a:endParaRPr lang="en-US"/>
          </a:p>
        </p:txBody>
      </p:sp>
      <p:graphicFrame>
        <p:nvGraphicFramePr>
          <p:cNvPr id="28674" name="Object 3"/>
          <p:cNvGraphicFramePr>
            <a:graphicFrameLocks noChangeAspect="1"/>
          </p:cNvGraphicFramePr>
          <p:nvPr/>
        </p:nvGraphicFramePr>
        <p:xfrm>
          <a:off x="754225" y="1510821"/>
          <a:ext cx="7578725" cy="5072062"/>
        </p:xfrm>
        <a:graphic>
          <a:graphicData uri="http://schemas.openxmlformats.org/presentationml/2006/ole">
            <mc:AlternateContent xmlns:mc="http://schemas.openxmlformats.org/markup-compatibility/2006">
              <mc:Choice xmlns:v="urn:schemas-microsoft-com:vml" Requires="v">
                <p:oleObj spid="_x0000_s371713" name="Visio" r:id="rId4" imgW="7363778" imgH="4921901" progId="Visio.Drawing.11">
                  <p:embed/>
                </p:oleObj>
              </mc:Choice>
              <mc:Fallback>
                <p:oleObj name="Visio" r:id="rId4" imgW="7363778" imgH="4921901" progId="Visio.Drawing.11">
                  <p:embed/>
                  <p:pic>
                    <p:nvPicPr>
                      <p:cNvPr id="2867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225" y="1510821"/>
                        <a:ext cx="7578725" cy="5072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8693798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itle 1"/>
          <p:cNvSpPr>
            <a:spLocks noGrp="1"/>
          </p:cNvSpPr>
          <p:nvPr>
            <p:ph type="title"/>
          </p:nvPr>
        </p:nvSpPr>
        <p:spPr/>
        <p:txBody>
          <a:bodyPr/>
          <a:lstStyle/>
          <a:p>
            <a:r>
              <a:rPr lang="nl-BE"/>
              <a:t>Bank cheque requests - definition</a:t>
            </a:r>
            <a:endParaRPr lang="en-US"/>
          </a:p>
        </p:txBody>
      </p:sp>
      <p:sp>
        <p:nvSpPr>
          <p:cNvPr id="29700" name="Content Placeholder 2"/>
          <p:cNvSpPr>
            <a:spLocks noGrp="1"/>
          </p:cNvSpPr>
          <p:nvPr>
            <p:ph idx="1"/>
          </p:nvPr>
        </p:nvSpPr>
        <p:spPr/>
        <p:txBody>
          <a:bodyPr/>
          <a:lstStyle/>
          <a:p>
            <a:pPr>
              <a:buFont typeface="Arial" charset="0"/>
              <a:buChar char="•"/>
            </a:pPr>
            <a:r>
              <a:rPr lang="nl-BE" sz="2400"/>
              <a:t>OPF bank forwards the cheque request, another bank issues the cheque (SWIFT-to-cheque):</a:t>
            </a:r>
            <a:endParaRPr lang="en-US" sz="2000"/>
          </a:p>
        </p:txBody>
      </p:sp>
      <p:sp>
        <p:nvSpPr>
          <p:cNvPr id="29701" name="Rectangle 2"/>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pPr>
              <a:spcBef>
                <a:spcPct val="20000"/>
              </a:spcBef>
              <a:buClr>
                <a:srgbClr val="000032"/>
              </a:buClr>
              <a:buFont typeface="Wingdings" pitchFamily="2" charset="2"/>
              <a:buNone/>
            </a:pPr>
            <a:endParaRPr lang="en-US"/>
          </a:p>
        </p:txBody>
      </p:sp>
      <p:sp>
        <p:nvSpPr>
          <p:cNvPr id="29702" name="Rectangle 4"/>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pPr>
              <a:spcBef>
                <a:spcPct val="20000"/>
              </a:spcBef>
              <a:buClr>
                <a:srgbClr val="000032"/>
              </a:buClr>
              <a:buFont typeface="Wingdings" pitchFamily="2" charset="2"/>
              <a:buNone/>
            </a:pPr>
            <a:endParaRPr lang="en-US"/>
          </a:p>
        </p:txBody>
      </p:sp>
      <p:graphicFrame>
        <p:nvGraphicFramePr>
          <p:cNvPr id="29698" name="Object 3"/>
          <p:cNvGraphicFramePr>
            <a:graphicFrameLocks noChangeAspect="1"/>
          </p:cNvGraphicFramePr>
          <p:nvPr/>
        </p:nvGraphicFramePr>
        <p:xfrm>
          <a:off x="933671" y="2533539"/>
          <a:ext cx="7172325" cy="2428875"/>
        </p:xfrm>
        <a:graphic>
          <a:graphicData uri="http://schemas.openxmlformats.org/presentationml/2006/ole">
            <mc:AlternateContent xmlns:mc="http://schemas.openxmlformats.org/markup-compatibility/2006">
              <mc:Choice xmlns:v="urn:schemas-microsoft-com:vml" Requires="v">
                <p:oleObj spid="_x0000_s373761" name="Visio" r:id="rId4" imgW="7274624" imgH="2466737" progId="Visio.Drawing.11">
                  <p:embed/>
                </p:oleObj>
              </mc:Choice>
              <mc:Fallback>
                <p:oleObj name="Visio" r:id="rId4" imgW="7274624" imgH="2466737" progId="Visio.Drawing.11">
                  <p:embed/>
                  <p:pic>
                    <p:nvPicPr>
                      <p:cNvPr id="2969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671" y="2533539"/>
                        <a:ext cx="7172325" cy="2428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6992121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lstStyle/>
          <a:p>
            <a:r>
              <a:rPr lang="nl-BE"/>
              <a:t>Bank cheque requests</a:t>
            </a:r>
            <a:endParaRPr lang="en-US"/>
          </a:p>
        </p:txBody>
      </p:sp>
      <p:sp>
        <p:nvSpPr>
          <p:cNvPr id="96260" name="Content Placeholder 2"/>
          <p:cNvSpPr>
            <a:spLocks noGrp="1"/>
          </p:cNvSpPr>
          <p:nvPr>
            <p:ph idx="1"/>
          </p:nvPr>
        </p:nvSpPr>
        <p:spPr/>
        <p:txBody>
          <a:bodyPr/>
          <a:lstStyle/>
          <a:p>
            <a:r>
              <a:rPr lang="nl-BE"/>
              <a:t>Bank cheque requests</a:t>
            </a:r>
          </a:p>
          <a:p>
            <a:pPr lvl="1"/>
            <a:r>
              <a:rPr lang="nl-BE" sz="2000"/>
              <a:t>Able to detect bank cheque requests (based on code word CHQB or CHK)</a:t>
            </a:r>
          </a:p>
          <a:p>
            <a:pPr lvl="1"/>
            <a:r>
              <a:rPr lang="nl-BE" sz="2000"/>
              <a:t>Able to determine whether to issue a bank cheque or forward the request (based on routing)</a:t>
            </a:r>
          </a:p>
          <a:p>
            <a:pPr lvl="1"/>
            <a:r>
              <a:rPr lang="nl-BE" sz="2000"/>
              <a:t>Able to trigger submission of:</a:t>
            </a:r>
          </a:p>
          <a:p>
            <a:pPr lvl="2"/>
            <a:r>
              <a:rPr lang="nl-BE" sz="1800"/>
              <a:t>A bank cheque in print layout (XML proprietary file)</a:t>
            </a:r>
          </a:p>
          <a:p>
            <a:pPr lvl="2"/>
            <a:r>
              <a:rPr lang="nl-BE" sz="1800"/>
              <a:t>An Advice of cheque (SWIFT MT110)</a:t>
            </a:r>
          </a:p>
          <a:p>
            <a:pPr lvl="2"/>
            <a:r>
              <a:rPr lang="nl-BE" sz="1800"/>
              <a:t>A SWIFT-to-cheque (SWIFT MT103, containing code word CHQB)</a:t>
            </a:r>
          </a:p>
          <a:p>
            <a:pPr lvl="1"/>
            <a:endParaRPr lang="nl-BE"/>
          </a:p>
          <a:p>
            <a:pPr lvl="1"/>
            <a:endParaRPr lang="en-US"/>
          </a:p>
        </p:txBody>
      </p:sp>
      <p:sp>
        <p:nvSpPr>
          <p:cNvPr id="96259" name="Rectangle 2"/>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pPr>
              <a:spcBef>
                <a:spcPct val="20000"/>
              </a:spcBef>
              <a:buClr>
                <a:srgbClr val="000032"/>
              </a:buClr>
              <a:buFont typeface="Wingdings" pitchFamily="2" charset="2"/>
              <a:buNone/>
            </a:pPr>
            <a:endParaRPr lang="en-US"/>
          </a:p>
        </p:txBody>
      </p:sp>
    </p:spTree>
    <p:extLst>
      <p:ext uri="{BB962C8B-B14F-4D97-AF65-F5344CB8AC3E}">
        <p14:creationId xmlns:p14="http://schemas.microsoft.com/office/powerpoint/2010/main" val="215618614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Bank cheque requests</a:t>
            </a:r>
            <a:endParaRPr lang="en-US"/>
          </a:p>
        </p:txBody>
      </p:sp>
      <p:sp>
        <p:nvSpPr>
          <p:cNvPr id="3" name="Content Placeholder 2"/>
          <p:cNvSpPr>
            <a:spLocks noGrp="1"/>
          </p:cNvSpPr>
          <p:nvPr>
            <p:ph idx="1"/>
          </p:nvPr>
        </p:nvSpPr>
        <p:spPr/>
        <p:txBody>
          <a:bodyPr>
            <a:normAutofit/>
          </a:bodyPr>
          <a:lstStyle/>
          <a:p>
            <a:r>
              <a:rPr lang="nl-BE"/>
              <a:t>Processing bank cheque requests</a:t>
            </a:r>
          </a:p>
          <a:p>
            <a:pPr lvl="1"/>
            <a:r>
              <a:rPr lang="en-US" sz="2000"/>
              <a:t>Payments containing bank </a:t>
            </a:r>
            <a:r>
              <a:rPr lang="en-US" sz="2000" err="1"/>
              <a:t>cheque</a:t>
            </a:r>
            <a:r>
              <a:rPr lang="en-US" sz="2000"/>
              <a:t> request code words (CHQB, CHK) are processed through the </a:t>
            </a:r>
            <a:r>
              <a:rPr lang="en-US" sz="2000" b="1"/>
              <a:t>Interchange and Instruction Flows </a:t>
            </a:r>
            <a:r>
              <a:rPr lang="en-US" sz="2000"/>
              <a:t>in the </a:t>
            </a:r>
            <a:r>
              <a:rPr lang="en-US" sz="2000" b="1"/>
              <a:t>same manner as any other payment</a:t>
            </a:r>
          </a:p>
          <a:p>
            <a:pPr lvl="1"/>
            <a:r>
              <a:rPr lang="nl-BE" sz="2000" b="1"/>
              <a:t>Routing</a:t>
            </a:r>
            <a:r>
              <a:rPr lang="nl-BE" sz="2000"/>
              <a:t> determines what happens next:</a:t>
            </a:r>
            <a:endParaRPr lang="en-US" sz="2000"/>
          </a:p>
          <a:p>
            <a:pPr lvl="2"/>
            <a:r>
              <a:rPr lang="en-US" b="1"/>
              <a:t>The OPF bank is forwarding the request</a:t>
            </a:r>
            <a:endParaRPr lang="en-US" sz="1800" b="1"/>
          </a:p>
          <a:p>
            <a:pPr lvl="3"/>
            <a:r>
              <a:rPr lang="nl-BE"/>
              <a:t>Example routing rule:</a:t>
            </a:r>
          </a:p>
          <a:p>
            <a:pPr lvl="3"/>
            <a:endParaRPr lang="nl-BE"/>
          </a:p>
          <a:p>
            <a:pPr lvl="3"/>
            <a:endParaRPr lang="nl-BE"/>
          </a:p>
          <a:p>
            <a:pPr lvl="3"/>
            <a:endParaRPr lang="nl-BE"/>
          </a:p>
          <a:p>
            <a:pPr lvl="3"/>
            <a:endParaRPr lang="nl-BE"/>
          </a:p>
          <a:p>
            <a:pPr lvl="3">
              <a:buNone/>
            </a:pPr>
            <a:endParaRPr lang="nl-BE"/>
          </a:p>
          <a:p>
            <a:pPr lvl="3">
              <a:buNone/>
            </a:pPr>
            <a:endParaRPr lang="nl-BE"/>
          </a:p>
          <a:p>
            <a:pPr lvl="3"/>
            <a:endParaRPr lang="en-US"/>
          </a:p>
          <a:p>
            <a:pPr lvl="3"/>
            <a:r>
              <a:rPr lang="en-US"/>
              <a:t>The </a:t>
            </a:r>
            <a:r>
              <a:rPr lang="en-US" b="1"/>
              <a:t>Transaction</a:t>
            </a:r>
            <a:r>
              <a:rPr lang="en-US"/>
              <a:t> is </a:t>
            </a:r>
            <a:r>
              <a:rPr lang="en-US" b="1"/>
              <a:t>treated as</a:t>
            </a:r>
            <a:r>
              <a:rPr lang="en-US"/>
              <a:t> normal </a:t>
            </a:r>
            <a:r>
              <a:rPr lang="en-US" b="1"/>
              <a:t>not on-us transaction </a:t>
            </a:r>
            <a:r>
              <a:rPr lang="en-US"/>
              <a:t>and essentially the codeword is also ignored (apart from including it in the outgoing message)</a:t>
            </a:r>
          </a:p>
          <a:p>
            <a:pPr lvl="2"/>
            <a:endParaRPr lang="en-US" sz="1400"/>
          </a:p>
        </p:txBody>
      </p:sp>
      <p:graphicFrame>
        <p:nvGraphicFramePr>
          <p:cNvPr id="4" name="Table 3"/>
          <p:cNvGraphicFramePr>
            <a:graphicFrameLocks noGrp="1"/>
          </p:cNvGraphicFramePr>
          <p:nvPr/>
        </p:nvGraphicFramePr>
        <p:xfrm>
          <a:off x="2190307" y="3608573"/>
          <a:ext cx="5348178" cy="1854200"/>
        </p:xfrm>
        <a:graphic>
          <a:graphicData uri="http://schemas.openxmlformats.org/drawingml/2006/table">
            <a:tbl>
              <a:tblPr firstRow="1" bandRow="1">
                <a:tableStyleId>{5C22544A-7EE6-4342-B048-85BDC9FD1C3A}</a:tableStyleId>
              </a:tblPr>
              <a:tblGrid>
                <a:gridCol w="2147778">
                  <a:extLst>
                    <a:ext uri="{9D8B030D-6E8A-4147-A177-3AD203B41FA5}">
                      <a16:colId xmlns:a16="http://schemas.microsoft.com/office/drawing/2014/main" val="20000"/>
                    </a:ext>
                  </a:extLst>
                </a:gridCol>
                <a:gridCol w="776177">
                  <a:extLst>
                    <a:ext uri="{9D8B030D-6E8A-4147-A177-3AD203B41FA5}">
                      <a16:colId xmlns:a16="http://schemas.microsoft.com/office/drawing/2014/main" val="20001"/>
                    </a:ext>
                  </a:extLst>
                </a:gridCol>
                <a:gridCol w="712381">
                  <a:extLst>
                    <a:ext uri="{9D8B030D-6E8A-4147-A177-3AD203B41FA5}">
                      <a16:colId xmlns:a16="http://schemas.microsoft.com/office/drawing/2014/main" val="20002"/>
                    </a:ext>
                  </a:extLst>
                </a:gridCol>
                <a:gridCol w="839972">
                  <a:extLst>
                    <a:ext uri="{9D8B030D-6E8A-4147-A177-3AD203B41FA5}">
                      <a16:colId xmlns:a16="http://schemas.microsoft.com/office/drawing/2014/main" val="20003"/>
                    </a:ext>
                  </a:extLst>
                </a:gridCol>
                <a:gridCol w="871870">
                  <a:extLst>
                    <a:ext uri="{9D8B030D-6E8A-4147-A177-3AD203B41FA5}">
                      <a16:colId xmlns:a16="http://schemas.microsoft.com/office/drawing/2014/main" val="20004"/>
                    </a:ext>
                  </a:extLst>
                </a:gridCol>
              </a:tblGrid>
              <a:tr h="370840">
                <a:tc>
                  <a:txBody>
                    <a:bodyPr/>
                    <a:lstStyle/>
                    <a:p>
                      <a:pPr algn="just">
                        <a:spcBef>
                          <a:spcPts val="200"/>
                        </a:spcBef>
                        <a:spcAft>
                          <a:spcPts val="600"/>
                        </a:spcAft>
                      </a:pPr>
                      <a:r>
                        <a:rPr lang="en-GB" sz="1000" dirty="0">
                          <a:latin typeface="Tahoma"/>
                          <a:ea typeface="Arial Unicode MS"/>
                          <a:cs typeface="Times New Roman"/>
                        </a:rPr>
                        <a:t>Transaction information</a:t>
                      </a:r>
                      <a:endParaRPr lang="en-US" sz="1000" dirty="0">
                        <a:latin typeface="Tahoma"/>
                        <a:ea typeface="Arial Unicode MS"/>
                        <a:cs typeface="Times New Roman"/>
                      </a:endParaRPr>
                    </a:p>
                  </a:txBody>
                  <a:tcPr marL="68580" marR="68580" marT="0" marB="0"/>
                </a:tc>
                <a:tc>
                  <a:txBody>
                    <a:bodyPr/>
                    <a:lstStyle/>
                    <a:p>
                      <a:pPr algn="just">
                        <a:spcBef>
                          <a:spcPts val="200"/>
                        </a:spcBef>
                        <a:spcAft>
                          <a:spcPts val="600"/>
                        </a:spcAft>
                      </a:pPr>
                      <a:r>
                        <a:rPr lang="en-GB" sz="1000" dirty="0">
                          <a:latin typeface="Tahoma"/>
                          <a:ea typeface="Arial Unicode MS"/>
                          <a:cs typeface="Times New Roman"/>
                        </a:rPr>
                        <a:t>Operator</a:t>
                      </a:r>
                      <a:endParaRPr lang="en-US" sz="1000" dirty="0">
                        <a:latin typeface="Tahoma"/>
                        <a:ea typeface="Arial Unicode MS"/>
                        <a:cs typeface="Times New Roman"/>
                      </a:endParaRPr>
                    </a:p>
                  </a:txBody>
                  <a:tcPr marL="68580" marR="68580" marT="0" marB="0"/>
                </a:tc>
                <a:tc>
                  <a:txBody>
                    <a:bodyPr/>
                    <a:lstStyle/>
                    <a:p>
                      <a:pPr algn="just">
                        <a:spcBef>
                          <a:spcPts val="200"/>
                        </a:spcBef>
                        <a:spcAft>
                          <a:spcPts val="600"/>
                        </a:spcAft>
                      </a:pPr>
                      <a:r>
                        <a:rPr lang="en-GB" sz="1000" dirty="0">
                          <a:latin typeface="Tahoma"/>
                          <a:ea typeface="Arial Unicode MS"/>
                          <a:cs typeface="Times New Roman"/>
                        </a:rPr>
                        <a:t>Criteria</a:t>
                      </a:r>
                      <a:endParaRPr lang="en-US" sz="1000" dirty="0">
                        <a:latin typeface="Tahoma"/>
                        <a:ea typeface="Arial Unicode MS"/>
                        <a:cs typeface="Times New Roman"/>
                      </a:endParaRPr>
                    </a:p>
                  </a:txBody>
                  <a:tcPr marL="68580" marR="68580" marT="0" marB="0"/>
                </a:tc>
                <a:tc>
                  <a:txBody>
                    <a:bodyPr/>
                    <a:lstStyle/>
                    <a:p>
                      <a:pPr algn="just">
                        <a:spcBef>
                          <a:spcPts val="200"/>
                        </a:spcBef>
                        <a:spcAft>
                          <a:spcPts val="600"/>
                        </a:spcAft>
                      </a:pPr>
                      <a:r>
                        <a:rPr lang="en-GB" sz="1000" dirty="0">
                          <a:latin typeface="Tahoma"/>
                          <a:ea typeface="Arial Unicode MS"/>
                          <a:cs typeface="Times New Roman"/>
                        </a:rPr>
                        <a:t>Participant</a:t>
                      </a:r>
                      <a:endParaRPr lang="en-US" sz="1000" dirty="0">
                        <a:latin typeface="Tahoma"/>
                        <a:ea typeface="Arial Unicode MS"/>
                        <a:cs typeface="Times New Roman"/>
                      </a:endParaRPr>
                    </a:p>
                  </a:txBody>
                  <a:tcPr marL="68580" marR="68580" marT="0" marB="0"/>
                </a:tc>
                <a:tc>
                  <a:txBody>
                    <a:bodyPr/>
                    <a:lstStyle/>
                    <a:p>
                      <a:pPr algn="just">
                        <a:spcBef>
                          <a:spcPts val="200"/>
                        </a:spcBef>
                        <a:spcAft>
                          <a:spcPts val="600"/>
                        </a:spcAft>
                      </a:pPr>
                      <a:r>
                        <a:rPr lang="en-GB" sz="1000">
                          <a:latin typeface="Tahoma"/>
                          <a:ea typeface="Arial Unicode MS"/>
                          <a:cs typeface="Times New Roman"/>
                        </a:rPr>
                        <a:t>Exchange condition</a:t>
                      </a:r>
                      <a:endParaRPr lang="en-US" sz="1000">
                        <a:latin typeface="Tahoma"/>
                        <a:ea typeface="Arial Unicode MS"/>
                        <a:cs typeface="Times New Roman"/>
                      </a:endParaRPr>
                    </a:p>
                  </a:txBody>
                  <a:tcPr marL="68580" marR="68580" marT="0" marB="0"/>
                </a:tc>
                <a:extLst>
                  <a:ext uri="{0D108BD9-81ED-4DB2-BD59-A6C34878D82A}">
                    <a16:rowId xmlns:a16="http://schemas.microsoft.com/office/drawing/2014/main" val="10000"/>
                  </a:ext>
                </a:extLst>
              </a:tr>
              <a:tr h="370840">
                <a:tc>
                  <a:txBody>
                    <a:bodyPr/>
                    <a:lstStyle/>
                    <a:p>
                      <a:pPr algn="just">
                        <a:spcBef>
                          <a:spcPts val="200"/>
                        </a:spcBef>
                        <a:spcAft>
                          <a:spcPts val="600"/>
                        </a:spcAft>
                      </a:pPr>
                      <a:r>
                        <a:rPr lang="en-GB" sz="1000" dirty="0">
                          <a:latin typeface="Tahoma"/>
                          <a:ea typeface="Arial Unicode MS"/>
                          <a:cs typeface="Tahoma"/>
                        </a:rPr>
                        <a:t>instruction for credit party agent code</a:t>
                      </a:r>
                      <a:endParaRPr lang="en-US" sz="1000" dirty="0">
                        <a:latin typeface="Tahoma"/>
                        <a:ea typeface="Arial Unicode MS"/>
                        <a:cs typeface="Times New Roman"/>
                      </a:endParaRPr>
                    </a:p>
                  </a:txBody>
                  <a:tcPr marL="68580" marR="68580" marT="0" marB="0"/>
                </a:tc>
                <a:tc>
                  <a:txBody>
                    <a:bodyPr/>
                    <a:lstStyle/>
                    <a:p>
                      <a:pPr algn="just">
                        <a:spcBef>
                          <a:spcPts val="200"/>
                        </a:spcBef>
                        <a:spcAft>
                          <a:spcPts val="600"/>
                        </a:spcAft>
                      </a:pPr>
                      <a:r>
                        <a:rPr lang="en-GB" sz="1000">
                          <a:latin typeface="Tahoma"/>
                          <a:ea typeface="Arial Unicode MS"/>
                          <a:cs typeface="Times New Roman"/>
                        </a:rPr>
                        <a:t>=</a:t>
                      </a:r>
                      <a:endParaRPr lang="en-US" sz="1000">
                        <a:latin typeface="Tahoma"/>
                        <a:ea typeface="Arial Unicode MS"/>
                        <a:cs typeface="Times New Roman"/>
                      </a:endParaRPr>
                    </a:p>
                  </a:txBody>
                  <a:tcPr marL="68580" marR="68580" marT="0" marB="0"/>
                </a:tc>
                <a:tc>
                  <a:txBody>
                    <a:bodyPr/>
                    <a:lstStyle/>
                    <a:p>
                      <a:pPr algn="just">
                        <a:spcBef>
                          <a:spcPts val="200"/>
                        </a:spcBef>
                        <a:spcAft>
                          <a:spcPts val="600"/>
                        </a:spcAft>
                      </a:pPr>
                      <a:r>
                        <a:rPr lang="en-GB" sz="1000">
                          <a:latin typeface="Tahoma"/>
                          <a:ea typeface="Arial Unicode MS"/>
                          <a:cs typeface="Times New Roman"/>
                        </a:rPr>
                        <a:t>“CHQB”</a:t>
                      </a:r>
                      <a:endParaRPr lang="en-US" sz="1000">
                        <a:latin typeface="Tahoma"/>
                        <a:ea typeface="Arial Unicode MS"/>
                        <a:cs typeface="Times New Roman"/>
                      </a:endParaRPr>
                    </a:p>
                  </a:txBody>
                  <a:tcPr marL="68580" marR="68580" marT="0" marB="0"/>
                </a:tc>
                <a:tc rowSpan="4">
                  <a:txBody>
                    <a:bodyPr/>
                    <a:lstStyle/>
                    <a:p>
                      <a:pPr algn="l">
                        <a:spcBef>
                          <a:spcPts val="200"/>
                        </a:spcBef>
                        <a:spcAft>
                          <a:spcPts val="600"/>
                        </a:spcAft>
                      </a:pPr>
                      <a:r>
                        <a:rPr lang="en-GB" sz="1000" dirty="0">
                          <a:latin typeface="Tahoma"/>
                          <a:ea typeface="Arial Unicode MS"/>
                          <a:cs typeface="Times New Roman"/>
                        </a:rPr>
                        <a:t>Bank Z (printing the cheque)</a:t>
                      </a:r>
                      <a:endParaRPr lang="en-US" sz="1000" dirty="0">
                        <a:latin typeface="Tahoma"/>
                        <a:ea typeface="Arial Unicode MS"/>
                        <a:cs typeface="Times New Roman"/>
                      </a:endParaRPr>
                    </a:p>
                  </a:txBody>
                  <a:tcPr marL="68580" marR="68580" marT="0" marB="0" anchor="ctr"/>
                </a:tc>
                <a:tc rowSpan="4">
                  <a:txBody>
                    <a:bodyPr/>
                    <a:lstStyle/>
                    <a:p>
                      <a:pPr algn="l">
                        <a:spcBef>
                          <a:spcPts val="200"/>
                        </a:spcBef>
                        <a:spcAft>
                          <a:spcPts val="600"/>
                        </a:spcAft>
                      </a:pPr>
                      <a:r>
                        <a:rPr lang="en-GB" sz="1000" dirty="0">
                          <a:latin typeface="Tahoma"/>
                          <a:ea typeface="Arial Unicode MS"/>
                          <a:cs typeface="Times New Roman"/>
                        </a:rPr>
                        <a:t>No clearing delegation </a:t>
                      </a:r>
                      <a:endParaRPr lang="en-US" sz="1000" dirty="0">
                        <a:latin typeface="Tahoma"/>
                        <a:ea typeface="Arial Unicode MS"/>
                        <a:cs typeface="Times New Roman"/>
                      </a:endParaRPr>
                    </a:p>
                  </a:txBody>
                  <a:tcPr marL="68580" marR="68580" marT="0" marB="0" anchor="ctr"/>
                </a:tc>
                <a:extLst>
                  <a:ext uri="{0D108BD9-81ED-4DB2-BD59-A6C34878D82A}">
                    <a16:rowId xmlns:a16="http://schemas.microsoft.com/office/drawing/2014/main" val="10001"/>
                  </a:ext>
                </a:extLst>
              </a:tr>
              <a:tr h="370840">
                <a:tc>
                  <a:txBody>
                    <a:bodyPr/>
                    <a:lstStyle/>
                    <a:p>
                      <a:pPr algn="just">
                        <a:spcBef>
                          <a:spcPts val="200"/>
                        </a:spcBef>
                        <a:spcAft>
                          <a:spcPts val="600"/>
                        </a:spcAft>
                      </a:pPr>
                      <a:r>
                        <a:rPr lang="en-GB" sz="1000" dirty="0">
                          <a:latin typeface="Tahoma"/>
                          <a:ea typeface="Arial Unicode MS"/>
                          <a:cs typeface="Times New Roman"/>
                        </a:rPr>
                        <a:t>Settlement amount</a:t>
                      </a:r>
                      <a:endParaRPr lang="en-US" sz="1000" dirty="0">
                        <a:latin typeface="Tahoma"/>
                        <a:ea typeface="Arial Unicode MS"/>
                        <a:cs typeface="Times New Roman"/>
                      </a:endParaRPr>
                    </a:p>
                  </a:txBody>
                  <a:tcPr marL="68580" marR="68580" marT="0" marB="0"/>
                </a:tc>
                <a:tc>
                  <a:txBody>
                    <a:bodyPr/>
                    <a:lstStyle/>
                    <a:p>
                      <a:pPr algn="just">
                        <a:spcBef>
                          <a:spcPts val="200"/>
                        </a:spcBef>
                        <a:spcAft>
                          <a:spcPts val="600"/>
                        </a:spcAft>
                      </a:pPr>
                      <a:r>
                        <a:rPr lang="en-GB" sz="1000">
                          <a:latin typeface="Tahoma"/>
                          <a:ea typeface="Arial Unicode MS"/>
                          <a:cs typeface="Times New Roman"/>
                        </a:rPr>
                        <a:t>&lt;</a:t>
                      </a:r>
                      <a:endParaRPr lang="en-US" sz="1000">
                        <a:latin typeface="Tahoma"/>
                        <a:ea typeface="Arial Unicode MS"/>
                        <a:cs typeface="Times New Roman"/>
                      </a:endParaRPr>
                    </a:p>
                  </a:txBody>
                  <a:tcPr marL="68580" marR="68580" marT="0" marB="0"/>
                </a:tc>
                <a:tc>
                  <a:txBody>
                    <a:bodyPr/>
                    <a:lstStyle/>
                    <a:p>
                      <a:pPr algn="just">
                        <a:spcBef>
                          <a:spcPts val="200"/>
                        </a:spcBef>
                        <a:spcAft>
                          <a:spcPts val="600"/>
                        </a:spcAft>
                      </a:pPr>
                      <a:r>
                        <a:rPr lang="en-GB" sz="1000">
                          <a:latin typeface="Tahoma"/>
                          <a:ea typeface="Arial Unicode MS"/>
                          <a:cs typeface="Times New Roman"/>
                        </a:rPr>
                        <a:t>10000</a:t>
                      </a:r>
                      <a:endParaRPr lang="en-US" sz="1000">
                        <a:latin typeface="Tahoma"/>
                        <a:ea typeface="Arial Unicode MS"/>
                        <a:cs typeface="Times New Roman"/>
                      </a:endParaRPr>
                    </a:p>
                  </a:txBody>
                  <a:tcPr marL="68580" marR="68580"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370840">
                <a:tc>
                  <a:txBody>
                    <a:bodyPr/>
                    <a:lstStyle/>
                    <a:p>
                      <a:pPr algn="just">
                        <a:spcBef>
                          <a:spcPts val="200"/>
                        </a:spcBef>
                        <a:spcAft>
                          <a:spcPts val="600"/>
                        </a:spcAft>
                      </a:pPr>
                      <a:r>
                        <a:rPr lang="en-GB" sz="1000" dirty="0">
                          <a:latin typeface="Tahoma"/>
                          <a:ea typeface="Arial Unicode MS"/>
                          <a:cs typeface="Times New Roman"/>
                        </a:rPr>
                        <a:t>Settlement currency</a:t>
                      </a:r>
                      <a:endParaRPr lang="en-US" sz="1000" dirty="0">
                        <a:latin typeface="Tahoma"/>
                        <a:ea typeface="Arial Unicode MS"/>
                        <a:cs typeface="Times New Roman"/>
                      </a:endParaRPr>
                    </a:p>
                  </a:txBody>
                  <a:tcPr marL="68580" marR="68580" marT="0" marB="0"/>
                </a:tc>
                <a:tc>
                  <a:txBody>
                    <a:bodyPr/>
                    <a:lstStyle/>
                    <a:p>
                      <a:pPr algn="just">
                        <a:spcBef>
                          <a:spcPts val="200"/>
                        </a:spcBef>
                        <a:spcAft>
                          <a:spcPts val="600"/>
                        </a:spcAft>
                      </a:pPr>
                      <a:r>
                        <a:rPr lang="en-GB" sz="1000">
                          <a:latin typeface="Tahoma"/>
                          <a:ea typeface="Arial Unicode MS"/>
                          <a:cs typeface="Times New Roman"/>
                        </a:rPr>
                        <a:t>=</a:t>
                      </a:r>
                      <a:endParaRPr lang="en-US" sz="1000">
                        <a:latin typeface="Tahoma"/>
                        <a:ea typeface="Arial Unicode MS"/>
                        <a:cs typeface="Times New Roman"/>
                      </a:endParaRPr>
                    </a:p>
                  </a:txBody>
                  <a:tcPr marL="68580" marR="68580" marT="0" marB="0"/>
                </a:tc>
                <a:tc>
                  <a:txBody>
                    <a:bodyPr/>
                    <a:lstStyle/>
                    <a:p>
                      <a:pPr algn="just">
                        <a:spcBef>
                          <a:spcPts val="200"/>
                        </a:spcBef>
                        <a:spcAft>
                          <a:spcPts val="600"/>
                        </a:spcAft>
                      </a:pPr>
                      <a:r>
                        <a:rPr lang="en-GB" sz="1000">
                          <a:latin typeface="Tahoma"/>
                          <a:ea typeface="Arial Unicode MS"/>
                          <a:cs typeface="Times New Roman"/>
                        </a:rPr>
                        <a:t>“USD”</a:t>
                      </a:r>
                      <a:endParaRPr lang="en-US" sz="1000">
                        <a:latin typeface="Tahoma"/>
                        <a:ea typeface="Arial Unicode MS"/>
                        <a:cs typeface="Times New Roman"/>
                      </a:endParaRPr>
                    </a:p>
                  </a:txBody>
                  <a:tcPr marL="68580" marR="68580"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370840">
                <a:tc>
                  <a:txBody>
                    <a:bodyPr/>
                    <a:lstStyle/>
                    <a:p>
                      <a:pPr algn="just">
                        <a:spcBef>
                          <a:spcPts val="200"/>
                        </a:spcBef>
                        <a:spcAft>
                          <a:spcPts val="600"/>
                        </a:spcAft>
                      </a:pPr>
                      <a:r>
                        <a:rPr lang="en-GB" sz="1000" dirty="0">
                          <a:latin typeface="Tahoma"/>
                          <a:ea typeface="Arial Unicode MS"/>
                          <a:cs typeface="Times New Roman"/>
                        </a:rPr>
                        <a:t>Credit party country</a:t>
                      </a:r>
                      <a:endParaRPr lang="en-US" sz="1000" dirty="0">
                        <a:latin typeface="Tahoma"/>
                        <a:ea typeface="Arial Unicode MS"/>
                        <a:cs typeface="Times New Roman"/>
                      </a:endParaRPr>
                    </a:p>
                  </a:txBody>
                  <a:tcPr marL="68580" marR="68580" marT="0" marB="0"/>
                </a:tc>
                <a:tc>
                  <a:txBody>
                    <a:bodyPr/>
                    <a:lstStyle/>
                    <a:p>
                      <a:pPr algn="just">
                        <a:spcBef>
                          <a:spcPts val="200"/>
                        </a:spcBef>
                        <a:spcAft>
                          <a:spcPts val="600"/>
                        </a:spcAft>
                      </a:pPr>
                      <a:r>
                        <a:rPr lang="en-GB" sz="1000">
                          <a:latin typeface="Tahoma"/>
                          <a:ea typeface="Arial Unicode MS"/>
                          <a:cs typeface="Times New Roman"/>
                        </a:rPr>
                        <a:t>=</a:t>
                      </a:r>
                      <a:endParaRPr lang="en-US" sz="1000">
                        <a:latin typeface="Tahoma"/>
                        <a:ea typeface="Arial Unicode MS"/>
                        <a:cs typeface="Times New Roman"/>
                      </a:endParaRPr>
                    </a:p>
                  </a:txBody>
                  <a:tcPr marL="68580" marR="68580" marT="0" marB="0"/>
                </a:tc>
                <a:tc>
                  <a:txBody>
                    <a:bodyPr/>
                    <a:lstStyle/>
                    <a:p>
                      <a:pPr algn="just">
                        <a:spcBef>
                          <a:spcPts val="200"/>
                        </a:spcBef>
                        <a:spcAft>
                          <a:spcPts val="600"/>
                        </a:spcAft>
                      </a:pPr>
                      <a:r>
                        <a:rPr lang="en-GB" sz="1000" dirty="0">
                          <a:latin typeface="Tahoma"/>
                          <a:ea typeface="Arial Unicode MS"/>
                          <a:cs typeface="Times New Roman"/>
                        </a:rPr>
                        <a:t>“USA”</a:t>
                      </a:r>
                      <a:endParaRPr lang="en-US" sz="1000" dirty="0">
                        <a:latin typeface="Tahoma"/>
                        <a:ea typeface="Arial Unicode MS"/>
                        <a:cs typeface="Times New Roman"/>
                      </a:endParaRPr>
                    </a:p>
                  </a:txBody>
                  <a:tcPr marL="68580" marR="68580"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2679778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Bank cheque requests</a:t>
            </a:r>
            <a:endParaRPr lang="en-US"/>
          </a:p>
        </p:txBody>
      </p:sp>
      <p:sp>
        <p:nvSpPr>
          <p:cNvPr id="3" name="Content Placeholder 2"/>
          <p:cNvSpPr>
            <a:spLocks noGrp="1"/>
          </p:cNvSpPr>
          <p:nvPr>
            <p:ph idx="1"/>
          </p:nvPr>
        </p:nvSpPr>
        <p:spPr/>
        <p:txBody>
          <a:bodyPr/>
          <a:lstStyle/>
          <a:p>
            <a:r>
              <a:rPr lang="nl-BE"/>
              <a:t>Processing bank cheque requests</a:t>
            </a:r>
          </a:p>
          <a:p>
            <a:pPr lvl="2"/>
            <a:r>
              <a:rPr lang="en-US"/>
              <a:t>The OPF bank is printing the bank </a:t>
            </a:r>
            <a:r>
              <a:rPr lang="en-US" err="1"/>
              <a:t>cheque</a:t>
            </a:r>
            <a:endParaRPr lang="en-US"/>
          </a:p>
          <a:p>
            <a:pPr lvl="3"/>
            <a:r>
              <a:rPr lang="en-US"/>
              <a:t>Example routing rule:</a:t>
            </a:r>
          </a:p>
          <a:p>
            <a:pPr lvl="3"/>
            <a:endParaRPr lang="nl-BE"/>
          </a:p>
          <a:p>
            <a:pPr lvl="3"/>
            <a:endParaRPr lang="nl-BE"/>
          </a:p>
          <a:p>
            <a:pPr lvl="3"/>
            <a:endParaRPr lang="nl-BE"/>
          </a:p>
          <a:p>
            <a:pPr lvl="3"/>
            <a:endParaRPr lang="nl-BE"/>
          </a:p>
          <a:p>
            <a:pPr lvl="3"/>
            <a:endParaRPr lang="nl-BE"/>
          </a:p>
          <a:p>
            <a:pPr lvl="3"/>
            <a:r>
              <a:rPr lang="en-US"/>
              <a:t>The transaction is routed to a clearing partner representing the printer, which is defined as “on-us”</a:t>
            </a:r>
          </a:p>
          <a:p>
            <a:pPr lvl="3"/>
            <a:r>
              <a:rPr lang="nl-BE"/>
              <a:t>A bank cheque “on-us” flow is triggered based on the transaction being “on-us” and the presence of a bank cheque code word</a:t>
            </a:r>
          </a:p>
          <a:p>
            <a:pPr lvl="3"/>
            <a:r>
              <a:rPr lang="nl-BE"/>
              <a:t>Bank cheque “on-us” flow:</a:t>
            </a:r>
            <a:endParaRPr lang="en-US"/>
          </a:p>
          <a:p>
            <a:endParaRPr lang="nl-BE"/>
          </a:p>
          <a:p>
            <a:endParaRPr lang="en-US"/>
          </a:p>
        </p:txBody>
      </p:sp>
      <p:graphicFrame>
        <p:nvGraphicFramePr>
          <p:cNvPr id="6" name="Table 5"/>
          <p:cNvGraphicFramePr>
            <a:graphicFrameLocks noGrp="1"/>
          </p:cNvGraphicFramePr>
          <p:nvPr/>
        </p:nvGraphicFramePr>
        <p:xfrm>
          <a:off x="1967024" y="2268873"/>
          <a:ext cx="5613990" cy="1112520"/>
        </p:xfrm>
        <a:graphic>
          <a:graphicData uri="http://schemas.openxmlformats.org/drawingml/2006/table">
            <a:tbl>
              <a:tblPr firstRow="1" bandRow="1">
                <a:tableStyleId>{5C22544A-7EE6-4342-B048-85BDC9FD1C3A}</a:tableStyleId>
              </a:tblPr>
              <a:tblGrid>
                <a:gridCol w="1785761">
                  <a:extLst>
                    <a:ext uri="{9D8B030D-6E8A-4147-A177-3AD203B41FA5}">
                      <a16:colId xmlns:a16="http://schemas.microsoft.com/office/drawing/2014/main" val="20000"/>
                    </a:ext>
                  </a:extLst>
                </a:gridCol>
                <a:gridCol w="781271">
                  <a:extLst>
                    <a:ext uri="{9D8B030D-6E8A-4147-A177-3AD203B41FA5}">
                      <a16:colId xmlns:a16="http://schemas.microsoft.com/office/drawing/2014/main" val="20001"/>
                    </a:ext>
                  </a:extLst>
                </a:gridCol>
                <a:gridCol w="658500">
                  <a:extLst>
                    <a:ext uri="{9D8B030D-6E8A-4147-A177-3AD203B41FA5}">
                      <a16:colId xmlns:a16="http://schemas.microsoft.com/office/drawing/2014/main" val="20002"/>
                    </a:ext>
                  </a:extLst>
                </a:gridCol>
                <a:gridCol w="1473255">
                  <a:extLst>
                    <a:ext uri="{9D8B030D-6E8A-4147-A177-3AD203B41FA5}">
                      <a16:colId xmlns:a16="http://schemas.microsoft.com/office/drawing/2014/main" val="20003"/>
                    </a:ext>
                  </a:extLst>
                </a:gridCol>
                <a:gridCol w="915203">
                  <a:extLst>
                    <a:ext uri="{9D8B030D-6E8A-4147-A177-3AD203B41FA5}">
                      <a16:colId xmlns:a16="http://schemas.microsoft.com/office/drawing/2014/main" val="20004"/>
                    </a:ext>
                  </a:extLst>
                </a:gridCol>
              </a:tblGrid>
              <a:tr h="370840">
                <a:tc>
                  <a:txBody>
                    <a:bodyPr/>
                    <a:lstStyle/>
                    <a:p>
                      <a:pPr algn="just">
                        <a:spcBef>
                          <a:spcPts val="200"/>
                        </a:spcBef>
                        <a:spcAft>
                          <a:spcPts val="600"/>
                        </a:spcAft>
                      </a:pPr>
                      <a:r>
                        <a:rPr lang="en-GB" sz="1000" dirty="0">
                          <a:latin typeface="Tahoma"/>
                          <a:ea typeface="Arial Unicode MS"/>
                          <a:cs typeface="Times New Roman"/>
                        </a:rPr>
                        <a:t>Transaction information</a:t>
                      </a:r>
                      <a:endParaRPr lang="en-US" sz="1000" dirty="0">
                        <a:latin typeface="Tahoma"/>
                        <a:ea typeface="Arial Unicode MS"/>
                        <a:cs typeface="Times New Roman"/>
                      </a:endParaRPr>
                    </a:p>
                  </a:txBody>
                  <a:tcPr marL="68580" marR="68580" marT="0" marB="0"/>
                </a:tc>
                <a:tc>
                  <a:txBody>
                    <a:bodyPr/>
                    <a:lstStyle/>
                    <a:p>
                      <a:pPr algn="just">
                        <a:spcBef>
                          <a:spcPts val="200"/>
                        </a:spcBef>
                        <a:spcAft>
                          <a:spcPts val="600"/>
                        </a:spcAft>
                      </a:pPr>
                      <a:r>
                        <a:rPr lang="en-GB" sz="1000" dirty="0">
                          <a:latin typeface="Tahoma"/>
                          <a:ea typeface="Arial Unicode MS"/>
                          <a:cs typeface="Times New Roman"/>
                        </a:rPr>
                        <a:t>Operator</a:t>
                      </a:r>
                      <a:endParaRPr lang="en-US" sz="1000" dirty="0">
                        <a:latin typeface="Tahoma"/>
                        <a:ea typeface="Arial Unicode MS"/>
                        <a:cs typeface="Times New Roman"/>
                      </a:endParaRPr>
                    </a:p>
                  </a:txBody>
                  <a:tcPr marL="68580" marR="68580" marT="0" marB="0"/>
                </a:tc>
                <a:tc>
                  <a:txBody>
                    <a:bodyPr/>
                    <a:lstStyle/>
                    <a:p>
                      <a:pPr algn="just">
                        <a:spcBef>
                          <a:spcPts val="200"/>
                        </a:spcBef>
                        <a:spcAft>
                          <a:spcPts val="600"/>
                        </a:spcAft>
                      </a:pPr>
                      <a:r>
                        <a:rPr lang="en-GB" sz="1000" dirty="0">
                          <a:latin typeface="Tahoma"/>
                          <a:ea typeface="Arial Unicode MS"/>
                          <a:cs typeface="Times New Roman"/>
                        </a:rPr>
                        <a:t>Criteria</a:t>
                      </a:r>
                      <a:endParaRPr lang="en-US" sz="1000" dirty="0">
                        <a:latin typeface="Tahoma"/>
                        <a:ea typeface="Arial Unicode MS"/>
                        <a:cs typeface="Times New Roman"/>
                      </a:endParaRPr>
                    </a:p>
                  </a:txBody>
                  <a:tcPr marL="68580" marR="68580" marT="0" marB="0"/>
                </a:tc>
                <a:tc>
                  <a:txBody>
                    <a:bodyPr/>
                    <a:lstStyle/>
                    <a:p>
                      <a:pPr algn="just">
                        <a:spcBef>
                          <a:spcPts val="200"/>
                        </a:spcBef>
                        <a:spcAft>
                          <a:spcPts val="600"/>
                        </a:spcAft>
                      </a:pPr>
                      <a:r>
                        <a:rPr lang="en-GB" sz="1000" dirty="0">
                          <a:latin typeface="Tahoma"/>
                          <a:ea typeface="Arial Unicode MS"/>
                          <a:cs typeface="Times New Roman"/>
                        </a:rPr>
                        <a:t>Participant</a:t>
                      </a:r>
                      <a:endParaRPr lang="en-US" sz="1000" dirty="0">
                        <a:latin typeface="Tahoma"/>
                        <a:ea typeface="Arial Unicode MS"/>
                        <a:cs typeface="Times New Roman"/>
                      </a:endParaRPr>
                    </a:p>
                  </a:txBody>
                  <a:tcPr marL="68580" marR="68580" marT="0" marB="0"/>
                </a:tc>
                <a:tc>
                  <a:txBody>
                    <a:bodyPr/>
                    <a:lstStyle/>
                    <a:p>
                      <a:pPr algn="just">
                        <a:spcBef>
                          <a:spcPts val="200"/>
                        </a:spcBef>
                        <a:spcAft>
                          <a:spcPts val="600"/>
                        </a:spcAft>
                      </a:pPr>
                      <a:r>
                        <a:rPr lang="en-GB" sz="1000">
                          <a:latin typeface="Tahoma"/>
                          <a:ea typeface="Arial Unicode MS"/>
                          <a:cs typeface="Times New Roman"/>
                        </a:rPr>
                        <a:t>Exchange condition</a:t>
                      </a:r>
                      <a:endParaRPr lang="en-US" sz="1000">
                        <a:latin typeface="Tahoma"/>
                        <a:ea typeface="Arial Unicode MS"/>
                        <a:cs typeface="Times New Roman"/>
                      </a:endParaRPr>
                    </a:p>
                  </a:txBody>
                  <a:tcPr marL="68580" marR="68580" marT="0" marB="0"/>
                </a:tc>
                <a:extLst>
                  <a:ext uri="{0D108BD9-81ED-4DB2-BD59-A6C34878D82A}">
                    <a16:rowId xmlns:a16="http://schemas.microsoft.com/office/drawing/2014/main" val="10000"/>
                  </a:ext>
                </a:extLst>
              </a:tr>
              <a:tr h="370840">
                <a:tc>
                  <a:txBody>
                    <a:bodyPr/>
                    <a:lstStyle/>
                    <a:p>
                      <a:pPr algn="just">
                        <a:spcBef>
                          <a:spcPts val="200"/>
                        </a:spcBef>
                        <a:spcAft>
                          <a:spcPts val="600"/>
                        </a:spcAft>
                      </a:pPr>
                      <a:r>
                        <a:rPr lang="en-GB" sz="1000" dirty="0">
                          <a:latin typeface="Tahoma"/>
                          <a:ea typeface="Arial Unicode MS"/>
                          <a:cs typeface="Tahoma"/>
                        </a:rPr>
                        <a:t>Payment method</a:t>
                      </a:r>
                      <a:endParaRPr lang="en-US" sz="1000" dirty="0">
                        <a:latin typeface="Tahoma"/>
                        <a:ea typeface="Arial Unicode MS"/>
                        <a:cs typeface="Times New Roman"/>
                      </a:endParaRPr>
                    </a:p>
                  </a:txBody>
                  <a:tcPr marL="68580" marR="68580" marT="0" marB="0"/>
                </a:tc>
                <a:tc>
                  <a:txBody>
                    <a:bodyPr/>
                    <a:lstStyle/>
                    <a:p>
                      <a:pPr algn="just">
                        <a:spcBef>
                          <a:spcPts val="200"/>
                        </a:spcBef>
                        <a:spcAft>
                          <a:spcPts val="600"/>
                        </a:spcAft>
                      </a:pPr>
                      <a:r>
                        <a:rPr lang="en-GB" sz="1000" dirty="0">
                          <a:latin typeface="Tahoma"/>
                          <a:ea typeface="Arial Unicode MS"/>
                          <a:cs typeface="Times New Roman"/>
                        </a:rPr>
                        <a:t>=</a:t>
                      </a:r>
                      <a:endParaRPr lang="en-US" sz="1000" dirty="0">
                        <a:latin typeface="Tahoma"/>
                        <a:ea typeface="Arial Unicode MS"/>
                        <a:cs typeface="Times New Roman"/>
                      </a:endParaRPr>
                    </a:p>
                  </a:txBody>
                  <a:tcPr marL="68580" marR="68580" marT="0" marB="0"/>
                </a:tc>
                <a:tc>
                  <a:txBody>
                    <a:bodyPr/>
                    <a:lstStyle/>
                    <a:p>
                      <a:pPr algn="just">
                        <a:spcBef>
                          <a:spcPts val="200"/>
                        </a:spcBef>
                        <a:spcAft>
                          <a:spcPts val="600"/>
                        </a:spcAft>
                      </a:pPr>
                      <a:r>
                        <a:rPr lang="en-GB" sz="1000" dirty="0">
                          <a:latin typeface="Tahoma"/>
                          <a:ea typeface="Arial Unicode MS"/>
                          <a:cs typeface="Times New Roman"/>
                        </a:rPr>
                        <a:t>“CHK”</a:t>
                      </a:r>
                      <a:endParaRPr lang="en-US" sz="1000" dirty="0">
                        <a:latin typeface="Tahoma"/>
                        <a:ea typeface="Arial Unicode MS"/>
                        <a:cs typeface="Times New Roman"/>
                      </a:endParaRPr>
                    </a:p>
                  </a:txBody>
                  <a:tcPr marL="68580" marR="68580" marT="0" marB="0"/>
                </a:tc>
                <a:tc rowSpan="2">
                  <a:txBody>
                    <a:bodyPr/>
                    <a:lstStyle/>
                    <a:p>
                      <a:pPr algn="l">
                        <a:spcBef>
                          <a:spcPts val="200"/>
                        </a:spcBef>
                        <a:spcAft>
                          <a:spcPts val="600"/>
                        </a:spcAft>
                      </a:pPr>
                      <a:r>
                        <a:rPr lang="en-GB" sz="1000" dirty="0">
                          <a:latin typeface="Tahoma"/>
                          <a:ea typeface="Arial Unicode MS"/>
                          <a:cs typeface="Times New Roman"/>
                        </a:rPr>
                        <a:t>Bank Z (correspondent</a:t>
                      </a:r>
                      <a:r>
                        <a:rPr lang="en-GB" sz="1000" baseline="0" dirty="0">
                          <a:latin typeface="Tahoma"/>
                          <a:ea typeface="Arial Unicode MS"/>
                          <a:cs typeface="Times New Roman"/>
                        </a:rPr>
                        <a:t> on which the bank cheque is drawn</a:t>
                      </a:r>
                      <a:r>
                        <a:rPr lang="en-GB" sz="1000" dirty="0">
                          <a:latin typeface="Tahoma"/>
                          <a:ea typeface="Arial Unicode MS"/>
                          <a:cs typeface="Times New Roman"/>
                        </a:rPr>
                        <a:t>)</a:t>
                      </a:r>
                      <a:endParaRPr lang="en-US" sz="1000" dirty="0">
                        <a:latin typeface="Tahoma"/>
                        <a:ea typeface="Arial Unicode MS"/>
                        <a:cs typeface="Times New Roman"/>
                      </a:endParaRPr>
                    </a:p>
                  </a:txBody>
                  <a:tcPr marL="68580" marR="68580" marT="0" marB="0" anchor="ctr"/>
                </a:tc>
                <a:tc rowSpan="2">
                  <a:txBody>
                    <a:bodyPr/>
                    <a:lstStyle/>
                    <a:p>
                      <a:pPr algn="l">
                        <a:spcBef>
                          <a:spcPts val="200"/>
                        </a:spcBef>
                        <a:spcAft>
                          <a:spcPts val="600"/>
                        </a:spcAft>
                      </a:pPr>
                      <a:r>
                        <a:rPr lang="en-US" sz="1000" dirty="0">
                          <a:latin typeface="Tahoma"/>
                          <a:ea typeface="Arial Unicode MS"/>
                          <a:cs typeface="Times New Roman"/>
                        </a:rPr>
                        <a:t>Delegation to Participant: printer</a:t>
                      </a:r>
                    </a:p>
                  </a:txBody>
                  <a:tcPr marL="68580" marR="68580" marT="0" marB="0" anchor="ctr"/>
                </a:tc>
                <a:extLst>
                  <a:ext uri="{0D108BD9-81ED-4DB2-BD59-A6C34878D82A}">
                    <a16:rowId xmlns:a16="http://schemas.microsoft.com/office/drawing/2014/main" val="10001"/>
                  </a:ext>
                </a:extLst>
              </a:tr>
              <a:tr h="370840">
                <a:tc>
                  <a:txBody>
                    <a:bodyPr/>
                    <a:lstStyle/>
                    <a:p>
                      <a:pPr algn="just">
                        <a:spcBef>
                          <a:spcPts val="200"/>
                        </a:spcBef>
                        <a:spcAft>
                          <a:spcPts val="600"/>
                        </a:spcAft>
                      </a:pPr>
                      <a:r>
                        <a:rPr lang="en-GB" sz="1000" dirty="0">
                          <a:latin typeface="Tahoma"/>
                          <a:ea typeface="Arial Unicode MS"/>
                          <a:cs typeface="Times New Roman"/>
                        </a:rPr>
                        <a:t>Settlement currency</a:t>
                      </a:r>
                      <a:endParaRPr lang="en-US" sz="1000" dirty="0">
                        <a:latin typeface="Tahoma"/>
                        <a:ea typeface="Arial Unicode MS"/>
                        <a:cs typeface="Times New Roman"/>
                      </a:endParaRPr>
                    </a:p>
                  </a:txBody>
                  <a:tcPr marL="68580" marR="68580" marT="0" marB="0"/>
                </a:tc>
                <a:tc>
                  <a:txBody>
                    <a:bodyPr/>
                    <a:lstStyle/>
                    <a:p>
                      <a:pPr algn="just">
                        <a:spcBef>
                          <a:spcPts val="200"/>
                        </a:spcBef>
                        <a:spcAft>
                          <a:spcPts val="600"/>
                        </a:spcAft>
                      </a:pPr>
                      <a:r>
                        <a:rPr lang="en-GB" sz="1000">
                          <a:latin typeface="Tahoma"/>
                          <a:ea typeface="Arial Unicode MS"/>
                          <a:cs typeface="Times New Roman"/>
                        </a:rPr>
                        <a:t>=</a:t>
                      </a:r>
                      <a:endParaRPr lang="en-US" sz="1000">
                        <a:latin typeface="Tahoma"/>
                        <a:ea typeface="Arial Unicode MS"/>
                        <a:cs typeface="Times New Roman"/>
                      </a:endParaRPr>
                    </a:p>
                  </a:txBody>
                  <a:tcPr marL="68580" marR="68580" marT="0" marB="0"/>
                </a:tc>
                <a:tc>
                  <a:txBody>
                    <a:bodyPr/>
                    <a:lstStyle/>
                    <a:p>
                      <a:pPr algn="just">
                        <a:spcBef>
                          <a:spcPts val="200"/>
                        </a:spcBef>
                        <a:spcAft>
                          <a:spcPts val="600"/>
                        </a:spcAft>
                      </a:pPr>
                      <a:r>
                        <a:rPr lang="en-GB" sz="1000" dirty="0">
                          <a:latin typeface="Tahoma"/>
                          <a:ea typeface="Arial Unicode MS"/>
                          <a:cs typeface="Times New Roman"/>
                        </a:rPr>
                        <a:t>“USD”</a:t>
                      </a:r>
                      <a:endParaRPr lang="en-US" sz="1000" dirty="0">
                        <a:latin typeface="Tahoma"/>
                        <a:ea typeface="Arial Unicode MS"/>
                        <a:cs typeface="Times New Roman"/>
                      </a:endParaRPr>
                    </a:p>
                  </a:txBody>
                  <a:tcPr marL="68580" marR="68580"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373205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7687" name="Picture 7"/>
          <p:cNvPicPr>
            <a:picLocks noChangeAspect="1" noChangeArrowheads="1"/>
          </p:cNvPicPr>
          <p:nvPr/>
        </p:nvPicPr>
        <p:blipFill>
          <a:blip r:embed="rId2" cstate="print"/>
          <a:srcRect/>
          <a:stretch>
            <a:fillRect/>
          </a:stretch>
        </p:blipFill>
        <p:spPr bwMode="auto">
          <a:xfrm>
            <a:off x="505993" y="1029689"/>
            <a:ext cx="4068763" cy="4595812"/>
          </a:xfrm>
          <a:prstGeom prst="rect">
            <a:avLst/>
          </a:prstGeom>
          <a:noFill/>
          <a:ln w="9525">
            <a:noFill/>
            <a:miter lim="800000"/>
            <a:headEnd/>
            <a:tailEnd/>
          </a:ln>
          <a:effectLst/>
        </p:spPr>
      </p:pic>
      <p:sp>
        <p:nvSpPr>
          <p:cNvPr id="13" name="Isosceles Triangle 12"/>
          <p:cNvSpPr/>
          <p:nvPr/>
        </p:nvSpPr>
        <p:spPr>
          <a:xfrm rot="5340000" flipV="1">
            <a:off x="3604566" y="1460175"/>
            <a:ext cx="436319" cy="2405700"/>
          </a:xfrm>
          <a:prstGeom prst="triangle">
            <a:avLst/>
          </a:prstGeom>
          <a:solidFill>
            <a:schemeClr val="accent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nl-BE"/>
              <a:t>Bank cheque requests</a:t>
            </a:r>
            <a:endParaRPr lang="en-US"/>
          </a:p>
        </p:txBody>
      </p:sp>
      <p:sp>
        <p:nvSpPr>
          <p:cNvPr id="15" name="TextBox 14"/>
          <p:cNvSpPr txBox="1"/>
          <p:nvPr/>
        </p:nvSpPr>
        <p:spPr>
          <a:xfrm>
            <a:off x="3370520" y="1594891"/>
            <a:ext cx="1190847" cy="830997"/>
          </a:xfrm>
          <a:prstGeom prst="rect">
            <a:avLst/>
          </a:prstGeom>
          <a:noFill/>
        </p:spPr>
        <p:txBody>
          <a:bodyPr wrap="square" rtlCol="0">
            <a:spAutoFit/>
          </a:bodyPr>
          <a:lstStyle/>
          <a:p>
            <a:r>
              <a:rPr lang="nl-BE"/>
              <a:t>Fields enriched if not already present</a:t>
            </a:r>
            <a:endParaRPr lang="en-US"/>
          </a:p>
        </p:txBody>
      </p:sp>
      <p:graphicFrame>
        <p:nvGraphicFramePr>
          <p:cNvPr id="10" name="Table 9"/>
          <p:cNvGraphicFramePr>
            <a:graphicFrameLocks noGrp="1"/>
          </p:cNvGraphicFramePr>
          <p:nvPr/>
        </p:nvGraphicFramePr>
        <p:xfrm>
          <a:off x="4749206" y="1471428"/>
          <a:ext cx="3884432" cy="2225040"/>
        </p:xfrm>
        <a:graphic>
          <a:graphicData uri="http://schemas.openxmlformats.org/drawingml/2006/table">
            <a:tbl>
              <a:tblPr firstRow="1" bandRow="1">
                <a:tableStyleId>{5C22544A-7EE6-4342-B048-85BDC9FD1C3A}</a:tableStyleId>
              </a:tblPr>
              <a:tblGrid>
                <a:gridCol w="1321985">
                  <a:extLst>
                    <a:ext uri="{9D8B030D-6E8A-4147-A177-3AD203B41FA5}">
                      <a16:colId xmlns:a16="http://schemas.microsoft.com/office/drawing/2014/main" val="20000"/>
                    </a:ext>
                  </a:extLst>
                </a:gridCol>
                <a:gridCol w="2562447">
                  <a:extLst>
                    <a:ext uri="{9D8B030D-6E8A-4147-A177-3AD203B41FA5}">
                      <a16:colId xmlns:a16="http://schemas.microsoft.com/office/drawing/2014/main" val="20001"/>
                    </a:ext>
                  </a:extLst>
                </a:gridCol>
              </a:tblGrid>
              <a:tr h="370840">
                <a:tc>
                  <a:txBody>
                    <a:bodyPr/>
                    <a:lstStyle/>
                    <a:p>
                      <a:pPr algn="ctr">
                        <a:spcAft>
                          <a:spcPts val="0"/>
                        </a:spcAft>
                      </a:pPr>
                      <a:r>
                        <a:rPr lang="en-GB" sz="1000" b="1" kern="1200" dirty="0">
                          <a:solidFill>
                            <a:schemeClr val="lt1"/>
                          </a:solidFill>
                          <a:latin typeface="Tahoma"/>
                          <a:ea typeface="Arial Unicode MS"/>
                          <a:cs typeface="Times New Roman"/>
                        </a:rPr>
                        <a:t>Name </a:t>
                      </a:r>
                      <a:endParaRPr lang="nl-BE" sz="1000" b="1" kern="1200" dirty="0">
                        <a:solidFill>
                          <a:schemeClr val="lt1"/>
                        </a:solidFill>
                        <a:latin typeface="Tahoma"/>
                        <a:ea typeface="Arial Unicode MS"/>
                        <a:cs typeface="Times New Roman"/>
                      </a:endParaRPr>
                    </a:p>
                  </a:txBody>
                  <a:tcPr marL="63623" marR="63623" marT="0" marB="0" anchor="ctr"/>
                </a:tc>
                <a:tc>
                  <a:txBody>
                    <a:bodyPr/>
                    <a:lstStyle/>
                    <a:p>
                      <a:pPr algn="ctr">
                        <a:spcAft>
                          <a:spcPts val="0"/>
                        </a:spcAft>
                      </a:pPr>
                      <a:r>
                        <a:rPr lang="en-GB" sz="1000" b="1" kern="1200" dirty="0">
                          <a:solidFill>
                            <a:schemeClr val="lt1"/>
                          </a:solidFill>
                          <a:latin typeface="Tahoma"/>
                          <a:ea typeface="Arial Unicode MS"/>
                          <a:cs typeface="Times New Roman"/>
                        </a:rPr>
                        <a:t>Value</a:t>
                      </a:r>
                      <a:endParaRPr lang="nl-BE" sz="1000" b="1" kern="1200" dirty="0">
                        <a:solidFill>
                          <a:schemeClr val="lt1"/>
                        </a:solidFill>
                        <a:latin typeface="Tahoma"/>
                        <a:ea typeface="Arial Unicode MS"/>
                        <a:cs typeface="Times New Roman"/>
                      </a:endParaRPr>
                    </a:p>
                  </a:txBody>
                  <a:tcPr marL="63623" marR="63623" marT="0" marB="0" anchor="ctr"/>
                </a:tc>
                <a:extLst>
                  <a:ext uri="{0D108BD9-81ED-4DB2-BD59-A6C34878D82A}">
                    <a16:rowId xmlns:a16="http://schemas.microsoft.com/office/drawing/2014/main" val="10000"/>
                  </a:ext>
                </a:extLst>
              </a:tr>
              <a:tr h="370840">
                <a:tc>
                  <a:txBody>
                    <a:bodyPr/>
                    <a:lstStyle/>
                    <a:p>
                      <a:pPr>
                        <a:spcAft>
                          <a:spcPts val="0"/>
                        </a:spcAft>
                      </a:pPr>
                      <a:r>
                        <a:rPr lang="en-GB" sz="900" dirty="0">
                          <a:solidFill>
                            <a:srgbClr val="000000"/>
                          </a:solidFill>
                          <a:latin typeface="Arial"/>
                          <a:ea typeface="Times New Roman"/>
                          <a:cs typeface="Arial"/>
                        </a:rPr>
                        <a:t>Cheque Type</a:t>
                      </a:r>
                      <a:endParaRPr lang="nl-BE" sz="900" dirty="0">
                        <a:latin typeface="Arial"/>
                        <a:ea typeface="Times New Roman"/>
                        <a:cs typeface="Times New Roman"/>
                      </a:endParaRPr>
                    </a:p>
                  </a:txBody>
                  <a:tcPr marL="63623" marR="63623" marT="0" marB="0" anchor="ctr"/>
                </a:tc>
                <a:tc>
                  <a:txBody>
                    <a:bodyPr/>
                    <a:lstStyle/>
                    <a:p>
                      <a:pPr>
                        <a:spcAft>
                          <a:spcPts val="0"/>
                        </a:spcAft>
                      </a:pPr>
                      <a:r>
                        <a:rPr lang="en-GB" sz="900">
                          <a:solidFill>
                            <a:srgbClr val="000000"/>
                          </a:solidFill>
                          <a:latin typeface="Arial"/>
                          <a:ea typeface="Times New Roman"/>
                          <a:cs typeface="Arial"/>
                        </a:rPr>
                        <a:t>BCHQ (Bank Cheque) </a:t>
                      </a:r>
                      <a:endParaRPr lang="nl-BE" sz="900">
                        <a:latin typeface="Arial"/>
                        <a:ea typeface="Times New Roman"/>
                        <a:cs typeface="Times New Roman"/>
                      </a:endParaRPr>
                    </a:p>
                  </a:txBody>
                  <a:tcPr marL="63623" marR="63623" marT="0" marB="0" anchor="ctr"/>
                </a:tc>
                <a:extLst>
                  <a:ext uri="{0D108BD9-81ED-4DB2-BD59-A6C34878D82A}">
                    <a16:rowId xmlns:a16="http://schemas.microsoft.com/office/drawing/2014/main" val="10001"/>
                  </a:ext>
                </a:extLst>
              </a:tr>
              <a:tr h="370840">
                <a:tc>
                  <a:txBody>
                    <a:bodyPr/>
                    <a:lstStyle/>
                    <a:p>
                      <a:pPr>
                        <a:spcAft>
                          <a:spcPts val="0"/>
                        </a:spcAft>
                      </a:pPr>
                      <a:r>
                        <a:rPr lang="en-GB" sz="900" dirty="0">
                          <a:solidFill>
                            <a:srgbClr val="000000"/>
                          </a:solidFill>
                          <a:latin typeface="Arial"/>
                          <a:ea typeface="Times New Roman"/>
                          <a:cs typeface="Arial"/>
                        </a:rPr>
                        <a:t>Cheque Number</a:t>
                      </a:r>
                      <a:endParaRPr lang="nl-BE" sz="900" dirty="0">
                        <a:latin typeface="Arial"/>
                        <a:ea typeface="Times New Roman"/>
                        <a:cs typeface="Times New Roman"/>
                      </a:endParaRPr>
                    </a:p>
                  </a:txBody>
                  <a:tcPr marL="63623" marR="63623" marT="0" marB="0" anchor="ctr"/>
                </a:tc>
                <a:tc>
                  <a:txBody>
                    <a:bodyPr/>
                    <a:lstStyle/>
                    <a:p>
                      <a:pPr>
                        <a:spcAft>
                          <a:spcPts val="0"/>
                        </a:spcAft>
                      </a:pPr>
                      <a:r>
                        <a:rPr lang="en-GB" sz="900" dirty="0">
                          <a:solidFill>
                            <a:srgbClr val="000000"/>
                          </a:solidFill>
                          <a:latin typeface="Arial"/>
                          <a:ea typeface="Times New Roman"/>
                          <a:cs typeface="Arial"/>
                        </a:rPr>
                        <a:t>&lt;&lt;</a:t>
                      </a:r>
                      <a:r>
                        <a:rPr lang="en-GB" sz="900" dirty="0" err="1">
                          <a:solidFill>
                            <a:srgbClr val="000000"/>
                          </a:solidFill>
                          <a:latin typeface="Arial"/>
                          <a:ea typeface="Times New Roman"/>
                          <a:cs typeface="Arial"/>
                        </a:rPr>
                        <a:t>PaymentInstruction.displayInstructionId</a:t>
                      </a:r>
                      <a:r>
                        <a:rPr lang="en-GB" sz="900" dirty="0">
                          <a:solidFill>
                            <a:srgbClr val="000000"/>
                          </a:solidFill>
                          <a:latin typeface="Arial"/>
                          <a:ea typeface="Times New Roman"/>
                          <a:cs typeface="Arial"/>
                        </a:rPr>
                        <a:t>&gt;&gt; (Transaction ID) </a:t>
                      </a:r>
                      <a:endParaRPr lang="nl-BE" sz="900" dirty="0">
                        <a:latin typeface="Arial"/>
                        <a:ea typeface="Times New Roman"/>
                        <a:cs typeface="Times New Roman"/>
                      </a:endParaRPr>
                    </a:p>
                  </a:txBody>
                  <a:tcPr marL="63623" marR="63623" marT="0" marB="0" anchor="ctr"/>
                </a:tc>
                <a:extLst>
                  <a:ext uri="{0D108BD9-81ED-4DB2-BD59-A6C34878D82A}">
                    <a16:rowId xmlns:a16="http://schemas.microsoft.com/office/drawing/2014/main" val="10002"/>
                  </a:ext>
                </a:extLst>
              </a:tr>
              <a:tr h="370840">
                <a:tc>
                  <a:txBody>
                    <a:bodyPr/>
                    <a:lstStyle/>
                    <a:p>
                      <a:pPr>
                        <a:spcAft>
                          <a:spcPts val="0"/>
                        </a:spcAft>
                      </a:pPr>
                      <a:r>
                        <a:rPr lang="en-GB" sz="900">
                          <a:solidFill>
                            <a:srgbClr val="000000"/>
                          </a:solidFill>
                          <a:latin typeface="Arial"/>
                          <a:ea typeface="Times New Roman"/>
                          <a:cs typeface="Arial"/>
                        </a:rPr>
                        <a:t>Delivery Method Code</a:t>
                      </a:r>
                      <a:endParaRPr lang="nl-BE" sz="900">
                        <a:latin typeface="Arial"/>
                        <a:ea typeface="Times New Roman"/>
                        <a:cs typeface="Times New Roman"/>
                      </a:endParaRPr>
                    </a:p>
                  </a:txBody>
                  <a:tcPr marL="63623" marR="63623" marT="0" marB="0" anchor="ctr"/>
                </a:tc>
                <a:tc>
                  <a:txBody>
                    <a:bodyPr/>
                    <a:lstStyle/>
                    <a:p>
                      <a:pPr>
                        <a:spcAft>
                          <a:spcPts val="0"/>
                        </a:spcAft>
                      </a:pPr>
                      <a:r>
                        <a:rPr lang="en-GB" sz="900" dirty="0">
                          <a:solidFill>
                            <a:srgbClr val="000000"/>
                          </a:solidFill>
                          <a:latin typeface="Arial"/>
                          <a:ea typeface="Times New Roman"/>
                          <a:cs typeface="Arial"/>
                        </a:rPr>
                        <a:t>CRCD (Courier to Creditor) </a:t>
                      </a:r>
                      <a:endParaRPr lang="nl-BE" sz="900" dirty="0">
                        <a:latin typeface="Arial"/>
                        <a:ea typeface="Times New Roman"/>
                        <a:cs typeface="Times New Roman"/>
                      </a:endParaRPr>
                    </a:p>
                  </a:txBody>
                  <a:tcPr marL="63623" marR="63623" marT="0" marB="0" anchor="ctr"/>
                </a:tc>
                <a:extLst>
                  <a:ext uri="{0D108BD9-81ED-4DB2-BD59-A6C34878D82A}">
                    <a16:rowId xmlns:a16="http://schemas.microsoft.com/office/drawing/2014/main" val="10003"/>
                  </a:ext>
                </a:extLst>
              </a:tr>
              <a:tr h="370840">
                <a:tc>
                  <a:txBody>
                    <a:bodyPr/>
                    <a:lstStyle/>
                    <a:p>
                      <a:pPr>
                        <a:spcAft>
                          <a:spcPts val="0"/>
                        </a:spcAft>
                      </a:pPr>
                      <a:r>
                        <a:rPr lang="en-GB" sz="900" dirty="0">
                          <a:solidFill>
                            <a:srgbClr val="000000"/>
                          </a:solidFill>
                          <a:latin typeface="Arial"/>
                          <a:ea typeface="Times New Roman"/>
                          <a:cs typeface="Arial"/>
                        </a:rPr>
                        <a:t>Cheque Priority</a:t>
                      </a:r>
                      <a:endParaRPr lang="nl-BE" sz="900" dirty="0">
                        <a:latin typeface="Arial"/>
                        <a:ea typeface="Times New Roman"/>
                        <a:cs typeface="Times New Roman"/>
                      </a:endParaRPr>
                    </a:p>
                  </a:txBody>
                  <a:tcPr marL="63623" marR="63623" marT="0" marB="0" anchor="ctr"/>
                </a:tc>
                <a:tc>
                  <a:txBody>
                    <a:bodyPr/>
                    <a:lstStyle/>
                    <a:p>
                      <a:pPr>
                        <a:spcAft>
                          <a:spcPts val="0"/>
                        </a:spcAft>
                      </a:pPr>
                      <a:r>
                        <a:rPr lang="en-GB" sz="900" dirty="0">
                          <a:solidFill>
                            <a:srgbClr val="000000"/>
                          </a:solidFill>
                          <a:latin typeface="Arial"/>
                          <a:ea typeface="Times New Roman"/>
                          <a:cs typeface="Arial"/>
                        </a:rPr>
                        <a:t>NORM (Normal)</a:t>
                      </a:r>
                      <a:endParaRPr lang="nl-BE" sz="900" dirty="0">
                        <a:latin typeface="Arial"/>
                        <a:ea typeface="Times New Roman"/>
                        <a:cs typeface="Times New Roman"/>
                      </a:endParaRPr>
                    </a:p>
                  </a:txBody>
                  <a:tcPr marL="63623" marR="63623" marT="0" marB="0" anchor="ctr"/>
                </a:tc>
                <a:extLst>
                  <a:ext uri="{0D108BD9-81ED-4DB2-BD59-A6C34878D82A}">
                    <a16:rowId xmlns:a16="http://schemas.microsoft.com/office/drawing/2014/main" val="10004"/>
                  </a:ext>
                </a:extLst>
              </a:tr>
              <a:tr h="370840">
                <a:tc>
                  <a:txBody>
                    <a:bodyPr/>
                    <a:lstStyle/>
                    <a:p>
                      <a:pPr>
                        <a:spcAft>
                          <a:spcPts val="0"/>
                        </a:spcAft>
                      </a:pPr>
                      <a:r>
                        <a:rPr lang="en-GB" sz="900" dirty="0">
                          <a:solidFill>
                            <a:srgbClr val="000000"/>
                          </a:solidFill>
                          <a:latin typeface="Arial"/>
                          <a:ea typeface="Times New Roman"/>
                          <a:cs typeface="Arial"/>
                        </a:rPr>
                        <a:t>Cheque Print Location</a:t>
                      </a:r>
                      <a:endParaRPr lang="nl-BE" sz="900" dirty="0">
                        <a:latin typeface="Arial"/>
                        <a:ea typeface="Times New Roman"/>
                        <a:cs typeface="Times New Roman"/>
                      </a:endParaRPr>
                    </a:p>
                  </a:txBody>
                  <a:tcPr marL="63623" marR="63623" marT="0" marB="0" anchor="ctr"/>
                </a:tc>
                <a:tc>
                  <a:txBody>
                    <a:bodyPr/>
                    <a:lstStyle/>
                    <a:p>
                      <a:pPr>
                        <a:spcAft>
                          <a:spcPts val="0"/>
                        </a:spcAft>
                      </a:pPr>
                      <a:r>
                        <a:rPr lang="en-GB" sz="900" dirty="0">
                          <a:solidFill>
                            <a:srgbClr val="000000"/>
                          </a:solidFill>
                          <a:latin typeface="Arial"/>
                          <a:ea typeface="Times New Roman"/>
                          <a:cs typeface="Arial"/>
                        </a:rPr>
                        <a:t>NULL</a:t>
                      </a:r>
                      <a:endParaRPr lang="nl-BE" sz="900" dirty="0">
                        <a:latin typeface="Arial"/>
                        <a:ea typeface="Times New Roman"/>
                        <a:cs typeface="Times New Roman"/>
                      </a:endParaRPr>
                    </a:p>
                  </a:txBody>
                  <a:tcPr marL="63623" marR="63623" marT="0" marB="0" anchor="ctr"/>
                </a:tc>
                <a:extLst>
                  <a:ext uri="{0D108BD9-81ED-4DB2-BD59-A6C34878D82A}">
                    <a16:rowId xmlns:a16="http://schemas.microsoft.com/office/drawing/2014/main" val="10005"/>
                  </a:ext>
                </a:extLst>
              </a:tr>
            </a:tbl>
          </a:graphicData>
        </a:graphic>
      </p:graphicFrame>
      <p:sp>
        <p:nvSpPr>
          <p:cNvPr id="17" name="Isosceles Triangle 16"/>
          <p:cNvSpPr/>
          <p:nvPr/>
        </p:nvSpPr>
        <p:spPr>
          <a:xfrm rot="6360000" flipV="1">
            <a:off x="3574551" y="3182137"/>
            <a:ext cx="186196" cy="2536107"/>
          </a:xfrm>
          <a:prstGeom prst="triangle">
            <a:avLst/>
          </a:prstGeom>
          <a:solidFill>
            <a:schemeClr val="accent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8" name="Rectangle 17"/>
          <p:cNvSpPr/>
          <p:nvPr/>
        </p:nvSpPr>
        <p:spPr>
          <a:xfrm>
            <a:off x="4763385" y="4391247"/>
            <a:ext cx="3870251"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a:t>If the outgoing Business Participant’s Exchange Condition (determined during routing) indicates an Advice of Cheque is to be sent out, then an Advice of Cheque Instruction is created and submitted (as an MT110)</a:t>
            </a:r>
            <a:endParaRPr lang="en-US"/>
          </a:p>
        </p:txBody>
      </p:sp>
      <p:sp>
        <p:nvSpPr>
          <p:cNvPr id="22" name="Isosceles Triangle 21"/>
          <p:cNvSpPr/>
          <p:nvPr/>
        </p:nvSpPr>
        <p:spPr>
          <a:xfrm rot="6360000" flipV="1">
            <a:off x="3641890" y="4504117"/>
            <a:ext cx="186196" cy="2536107"/>
          </a:xfrm>
          <a:prstGeom prst="triangle">
            <a:avLst/>
          </a:prstGeom>
          <a:solidFill>
            <a:schemeClr val="accent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3" name="Rectangle 22"/>
          <p:cNvSpPr/>
          <p:nvPr/>
        </p:nvSpPr>
        <p:spPr>
          <a:xfrm>
            <a:off x="4766929" y="5489944"/>
            <a:ext cx="3870251"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a:t>The Transaction is submitted as a proprietary XML print cheque file</a:t>
            </a:r>
            <a:endParaRPr lang="en-US"/>
          </a:p>
        </p:txBody>
      </p:sp>
    </p:spTree>
    <p:extLst>
      <p:ext uri="{BB962C8B-B14F-4D97-AF65-F5344CB8AC3E}">
        <p14:creationId xmlns:p14="http://schemas.microsoft.com/office/powerpoint/2010/main" val="307913152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a:t>On-us foreign bank </a:t>
            </a:r>
            <a:r>
              <a:rPr lang="en-US" sz="2400" err="1"/>
              <a:t>cheque</a:t>
            </a:r>
            <a:r>
              <a:rPr lang="en-US" sz="2400"/>
              <a:t> request - demo</a:t>
            </a:r>
          </a:p>
        </p:txBody>
      </p:sp>
      <p:sp>
        <p:nvSpPr>
          <p:cNvPr id="38" name="Line 25"/>
          <p:cNvSpPr>
            <a:spLocks noChangeShapeType="1"/>
          </p:cNvSpPr>
          <p:nvPr/>
        </p:nvSpPr>
        <p:spPr bwMode="auto">
          <a:xfrm>
            <a:off x="1714803" y="3365111"/>
            <a:ext cx="714380"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pic>
        <p:nvPicPr>
          <p:cNvPr id="48" name="Picture 5" descr="Bank-shadow"/>
          <p:cNvPicPr>
            <a:picLocks noChangeAspect="1" noChangeArrowheads="1"/>
          </p:cNvPicPr>
          <p:nvPr/>
        </p:nvPicPr>
        <p:blipFill>
          <a:blip r:embed="rId3" cstate="print"/>
          <a:srcRect/>
          <a:stretch>
            <a:fillRect/>
          </a:stretch>
        </p:blipFill>
        <p:spPr bwMode="auto">
          <a:xfrm>
            <a:off x="2643497" y="2793604"/>
            <a:ext cx="1025525" cy="760412"/>
          </a:xfrm>
          <a:prstGeom prst="rect">
            <a:avLst/>
          </a:prstGeom>
          <a:noFill/>
          <a:ln w="9525">
            <a:noFill/>
            <a:miter lim="800000"/>
            <a:headEnd/>
            <a:tailEnd/>
          </a:ln>
        </p:spPr>
      </p:pic>
      <p:sp>
        <p:nvSpPr>
          <p:cNvPr id="49" name="TextBox 48"/>
          <p:cNvSpPr txBox="1"/>
          <p:nvPr/>
        </p:nvSpPr>
        <p:spPr>
          <a:xfrm>
            <a:off x="2573458" y="3534680"/>
            <a:ext cx="1401345" cy="769441"/>
          </a:xfrm>
          <a:prstGeom prst="rect">
            <a:avLst/>
          </a:prstGeom>
          <a:noFill/>
        </p:spPr>
        <p:txBody>
          <a:bodyPr wrap="none" rtlCol="0">
            <a:spAutoFit/>
          </a:bodyPr>
          <a:lstStyle/>
          <a:p>
            <a:pPr algn="ctr"/>
            <a:r>
              <a:rPr lang="nl-BE" sz="1400" i="0">
                <a:latin typeface="+mn-lt"/>
              </a:rPr>
              <a:t>XCT BANK-1, </a:t>
            </a:r>
          </a:p>
          <a:p>
            <a:pPr algn="ctr"/>
            <a:r>
              <a:rPr lang="nl-BE" sz="1400" i="0">
                <a:latin typeface="+mn-lt"/>
              </a:rPr>
              <a:t>Belgium</a:t>
            </a:r>
          </a:p>
          <a:p>
            <a:pPr algn="ctr"/>
            <a:r>
              <a:rPr lang="nl-BE" sz="1100" i="0">
                <a:latin typeface="+mn-lt"/>
              </a:rPr>
              <a:t>(XCTABEBB)</a:t>
            </a:r>
          </a:p>
        </p:txBody>
      </p:sp>
      <p:pic>
        <p:nvPicPr>
          <p:cNvPr id="50" name="Picture 49"/>
          <p:cNvPicPr>
            <a:picLocks noChangeAspect="1" noChangeArrowheads="1"/>
          </p:cNvPicPr>
          <p:nvPr/>
        </p:nvPicPr>
        <p:blipFill>
          <a:blip r:embed="rId4" cstate="print"/>
          <a:srcRect/>
          <a:stretch>
            <a:fillRect/>
          </a:stretch>
        </p:blipFill>
        <p:spPr bwMode="auto">
          <a:xfrm>
            <a:off x="2714935" y="2722169"/>
            <a:ext cx="285751" cy="285749"/>
          </a:xfrm>
          <a:prstGeom prst="rect">
            <a:avLst/>
          </a:prstGeom>
          <a:noFill/>
          <a:ln w="28575" algn="ctr">
            <a:noFill/>
            <a:miter lim="800000"/>
            <a:headEnd/>
            <a:tailEnd/>
          </a:ln>
        </p:spPr>
      </p:pic>
      <p:sp>
        <p:nvSpPr>
          <p:cNvPr id="51" name="TextBox 50"/>
          <p:cNvSpPr txBox="1"/>
          <p:nvPr/>
        </p:nvSpPr>
        <p:spPr>
          <a:xfrm>
            <a:off x="588318" y="3476436"/>
            <a:ext cx="1062347" cy="738664"/>
          </a:xfrm>
          <a:prstGeom prst="rect">
            <a:avLst/>
          </a:prstGeom>
          <a:noFill/>
        </p:spPr>
        <p:txBody>
          <a:bodyPr wrap="square" rtlCol="0">
            <a:spAutoFit/>
          </a:bodyPr>
          <a:lstStyle/>
          <a:p>
            <a:r>
              <a:rPr lang="nl-BE" sz="1400" i="0">
                <a:latin typeface="+mn-lt"/>
              </a:rPr>
              <a:t>Super Market Deluxe</a:t>
            </a:r>
          </a:p>
        </p:txBody>
      </p:sp>
      <p:pic>
        <p:nvPicPr>
          <p:cNvPr id="56" name="Picture 54" descr="message"/>
          <p:cNvPicPr>
            <a:picLocks noChangeAspect="1" noChangeArrowheads="1"/>
          </p:cNvPicPr>
          <p:nvPr/>
        </p:nvPicPr>
        <p:blipFill>
          <a:blip r:embed="rId5" cstate="print"/>
          <a:srcRect/>
          <a:stretch>
            <a:fillRect/>
          </a:stretch>
        </p:blipFill>
        <p:spPr bwMode="auto">
          <a:xfrm>
            <a:off x="1943154" y="3534650"/>
            <a:ext cx="453067" cy="357190"/>
          </a:xfrm>
          <a:prstGeom prst="rect">
            <a:avLst/>
          </a:prstGeom>
          <a:noFill/>
          <a:ln w="9525">
            <a:noFill/>
            <a:miter lim="800000"/>
            <a:headEnd/>
            <a:tailEnd/>
          </a:ln>
        </p:spPr>
      </p:pic>
      <p:sp>
        <p:nvSpPr>
          <p:cNvPr id="57" name="TextBox 56"/>
          <p:cNvSpPr txBox="1"/>
          <p:nvPr/>
        </p:nvSpPr>
        <p:spPr>
          <a:xfrm>
            <a:off x="1810458" y="3901365"/>
            <a:ext cx="729687" cy="261610"/>
          </a:xfrm>
          <a:prstGeom prst="rect">
            <a:avLst/>
          </a:prstGeom>
          <a:noFill/>
        </p:spPr>
        <p:txBody>
          <a:bodyPr wrap="none" rtlCol="0">
            <a:spAutoFit/>
          </a:bodyPr>
          <a:lstStyle/>
          <a:p>
            <a:r>
              <a:rPr lang="nl-BE" sz="1100" i="0">
                <a:latin typeface="+mn-lt"/>
              </a:rPr>
              <a:t>PAIN.001</a:t>
            </a:r>
          </a:p>
        </p:txBody>
      </p:sp>
      <p:pic>
        <p:nvPicPr>
          <p:cNvPr id="58" name="Picture 51" descr="Shop2"/>
          <p:cNvPicPr>
            <a:picLocks noChangeAspect="1" noChangeArrowheads="1"/>
          </p:cNvPicPr>
          <p:nvPr/>
        </p:nvPicPr>
        <p:blipFill>
          <a:blip r:embed="rId6" cstate="print"/>
          <a:srcRect/>
          <a:stretch>
            <a:fillRect/>
          </a:stretch>
        </p:blipFill>
        <p:spPr bwMode="auto">
          <a:xfrm>
            <a:off x="499295" y="2926957"/>
            <a:ext cx="1066800" cy="571500"/>
          </a:xfrm>
          <a:prstGeom prst="rect">
            <a:avLst/>
          </a:prstGeom>
          <a:noFill/>
          <a:ln w="9525">
            <a:noFill/>
            <a:miter lim="800000"/>
            <a:headEnd/>
            <a:tailEnd/>
          </a:ln>
        </p:spPr>
      </p:pic>
      <p:grpSp>
        <p:nvGrpSpPr>
          <p:cNvPr id="3" name="Group 67"/>
          <p:cNvGrpSpPr>
            <a:grpSpLocks/>
          </p:cNvGrpSpPr>
          <p:nvPr/>
        </p:nvGrpSpPr>
        <p:grpSpPr bwMode="auto">
          <a:xfrm>
            <a:off x="1624884" y="2929127"/>
            <a:ext cx="595807" cy="350017"/>
            <a:chOff x="3699" y="2069"/>
            <a:chExt cx="672" cy="395"/>
          </a:xfrm>
        </p:grpSpPr>
        <p:pic>
          <p:nvPicPr>
            <p:cNvPr id="61" name="Picture 68" descr="PC"/>
            <p:cNvPicPr>
              <a:picLocks noChangeAspect="1" noChangeArrowheads="1"/>
            </p:cNvPicPr>
            <p:nvPr/>
          </p:nvPicPr>
          <p:blipFill>
            <a:blip r:embed="rId7" cstate="print"/>
            <a:srcRect/>
            <a:stretch>
              <a:fillRect/>
            </a:stretch>
          </p:blipFill>
          <p:spPr bwMode="auto">
            <a:xfrm>
              <a:off x="3878" y="2069"/>
              <a:ext cx="493" cy="390"/>
            </a:xfrm>
            <a:prstGeom prst="rect">
              <a:avLst/>
            </a:prstGeom>
            <a:noFill/>
            <a:ln w="9525">
              <a:noFill/>
              <a:miter lim="800000"/>
              <a:headEnd/>
              <a:tailEnd/>
            </a:ln>
          </p:spPr>
        </p:pic>
        <p:pic>
          <p:nvPicPr>
            <p:cNvPr id="62" name="Picture 69" descr="Person_red"/>
            <p:cNvPicPr>
              <a:picLocks noChangeAspect="1" noChangeArrowheads="1"/>
            </p:cNvPicPr>
            <p:nvPr/>
          </p:nvPicPr>
          <p:blipFill>
            <a:blip r:embed="rId8" cstate="print"/>
            <a:srcRect/>
            <a:stretch>
              <a:fillRect/>
            </a:stretch>
          </p:blipFill>
          <p:spPr bwMode="auto">
            <a:xfrm>
              <a:off x="3699" y="2127"/>
              <a:ext cx="277" cy="337"/>
            </a:xfrm>
            <a:prstGeom prst="rect">
              <a:avLst/>
            </a:prstGeom>
            <a:noFill/>
            <a:ln w="9525">
              <a:noFill/>
              <a:miter lim="800000"/>
              <a:headEnd/>
              <a:tailEnd/>
            </a:ln>
          </p:spPr>
        </p:pic>
      </p:grpSp>
      <p:pic>
        <p:nvPicPr>
          <p:cNvPr id="63" name="Picture 6"/>
          <p:cNvPicPr>
            <a:picLocks noChangeAspect="1" noChangeArrowheads="1"/>
          </p:cNvPicPr>
          <p:nvPr/>
        </p:nvPicPr>
        <p:blipFill>
          <a:blip r:embed="rId9" cstate="print"/>
          <a:srcRect/>
          <a:stretch>
            <a:fillRect/>
          </a:stretch>
        </p:blipFill>
        <p:spPr bwMode="auto">
          <a:xfrm>
            <a:off x="5510100" y="2695703"/>
            <a:ext cx="385200" cy="385200"/>
          </a:xfrm>
          <a:prstGeom prst="rect">
            <a:avLst/>
          </a:prstGeom>
          <a:noFill/>
          <a:ln w="9525">
            <a:noFill/>
            <a:miter lim="800000"/>
            <a:headEnd/>
            <a:tailEnd/>
          </a:ln>
        </p:spPr>
      </p:pic>
      <p:sp>
        <p:nvSpPr>
          <p:cNvPr id="64" name="TextBox 63"/>
          <p:cNvSpPr txBox="1"/>
          <p:nvPr/>
        </p:nvSpPr>
        <p:spPr>
          <a:xfrm>
            <a:off x="5430611" y="3544217"/>
            <a:ext cx="1137876" cy="477054"/>
          </a:xfrm>
          <a:prstGeom prst="rect">
            <a:avLst/>
          </a:prstGeom>
          <a:noFill/>
        </p:spPr>
        <p:txBody>
          <a:bodyPr wrap="none" rtlCol="0">
            <a:spAutoFit/>
          </a:bodyPr>
          <a:lstStyle/>
          <a:p>
            <a:r>
              <a:rPr lang="en-US" sz="1400" i="0">
                <a:latin typeface="+mn-lt"/>
              </a:rPr>
              <a:t>Barclays, UK </a:t>
            </a:r>
            <a:br>
              <a:rPr lang="en-US" sz="1400" i="0">
                <a:latin typeface="+mn-lt"/>
              </a:rPr>
            </a:br>
            <a:r>
              <a:rPr lang="en-US" sz="1100" b="0" i="0">
                <a:latin typeface="+mn-lt"/>
              </a:rPr>
              <a:t>(</a:t>
            </a:r>
            <a:r>
              <a:rPr lang="en-US" sz="1100" b="0" i="0"/>
              <a:t>BARCGB22</a:t>
            </a:r>
            <a:r>
              <a:rPr lang="en-US" sz="1100" b="0" i="0">
                <a:latin typeface="+mn-lt"/>
              </a:rPr>
              <a:t>)</a:t>
            </a:r>
          </a:p>
        </p:txBody>
      </p:sp>
      <p:pic>
        <p:nvPicPr>
          <p:cNvPr id="65" name="Picture 5" descr="Bank-shadow"/>
          <p:cNvPicPr>
            <a:picLocks noChangeAspect="1" noChangeArrowheads="1"/>
          </p:cNvPicPr>
          <p:nvPr/>
        </p:nvPicPr>
        <p:blipFill>
          <a:blip r:embed="rId3" cstate="print"/>
          <a:srcRect/>
          <a:stretch>
            <a:fillRect/>
          </a:stretch>
        </p:blipFill>
        <p:spPr bwMode="auto">
          <a:xfrm>
            <a:off x="5473011" y="2829837"/>
            <a:ext cx="1025525" cy="760412"/>
          </a:xfrm>
          <a:prstGeom prst="rect">
            <a:avLst/>
          </a:prstGeom>
          <a:noFill/>
          <a:ln w="9525">
            <a:noFill/>
            <a:miter lim="800000"/>
            <a:headEnd/>
            <a:tailEnd/>
          </a:ln>
        </p:spPr>
      </p:pic>
      <p:sp>
        <p:nvSpPr>
          <p:cNvPr id="66" name="Line 25"/>
          <p:cNvSpPr>
            <a:spLocks noChangeShapeType="1"/>
          </p:cNvSpPr>
          <p:nvPr/>
        </p:nvSpPr>
        <p:spPr bwMode="auto">
          <a:xfrm flipV="1">
            <a:off x="3874082" y="3360721"/>
            <a:ext cx="1517319" cy="2411"/>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pic>
        <p:nvPicPr>
          <p:cNvPr id="67" name="Picture 54" descr="message"/>
          <p:cNvPicPr>
            <a:picLocks noChangeAspect="1" noChangeArrowheads="1"/>
          </p:cNvPicPr>
          <p:nvPr/>
        </p:nvPicPr>
        <p:blipFill>
          <a:blip r:embed="rId5" cstate="print"/>
          <a:srcRect/>
          <a:stretch>
            <a:fillRect/>
          </a:stretch>
        </p:blipFill>
        <p:spPr bwMode="auto">
          <a:xfrm>
            <a:off x="4399367" y="3603923"/>
            <a:ext cx="453067" cy="357190"/>
          </a:xfrm>
          <a:prstGeom prst="rect">
            <a:avLst/>
          </a:prstGeom>
          <a:noFill/>
          <a:ln w="9525">
            <a:noFill/>
            <a:miter lim="800000"/>
            <a:headEnd/>
            <a:tailEnd/>
          </a:ln>
        </p:spPr>
      </p:pic>
      <p:sp>
        <p:nvSpPr>
          <p:cNvPr id="68" name="TextBox 67"/>
          <p:cNvSpPr txBox="1"/>
          <p:nvPr/>
        </p:nvSpPr>
        <p:spPr>
          <a:xfrm>
            <a:off x="4333998" y="3970638"/>
            <a:ext cx="595036" cy="261610"/>
          </a:xfrm>
          <a:prstGeom prst="rect">
            <a:avLst/>
          </a:prstGeom>
          <a:noFill/>
        </p:spPr>
        <p:txBody>
          <a:bodyPr wrap="none" rtlCol="0">
            <a:spAutoFit/>
          </a:bodyPr>
          <a:lstStyle/>
          <a:p>
            <a:r>
              <a:rPr lang="nl-BE" sz="1100" i="0">
                <a:latin typeface="+mn-lt"/>
              </a:rPr>
              <a:t>MT110</a:t>
            </a:r>
          </a:p>
        </p:txBody>
      </p:sp>
      <p:pic>
        <p:nvPicPr>
          <p:cNvPr id="69" name="Picture 57" descr="Company2"/>
          <p:cNvPicPr>
            <a:picLocks noChangeAspect="1" noChangeArrowheads="1"/>
          </p:cNvPicPr>
          <p:nvPr/>
        </p:nvPicPr>
        <p:blipFill>
          <a:blip r:embed="rId10" cstate="print"/>
          <a:srcRect/>
          <a:stretch>
            <a:fillRect/>
          </a:stretch>
        </p:blipFill>
        <p:spPr bwMode="auto">
          <a:xfrm>
            <a:off x="7215006" y="2757739"/>
            <a:ext cx="1314450" cy="847725"/>
          </a:xfrm>
          <a:prstGeom prst="rect">
            <a:avLst/>
          </a:prstGeom>
          <a:noFill/>
          <a:ln w="9525">
            <a:noFill/>
            <a:miter lim="800000"/>
            <a:headEnd/>
            <a:tailEnd/>
          </a:ln>
        </p:spPr>
      </p:pic>
      <p:sp>
        <p:nvSpPr>
          <p:cNvPr id="70" name="TextBox 69"/>
          <p:cNvSpPr txBox="1"/>
          <p:nvPr/>
        </p:nvSpPr>
        <p:spPr>
          <a:xfrm>
            <a:off x="7414650" y="3569462"/>
            <a:ext cx="1062347" cy="566309"/>
          </a:xfrm>
          <a:prstGeom prst="rect">
            <a:avLst/>
          </a:prstGeom>
          <a:noFill/>
        </p:spPr>
        <p:txBody>
          <a:bodyPr wrap="square" rtlCol="0">
            <a:spAutoFit/>
          </a:bodyPr>
          <a:lstStyle/>
          <a:p>
            <a:r>
              <a:rPr lang="nl-BE" sz="1400" i="0">
                <a:latin typeface="+mn-lt"/>
              </a:rPr>
              <a:t>Town Ware</a:t>
            </a:r>
          </a:p>
          <a:p>
            <a:r>
              <a:rPr lang="nl-BE" sz="1400" i="0">
                <a:latin typeface="+mn-lt"/>
              </a:rPr>
              <a:t>Inc.</a:t>
            </a:r>
          </a:p>
        </p:txBody>
      </p:sp>
      <p:cxnSp>
        <p:nvCxnSpPr>
          <p:cNvPr id="74" name="Curved Connector 73"/>
          <p:cNvCxnSpPr>
            <a:stCxn id="49" idx="2"/>
            <a:endCxn id="70" idx="2"/>
          </p:cNvCxnSpPr>
          <p:nvPr/>
        </p:nvCxnSpPr>
        <p:spPr>
          <a:xfrm rot="5400000" flipH="1" flipV="1">
            <a:off x="5525802" y="1884099"/>
            <a:ext cx="168350" cy="4671693"/>
          </a:xfrm>
          <a:prstGeom prst="curvedConnector3">
            <a:avLst>
              <a:gd name="adj1" fmla="val -516703"/>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cxnSp>
      <p:pic>
        <p:nvPicPr>
          <p:cNvPr id="76" name="Picture 21" descr="Mealvoucher.png"/>
          <p:cNvPicPr>
            <a:picLocks noChangeAspect="1"/>
          </p:cNvPicPr>
          <p:nvPr/>
        </p:nvPicPr>
        <p:blipFill>
          <a:blip r:embed="rId11" cstate="print"/>
          <a:srcRect/>
          <a:stretch>
            <a:fillRect/>
          </a:stretch>
        </p:blipFill>
        <p:spPr bwMode="auto">
          <a:xfrm>
            <a:off x="5216257" y="4950159"/>
            <a:ext cx="960437" cy="571500"/>
          </a:xfrm>
          <a:prstGeom prst="rect">
            <a:avLst/>
          </a:prstGeom>
          <a:noFill/>
          <a:ln w="9525">
            <a:noFill/>
            <a:miter lim="800000"/>
            <a:headEnd/>
            <a:tailEnd/>
          </a:ln>
        </p:spPr>
      </p:pic>
    </p:spTree>
    <p:extLst>
      <p:ext uri="{BB962C8B-B14F-4D97-AF65-F5344CB8AC3E}">
        <p14:creationId xmlns:p14="http://schemas.microsoft.com/office/powerpoint/2010/main" val="1631358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SWIFT – MX Standard</a:t>
            </a:r>
          </a:p>
        </p:txBody>
      </p:sp>
      <p:sp>
        <p:nvSpPr>
          <p:cNvPr id="3" name="Content Placeholder 2"/>
          <p:cNvSpPr>
            <a:spLocks noGrp="1"/>
          </p:cNvSpPr>
          <p:nvPr>
            <p:ph idx="1"/>
          </p:nvPr>
        </p:nvSpPr>
        <p:spPr/>
        <p:txBody>
          <a:bodyPr/>
          <a:lstStyle/>
          <a:p>
            <a:r>
              <a:rPr lang="en-IN"/>
              <a:t>SWIFT MX is more flexible and easier to implement than the previous generation of message types (MT). </a:t>
            </a:r>
          </a:p>
          <a:p>
            <a:r>
              <a:rPr lang="en-IN"/>
              <a:t>These message types are developed in accordance with ISO 20022 standard.</a:t>
            </a:r>
          </a:p>
          <a:p>
            <a:r>
              <a:rPr lang="en-IN"/>
              <a:t>Current syntax is as following: xxxx.nnn.aaa.bb where</a:t>
            </a:r>
          </a:p>
          <a:p>
            <a:pPr lvl="1"/>
            <a:r>
              <a:rPr lang="en-IN" err="1"/>
              <a:t>xxxx</a:t>
            </a:r>
            <a:r>
              <a:rPr lang="en-IN"/>
              <a:t> is an alphabetic code in four positions (fixed length) identifying the Business Process</a:t>
            </a:r>
          </a:p>
          <a:p>
            <a:pPr lvl="1"/>
            <a:r>
              <a:rPr lang="en-IN" err="1"/>
              <a:t>nnn</a:t>
            </a:r>
            <a:r>
              <a:rPr lang="en-IN"/>
              <a:t> is an alphanumeric code in three positions (fixed length) identifying the Message Functionality</a:t>
            </a:r>
          </a:p>
          <a:p>
            <a:pPr lvl="1"/>
            <a:r>
              <a:rPr lang="en-IN" err="1"/>
              <a:t>aaa</a:t>
            </a:r>
            <a:r>
              <a:rPr lang="en-IN"/>
              <a:t> is a numeric code in three positions (fixed length) identifying a particular flavour (variant) of Message Functionality</a:t>
            </a:r>
          </a:p>
          <a:p>
            <a:pPr lvl="1"/>
            <a:r>
              <a:rPr lang="en-IN"/>
              <a:t>bb is a numeric code in two positions (fixed length) identifying the version.</a:t>
            </a:r>
          </a:p>
        </p:txBody>
      </p:sp>
    </p:spTree>
    <p:extLst>
      <p:ext uri="{BB962C8B-B14F-4D97-AF65-F5344CB8AC3E}">
        <p14:creationId xmlns:p14="http://schemas.microsoft.com/office/powerpoint/2010/main" val="387768542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2"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6" name="Rectangle 55"/>
          <p:cNvSpPr>
            <a:spLocks noChangeArrowheads="1"/>
          </p:cNvSpPr>
          <p:nvPr/>
        </p:nvSpPr>
        <p:spPr bwMode="auto">
          <a:xfrm>
            <a:off x="983666"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58" name="Rectangle 57"/>
          <p:cNvSpPr>
            <a:spLocks noChangeArrowheads="1"/>
          </p:cNvSpPr>
          <p:nvPr/>
        </p:nvSpPr>
        <p:spPr bwMode="auto">
          <a:xfrm>
            <a:off x="2481784" y="1878405"/>
            <a:ext cx="1358900" cy="511175"/>
          </a:xfrm>
          <a:prstGeom prst="rect">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
        <p:nvSpPr>
          <p:cNvPr id="59" name="Rectangle 58"/>
          <p:cNvSpPr>
            <a:spLocks noChangeArrowheads="1"/>
          </p:cNvSpPr>
          <p:nvPr/>
        </p:nvSpPr>
        <p:spPr bwMode="auto">
          <a:xfrm>
            <a:off x="2481784"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
        <p:nvSpPr>
          <p:cNvPr id="60" name="Rectangle 59"/>
          <p:cNvSpPr>
            <a:spLocks noChangeArrowheads="1"/>
          </p:cNvSpPr>
          <p:nvPr/>
        </p:nvSpPr>
        <p:spPr bwMode="auto">
          <a:xfrm>
            <a:off x="399316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61" name="Rectangle 60"/>
          <p:cNvSpPr>
            <a:spLocks noChangeArrowheads="1"/>
          </p:cNvSpPr>
          <p:nvPr/>
        </p:nvSpPr>
        <p:spPr bwMode="auto">
          <a:xfrm>
            <a:off x="399316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62" name="Rectangle 61"/>
          <p:cNvSpPr>
            <a:spLocks noChangeArrowheads="1"/>
          </p:cNvSpPr>
          <p:nvPr/>
        </p:nvSpPr>
        <p:spPr bwMode="auto">
          <a:xfrm>
            <a:off x="550375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63" name="Rectangle 62"/>
          <p:cNvSpPr>
            <a:spLocks noChangeArrowheads="1"/>
          </p:cNvSpPr>
          <p:nvPr/>
        </p:nvSpPr>
        <p:spPr bwMode="auto">
          <a:xfrm>
            <a:off x="550375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
        <p:nvSpPr>
          <p:cNvPr id="64" name="Rectangle 63"/>
          <p:cNvSpPr>
            <a:spLocks noChangeArrowheads="1"/>
          </p:cNvSpPr>
          <p:nvPr/>
        </p:nvSpPr>
        <p:spPr bwMode="auto">
          <a:xfrm>
            <a:off x="983666"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77" name="Rectangle 76"/>
          <p:cNvSpPr>
            <a:spLocks noChangeArrowheads="1"/>
          </p:cNvSpPr>
          <p:nvPr/>
        </p:nvSpPr>
        <p:spPr bwMode="auto">
          <a:xfrm>
            <a:off x="2481784"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79" name="Rectangle 78"/>
          <p:cNvSpPr>
            <a:spLocks noChangeArrowheads="1"/>
          </p:cNvSpPr>
          <p:nvPr/>
        </p:nvSpPr>
        <p:spPr bwMode="auto">
          <a:xfrm>
            <a:off x="5503758"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
        <p:nvSpPr>
          <p:cNvPr id="80" name="Rectangle 79"/>
          <p:cNvSpPr>
            <a:spLocks noChangeArrowheads="1"/>
          </p:cNvSpPr>
          <p:nvPr/>
        </p:nvSpPr>
        <p:spPr bwMode="auto">
          <a:xfrm>
            <a:off x="6996797"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1" name="Rectangle 80"/>
          <p:cNvSpPr>
            <a:spLocks noChangeArrowheads="1"/>
          </p:cNvSpPr>
          <p:nvPr/>
        </p:nvSpPr>
        <p:spPr bwMode="auto">
          <a:xfrm>
            <a:off x="983666"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
        <p:nvSpPr>
          <p:cNvPr id="88" name="Rectangle 87"/>
          <p:cNvSpPr>
            <a:spLocks noChangeArrowheads="1"/>
          </p:cNvSpPr>
          <p:nvPr/>
        </p:nvSpPr>
        <p:spPr bwMode="auto">
          <a:xfrm>
            <a:off x="2481784" y="3054007"/>
            <a:ext cx="1358900" cy="509588"/>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93" name="Rectangle 92"/>
          <p:cNvSpPr>
            <a:spLocks noChangeArrowheads="1"/>
          </p:cNvSpPr>
          <p:nvPr/>
        </p:nvSpPr>
        <p:spPr bwMode="auto">
          <a:xfrm>
            <a:off x="6996797" y="3054008"/>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97" name="Rectangle 96"/>
          <p:cNvSpPr>
            <a:spLocks noChangeArrowheads="1"/>
          </p:cNvSpPr>
          <p:nvPr/>
        </p:nvSpPr>
        <p:spPr bwMode="auto">
          <a:xfrm>
            <a:off x="6996797"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pic>
        <p:nvPicPr>
          <p:cNvPr id="67" name="Picture 2" descr="SWIFTReady application payments"/>
          <p:cNvPicPr>
            <a:picLocks noChangeAspect="1" noChangeArrowheads="1"/>
          </p:cNvPicPr>
          <p:nvPr/>
        </p:nvPicPr>
        <p:blipFill>
          <a:blip r:embed="rId3" cstate="print"/>
          <a:srcRect/>
          <a:stretch>
            <a:fillRect/>
          </a:stretch>
        </p:blipFill>
        <p:spPr bwMode="auto">
          <a:xfrm>
            <a:off x="6472053" y="5644202"/>
            <a:ext cx="2089361" cy="563796"/>
          </a:xfrm>
          <a:prstGeom prst="rect">
            <a:avLst/>
          </a:prstGeom>
          <a:noFill/>
        </p:spPr>
      </p:pic>
      <p:sp>
        <p:nvSpPr>
          <p:cNvPr id="112" name="Rectangle 111"/>
          <p:cNvSpPr>
            <a:spLocks noChangeArrowheads="1"/>
          </p:cNvSpPr>
          <p:nvPr/>
        </p:nvSpPr>
        <p:spPr bwMode="auto">
          <a:xfrm>
            <a:off x="688769" y="4084579"/>
            <a:ext cx="7885215" cy="1436914"/>
          </a:xfrm>
          <a:prstGeom prst="rect">
            <a:avLst/>
          </a:prstGeom>
          <a:gradFill>
            <a:gsLst>
              <a:gs pos="0">
                <a:srgbClr val="2787A0">
                  <a:alpha val="0"/>
                </a:srgbClr>
              </a:gs>
              <a:gs pos="80000">
                <a:schemeClr val="accent5">
                  <a:shade val="93000"/>
                  <a:satMod val="130000"/>
                </a:schemeClr>
              </a:gs>
              <a:gs pos="100000">
                <a:schemeClr val="accent5">
                  <a:shade val="94000"/>
                  <a:satMod val="135000"/>
                </a:schemeClr>
              </a:gs>
            </a:gsLst>
          </a:gradFill>
          <a:ln>
            <a:noFill/>
            <a:headEnd/>
            <a:tailEnd/>
          </a:ln>
        </p:spPr>
        <p:style>
          <a:lnRef idx="1">
            <a:schemeClr val="accent5"/>
          </a:lnRef>
          <a:fillRef idx="3">
            <a:schemeClr val="accent5"/>
          </a:fillRef>
          <a:effectRef idx="2">
            <a:schemeClr val="accent5"/>
          </a:effectRef>
          <a:fontRef idx="minor">
            <a:schemeClr val="lt1"/>
          </a:fontRef>
        </p:style>
        <p:txBody>
          <a:bodyPr wrap="none" anchor="t" anchorCtr="0"/>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br>
              <a:rPr lang="nl-BE" sz="2000"/>
            </a:br>
            <a:r>
              <a:rPr lang="nl-BE" sz="2000"/>
              <a:t>Maximum adherence </a:t>
            </a:r>
            <a:r>
              <a:rPr lang="nl-BE" sz="2000" b="0"/>
              <a:t>to</a:t>
            </a:r>
            <a:r>
              <a:rPr lang="nl-BE" sz="2000"/>
              <a:t> SWIFT standards and guidelines</a:t>
            </a:r>
          </a:p>
          <a:p>
            <a:pPr marL="342900" indent="-342900"/>
            <a:r>
              <a:rPr lang="nl-BE" sz="2000">
                <a:latin typeface="Calibri" pitchFamily="34" charset="0"/>
              </a:rPr>
              <a:t>Future ready MT – MX coexistence</a:t>
            </a:r>
          </a:p>
        </p:txBody>
      </p:sp>
      <p:sp>
        <p:nvSpPr>
          <p:cNvPr id="37" name="Rectangle 36"/>
          <p:cNvSpPr>
            <a:spLocks noChangeArrowheads="1"/>
          </p:cNvSpPr>
          <p:nvPr/>
        </p:nvSpPr>
        <p:spPr bwMode="auto">
          <a:xfrm>
            <a:off x="983666"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89" name="7-Point Star 88"/>
          <p:cNvSpPr/>
          <p:nvPr/>
        </p:nvSpPr>
        <p:spPr bwMode="auto">
          <a:xfrm>
            <a:off x="730314" y="1156797"/>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38" name="Rectangle 37"/>
          <p:cNvSpPr>
            <a:spLocks noChangeArrowheads="1"/>
          </p:cNvSpPr>
          <p:nvPr/>
        </p:nvSpPr>
        <p:spPr bwMode="auto">
          <a:xfrm>
            <a:off x="6996797"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
        <p:nvSpPr>
          <p:cNvPr id="39" name="Rectangle 38"/>
          <p:cNvSpPr>
            <a:spLocks noChangeArrowheads="1"/>
          </p:cNvSpPr>
          <p:nvPr/>
        </p:nvSpPr>
        <p:spPr bwMode="auto">
          <a:xfrm>
            <a:off x="550375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
        <p:nvSpPr>
          <p:cNvPr id="40" name="Rectangle 39"/>
          <p:cNvSpPr>
            <a:spLocks noChangeArrowheads="1"/>
          </p:cNvSpPr>
          <p:nvPr/>
        </p:nvSpPr>
        <p:spPr bwMode="auto">
          <a:xfrm>
            <a:off x="399316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
        <p:nvSpPr>
          <p:cNvPr id="41" name="Rectangle 40"/>
          <p:cNvSpPr>
            <a:spLocks noChangeArrowheads="1"/>
          </p:cNvSpPr>
          <p:nvPr/>
        </p:nvSpPr>
        <p:spPr bwMode="auto">
          <a:xfrm>
            <a:off x="3993168" y="2467652"/>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Tree>
    <p:extLst>
      <p:ext uri="{BB962C8B-B14F-4D97-AF65-F5344CB8AC3E}">
        <p14:creationId xmlns:p14="http://schemas.microsoft.com/office/powerpoint/2010/main" val="289221522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itle 1"/>
          <p:cNvSpPr>
            <a:spLocks noGrp="1"/>
          </p:cNvSpPr>
          <p:nvPr>
            <p:ph type="title"/>
          </p:nvPr>
        </p:nvSpPr>
        <p:spPr/>
        <p:txBody>
          <a:bodyPr/>
          <a:lstStyle/>
          <a:p>
            <a:r>
              <a:rPr lang="nl-BE"/>
              <a:t>Code words</a:t>
            </a:r>
            <a:endParaRPr lang="en-US"/>
          </a:p>
        </p:txBody>
      </p:sp>
      <p:sp>
        <p:nvSpPr>
          <p:cNvPr id="3" name="Content Placeholder 2"/>
          <p:cNvSpPr>
            <a:spLocks noGrp="1"/>
          </p:cNvSpPr>
          <p:nvPr>
            <p:ph idx="1"/>
          </p:nvPr>
        </p:nvSpPr>
        <p:spPr/>
        <p:txBody>
          <a:bodyPr>
            <a:normAutofit/>
          </a:bodyPr>
          <a:lstStyle/>
          <a:p>
            <a:r>
              <a:rPr lang="nl-BE" b="1"/>
              <a:t>Code words</a:t>
            </a:r>
            <a:br>
              <a:rPr lang="nl-BE"/>
            </a:br>
            <a:r>
              <a:rPr lang="nl-BE"/>
              <a:t>Instruct a party in the payment chain to execute a certain action</a:t>
            </a:r>
          </a:p>
          <a:p>
            <a:pPr lvl="1"/>
            <a:endParaRPr lang="nl-BE"/>
          </a:p>
          <a:p>
            <a:pPr lvl="1"/>
            <a:endParaRPr lang="nl-BE"/>
          </a:p>
          <a:p>
            <a:pPr lvl="1"/>
            <a:endParaRPr lang="nl-BE"/>
          </a:p>
          <a:p>
            <a:pPr lvl="1"/>
            <a:endParaRPr lang="nl-BE"/>
          </a:p>
        </p:txBody>
      </p:sp>
      <p:sp>
        <p:nvSpPr>
          <p:cNvPr id="6149" name="Rectangle 5"/>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pPr>
              <a:spcBef>
                <a:spcPct val="20000"/>
              </a:spcBef>
              <a:buClr>
                <a:srgbClr val="000032"/>
              </a:buClr>
              <a:buFont typeface="Wingdings" pitchFamily="2" charset="2"/>
              <a:buNone/>
            </a:pPr>
            <a:endParaRPr lang="en-US"/>
          </a:p>
        </p:txBody>
      </p:sp>
      <p:sp>
        <p:nvSpPr>
          <p:cNvPr id="6150" name="Rectangle 7"/>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pPr>
              <a:spcBef>
                <a:spcPct val="20000"/>
              </a:spcBef>
              <a:buClr>
                <a:srgbClr val="000032"/>
              </a:buClr>
              <a:buFont typeface="Wingdings" pitchFamily="2" charset="2"/>
              <a:buNone/>
            </a:pPr>
            <a:endParaRPr lang="en-US"/>
          </a:p>
        </p:txBody>
      </p:sp>
      <p:graphicFrame>
        <p:nvGraphicFramePr>
          <p:cNvPr id="6146" name="Object 6"/>
          <p:cNvGraphicFramePr>
            <a:graphicFrameLocks noChangeAspect="1"/>
          </p:cNvGraphicFramePr>
          <p:nvPr/>
        </p:nvGraphicFramePr>
        <p:xfrm>
          <a:off x="715375" y="2545500"/>
          <a:ext cx="7568657" cy="3142917"/>
        </p:xfrm>
        <a:graphic>
          <a:graphicData uri="http://schemas.openxmlformats.org/presentationml/2006/ole">
            <mc:AlternateContent xmlns:mc="http://schemas.openxmlformats.org/markup-compatibility/2006">
              <mc:Choice xmlns:v="urn:schemas-microsoft-com:vml" Requires="v">
                <p:oleObj spid="_x0000_s384001" name="Visio" r:id="rId4" imgW="5616702" imgH="2332577" progId="Visio.Drawing.11">
                  <p:embed/>
                </p:oleObj>
              </mc:Choice>
              <mc:Fallback>
                <p:oleObj name="Visio" r:id="rId4" imgW="5616702" imgH="2332577" progId="Visio.Drawing.11">
                  <p:embed/>
                  <p:pic>
                    <p:nvPicPr>
                      <p:cNvPr id="614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375" y="2545500"/>
                        <a:ext cx="7568657" cy="31429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3981040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nl-BE"/>
              <a:t>Code word processing</a:t>
            </a:r>
            <a:endParaRPr lang="en-US"/>
          </a:p>
        </p:txBody>
      </p:sp>
      <p:sp>
        <p:nvSpPr>
          <p:cNvPr id="27" name="Content Placeholder 26"/>
          <p:cNvSpPr>
            <a:spLocks noGrp="1"/>
          </p:cNvSpPr>
          <p:nvPr>
            <p:ph idx="1"/>
          </p:nvPr>
        </p:nvSpPr>
        <p:spPr/>
        <p:txBody>
          <a:bodyPr>
            <a:normAutofit lnSpcReduction="10000"/>
          </a:bodyPr>
          <a:lstStyle/>
          <a:p>
            <a:r>
              <a:rPr lang="nl-BE" b="1"/>
              <a:t>Code word processing</a:t>
            </a:r>
            <a:endParaRPr lang="en-US" b="1"/>
          </a:p>
          <a:p>
            <a:pPr lvl="1"/>
            <a:r>
              <a:rPr lang="en-US" sz="1800"/>
              <a:t>Service can be invoked on Instruction and Transaction level</a:t>
            </a:r>
          </a:p>
          <a:p>
            <a:pPr lvl="1"/>
            <a:r>
              <a:rPr lang="en-US" sz="1800"/>
              <a:t>Acts on code words contained in field 23, 23E &amp; 72. These are mapped to a number of attributes</a:t>
            </a:r>
          </a:p>
          <a:p>
            <a:pPr lvl="1"/>
            <a:endParaRPr lang="en-US" sz="1800"/>
          </a:p>
          <a:p>
            <a:pPr lvl="1"/>
            <a:endParaRPr lang="en-US" sz="1800"/>
          </a:p>
          <a:p>
            <a:pPr lvl="1"/>
            <a:endParaRPr lang="en-US" sz="1800"/>
          </a:p>
          <a:p>
            <a:pPr lvl="1"/>
            <a:endParaRPr lang="en-US" sz="1800"/>
          </a:p>
          <a:p>
            <a:pPr lvl="1"/>
            <a:endParaRPr lang="en-US" sz="1800"/>
          </a:p>
          <a:p>
            <a:pPr lvl="1"/>
            <a:endParaRPr lang="en-US" sz="1800"/>
          </a:p>
          <a:p>
            <a:pPr lvl="1"/>
            <a:endParaRPr lang="en-US" sz="1800"/>
          </a:p>
          <a:p>
            <a:pPr lvl="1"/>
            <a:endParaRPr lang="en-US" sz="1800"/>
          </a:p>
          <a:p>
            <a:pPr lvl="1"/>
            <a:endParaRPr lang="en-US" sz="1800"/>
          </a:p>
          <a:p>
            <a:pPr lvl="1"/>
            <a:endParaRPr lang="en-US" sz="1800"/>
          </a:p>
          <a:p>
            <a:pPr lvl="1"/>
            <a:endParaRPr lang="en-US" sz="1800"/>
          </a:p>
          <a:p>
            <a:pPr lvl="1"/>
            <a:endParaRPr lang="en-US" sz="1800"/>
          </a:p>
          <a:p>
            <a:pPr lvl="1"/>
            <a:r>
              <a:rPr lang="en-US" sz="1800"/>
              <a:t>System behavior defined in configuration file (applicable system-wide)</a:t>
            </a:r>
          </a:p>
          <a:p>
            <a:pPr lvl="2"/>
            <a:endParaRPr lang="en-US"/>
          </a:p>
        </p:txBody>
      </p:sp>
      <p:sp>
        <p:nvSpPr>
          <p:cNvPr id="55299"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530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530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530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530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530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530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5306" name="Rectangle 5"/>
          <p:cNvSpPr>
            <a:spLocks noChangeArrowheads="1"/>
          </p:cNvSpPr>
          <p:nvPr/>
        </p:nvSpPr>
        <p:spPr bwMode="auto">
          <a:xfrm>
            <a:off x="0" y="3616325"/>
            <a:ext cx="9144000" cy="0"/>
          </a:xfrm>
          <a:prstGeom prst="rect">
            <a:avLst/>
          </a:prstGeom>
          <a:noFill/>
          <a:ln w="28575" algn="ctr">
            <a:noFill/>
            <a:miter lim="800000"/>
            <a:headEnd/>
            <a:tailEnd/>
          </a:ln>
        </p:spPr>
        <p:txBody>
          <a:bodyPr wrap="none" lIns="18000" tIns="18000" rIns="18000" bIns="18000" anchor="ctr">
            <a:spAutoFit/>
          </a:bodyPr>
          <a:lstStyle/>
          <a:p>
            <a:pPr eaLnBrk="0" hangingPunct="0"/>
            <a:endParaRPr lang="nl-BE"/>
          </a:p>
        </p:txBody>
      </p:sp>
      <p:sp>
        <p:nvSpPr>
          <p:cNvPr id="5530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530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530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531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531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531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531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531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5315" name="Rectangle 6"/>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5316" name="Rectangle 1"/>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pPr eaLnBrk="0" hangingPunct="0"/>
            <a:br>
              <a:rPr lang="en-US"/>
            </a:br>
            <a:endParaRPr lang="en-US"/>
          </a:p>
        </p:txBody>
      </p:sp>
      <p:sp>
        <p:nvSpPr>
          <p:cNvPr id="55317" name="Rectangle 5"/>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55318" name="Rectangle 7"/>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55319"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pic>
        <p:nvPicPr>
          <p:cNvPr id="25" name="Picture 1"/>
          <p:cNvPicPr>
            <a:picLocks noChangeAspect="1" noChangeArrowheads="1"/>
          </p:cNvPicPr>
          <p:nvPr/>
        </p:nvPicPr>
        <p:blipFill>
          <a:blip r:embed="rId3" cstate="print"/>
          <a:srcRect/>
          <a:stretch>
            <a:fillRect/>
          </a:stretch>
        </p:blipFill>
        <p:spPr bwMode="auto">
          <a:xfrm>
            <a:off x="2612087" y="2411256"/>
            <a:ext cx="4313349" cy="3372023"/>
          </a:xfrm>
          <a:prstGeom prst="rect">
            <a:avLst/>
          </a:prstGeom>
          <a:noFill/>
          <a:ln w="9525">
            <a:noFill/>
            <a:miter lim="800000"/>
            <a:headEnd/>
            <a:tailEnd/>
          </a:ln>
          <a:effectLst/>
        </p:spPr>
      </p:pic>
    </p:spTree>
    <p:extLst>
      <p:ext uri="{BB962C8B-B14F-4D97-AF65-F5344CB8AC3E}">
        <p14:creationId xmlns:p14="http://schemas.microsoft.com/office/powerpoint/2010/main" val="992303673"/>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nl-BE"/>
              <a:t>Code word processing </a:t>
            </a:r>
            <a:r>
              <a:rPr lang="nl-BE" sz="1600"/>
              <a:t>(Reference Implementation)</a:t>
            </a:r>
            <a:endParaRPr lang="en-US" sz="1600"/>
          </a:p>
        </p:txBody>
      </p:sp>
      <p:sp>
        <p:nvSpPr>
          <p:cNvPr id="57347"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734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734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735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735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735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735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7354" name="Rectangle 5"/>
          <p:cNvSpPr>
            <a:spLocks noChangeArrowheads="1"/>
          </p:cNvSpPr>
          <p:nvPr/>
        </p:nvSpPr>
        <p:spPr bwMode="auto">
          <a:xfrm>
            <a:off x="0" y="3616325"/>
            <a:ext cx="9144000" cy="0"/>
          </a:xfrm>
          <a:prstGeom prst="rect">
            <a:avLst/>
          </a:prstGeom>
          <a:noFill/>
          <a:ln w="28575" algn="ctr">
            <a:noFill/>
            <a:miter lim="800000"/>
            <a:headEnd/>
            <a:tailEnd/>
          </a:ln>
        </p:spPr>
        <p:txBody>
          <a:bodyPr wrap="none" lIns="18000" tIns="18000" rIns="18000" bIns="18000" anchor="ctr">
            <a:spAutoFit/>
          </a:bodyPr>
          <a:lstStyle/>
          <a:p>
            <a:pPr eaLnBrk="0" hangingPunct="0"/>
            <a:endParaRPr lang="nl-BE"/>
          </a:p>
        </p:txBody>
      </p:sp>
      <p:sp>
        <p:nvSpPr>
          <p:cNvPr id="5735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735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735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735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735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736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736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736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7363" name="Rectangle 6"/>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7364" name="Rectangle 1"/>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pPr eaLnBrk="0" hangingPunct="0"/>
            <a:br>
              <a:rPr lang="en-US"/>
            </a:br>
            <a:endParaRPr lang="en-US"/>
          </a:p>
        </p:txBody>
      </p:sp>
      <p:sp>
        <p:nvSpPr>
          <p:cNvPr id="57365" name="Rectangle 5"/>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57366" name="Rectangle 7"/>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57367"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graphicFrame>
        <p:nvGraphicFramePr>
          <p:cNvPr id="25" name="Table 24"/>
          <p:cNvGraphicFramePr>
            <a:graphicFrameLocks noGrp="1"/>
          </p:cNvGraphicFramePr>
          <p:nvPr/>
        </p:nvGraphicFramePr>
        <p:xfrm>
          <a:off x="818706" y="2624100"/>
          <a:ext cx="7442792" cy="3397226"/>
        </p:xfrm>
        <a:graphic>
          <a:graphicData uri="http://schemas.openxmlformats.org/drawingml/2006/table">
            <a:tbl>
              <a:tblPr/>
              <a:tblGrid>
                <a:gridCol w="1301802">
                  <a:extLst>
                    <a:ext uri="{9D8B030D-6E8A-4147-A177-3AD203B41FA5}">
                      <a16:colId xmlns:a16="http://schemas.microsoft.com/office/drawing/2014/main" val="20000"/>
                    </a:ext>
                  </a:extLst>
                </a:gridCol>
                <a:gridCol w="4251455">
                  <a:extLst>
                    <a:ext uri="{9D8B030D-6E8A-4147-A177-3AD203B41FA5}">
                      <a16:colId xmlns:a16="http://schemas.microsoft.com/office/drawing/2014/main" val="20001"/>
                    </a:ext>
                  </a:extLst>
                </a:gridCol>
                <a:gridCol w="1889535">
                  <a:extLst>
                    <a:ext uri="{9D8B030D-6E8A-4147-A177-3AD203B41FA5}">
                      <a16:colId xmlns:a16="http://schemas.microsoft.com/office/drawing/2014/main" val="20002"/>
                    </a:ext>
                  </a:extLst>
                </a:gridCol>
              </a:tblGrid>
              <a:tr h="260709">
                <a:tc>
                  <a:txBody>
                    <a:bodyPr/>
                    <a:lstStyle/>
                    <a:p>
                      <a:pPr algn="ctr">
                        <a:spcAft>
                          <a:spcPts val="0"/>
                        </a:spcAft>
                      </a:pPr>
                      <a:r>
                        <a:rPr lang="en-US" sz="1000" b="1" dirty="0">
                          <a:solidFill>
                            <a:srgbClr val="000000"/>
                          </a:solidFill>
                          <a:latin typeface="Arial"/>
                          <a:ea typeface="Times New Roman"/>
                          <a:cs typeface="Arial"/>
                        </a:rPr>
                        <a:t>Code word </a:t>
                      </a:r>
                      <a:endParaRPr lang="nl-BE" sz="1000" dirty="0">
                        <a:latin typeface="Arial"/>
                        <a:ea typeface="Times New Roman"/>
                        <a:cs typeface="Times New Roman"/>
                      </a:endParaRPr>
                    </a:p>
                  </a:txBody>
                  <a:tcPr marL="55209" marR="55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algn="ctr">
                        <a:spcAft>
                          <a:spcPts val="0"/>
                        </a:spcAft>
                      </a:pPr>
                      <a:r>
                        <a:rPr lang="en-US" sz="1000" b="1">
                          <a:solidFill>
                            <a:srgbClr val="000000"/>
                          </a:solidFill>
                          <a:latin typeface="Arial"/>
                          <a:ea typeface="Times New Roman"/>
                          <a:cs typeface="Arial"/>
                        </a:rPr>
                        <a:t>Condition to be checked</a:t>
                      </a:r>
                      <a:endParaRPr lang="nl-BE" sz="1000">
                        <a:latin typeface="Arial"/>
                        <a:ea typeface="Times New Roman"/>
                        <a:cs typeface="Times New Roman"/>
                      </a:endParaRPr>
                    </a:p>
                  </a:txBody>
                  <a:tcPr marL="55209" marR="55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algn="ctr">
                        <a:spcAft>
                          <a:spcPts val="0"/>
                        </a:spcAft>
                      </a:pPr>
                      <a:r>
                        <a:rPr lang="en-US" sz="1000" b="1" dirty="0">
                          <a:solidFill>
                            <a:srgbClr val="000000"/>
                          </a:solidFill>
                          <a:latin typeface="Arial"/>
                          <a:ea typeface="Times New Roman"/>
                          <a:cs typeface="Arial"/>
                        </a:rPr>
                        <a:t>Possible Action</a:t>
                      </a:r>
                      <a:endParaRPr lang="nl-BE" sz="1000" dirty="0">
                        <a:latin typeface="Arial"/>
                        <a:ea typeface="Times New Roman"/>
                        <a:cs typeface="Times New Roman"/>
                      </a:endParaRPr>
                    </a:p>
                  </a:txBody>
                  <a:tcPr marL="55209" marR="5520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0"/>
                  </a:ext>
                </a:extLst>
              </a:tr>
              <a:tr h="2155023">
                <a:tc>
                  <a:txBody>
                    <a:bodyPr/>
                    <a:lstStyle/>
                    <a:p>
                      <a:pPr algn="ctr">
                        <a:spcAft>
                          <a:spcPts val="0"/>
                        </a:spcAft>
                      </a:pPr>
                      <a:r>
                        <a:rPr lang="en-US" sz="1000" dirty="0">
                          <a:solidFill>
                            <a:srgbClr val="000000"/>
                          </a:solidFill>
                          <a:latin typeface="Arial"/>
                          <a:ea typeface="Times New Roman"/>
                          <a:cs typeface="Arial"/>
                        </a:rPr>
                        <a:t>REC</a:t>
                      </a:r>
                      <a:endParaRPr lang="nl-BE" sz="1000" dirty="0">
                        <a:latin typeface="Arial"/>
                        <a:ea typeface="Times New Roman"/>
                        <a:cs typeface="Times New Roman"/>
                      </a:endParaRPr>
                    </a:p>
                  </a:txBody>
                  <a:tcPr marL="55209" marR="55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dirty="0" err="1">
                          <a:solidFill>
                            <a:srgbClr val="000000"/>
                          </a:solidFill>
                          <a:latin typeface="Arial"/>
                          <a:ea typeface="Times New Roman"/>
                          <a:cs typeface="Arial"/>
                        </a:rPr>
                        <a:t>PaymentInstruction.instructionForNextAgent</a:t>
                      </a:r>
                      <a:r>
                        <a:rPr lang="en-US" sz="1000" b="1" dirty="0">
                          <a:solidFill>
                            <a:srgbClr val="000000"/>
                          </a:solidFill>
                          <a:latin typeface="Arial"/>
                          <a:ea typeface="Times New Roman"/>
                          <a:cs typeface="Arial"/>
                        </a:rPr>
                        <a:t>[n]</a:t>
                      </a:r>
                      <a:r>
                        <a:rPr lang="en-US" sz="1000" dirty="0">
                          <a:solidFill>
                            <a:srgbClr val="000000"/>
                          </a:solidFill>
                          <a:latin typeface="Arial"/>
                          <a:ea typeface="Times New Roman"/>
                          <a:cs typeface="Arial"/>
                        </a:rPr>
                        <a:t>Code </a:t>
                      </a:r>
                      <a:r>
                        <a:rPr lang="en-US" sz="1000" dirty="0" err="1">
                          <a:solidFill>
                            <a:srgbClr val="000000"/>
                          </a:solidFill>
                          <a:latin typeface="Arial"/>
                          <a:ea typeface="Times New Roman"/>
                          <a:cs typeface="Arial"/>
                        </a:rPr>
                        <a:t>IsNull</a:t>
                      </a:r>
                      <a:endParaRPr lang="nl-BE" sz="1000" dirty="0">
                        <a:latin typeface="Arial"/>
                        <a:ea typeface="Times New Roman"/>
                        <a:cs typeface="Times New Roman"/>
                      </a:endParaRPr>
                    </a:p>
                    <a:p>
                      <a:pPr>
                        <a:spcAft>
                          <a:spcPts val="0"/>
                        </a:spcAft>
                      </a:pPr>
                      <a:r>
                        <a:rPr lang="en-US" sz="1000" dirty="0">
                          <a:solidFill>
                            <a:srgbClr val="000000"/>
                          </a:solidFill>
                          <a:latin typeface="Arial"/>
                          <a:ea typeface="Times New Roman"/>
                          <a:cs typeface="Arial"/>
                        </a:rPr>
                        <a:t>AND</a:t>
                      </a:r>
                      <a:endParaRPr lang="nl-BE" sz="1000" dirty="0">
                        <a:latin typeface="Arial"/>
                        <a:ea typeface="Times New Roman"/>
                        <a:cs typeface="Times New Roman"/>
                      </a:endParaRPr>
                    </a:p>
                    <a:p>
                      <a:pPr>
                        <a:spcAft>
                          <a:spcPts val="0"/>
                        </a:spcAft>
                      </a:pPr>
                      <a:r>
                        <a:rPr lang="en-US" sz="1000" dirty="0" err="1">
                          <a:solidFill>
                            <a:srgbClr val="000000"/>
                          </a:solidFill>
                          <a:latin typeface="Arial"/>
                          <a:ea typeface="Times New Roman"/>
                          <a:cs typeface="Arial"/>
                        </a:rPr>
                        <a:t>PaymentInstruction.instructionForNextAgent</a:t>
                      </a:r>
                      <a:r>
                        <a:rPr lang="en-US" sz="1000" b="1" dirty="0">
                          <a:solidFill>
                            <a:srgbClr val="000000"/>
                          </a:solidFill>
                          <a:latin typeface="Arial"/>
                          <a:ea typeface="Times New Roman"/>
                          <a:cs typeface="Arial"/>
                        </a:rPr>
                        <a:t>[n]</a:t>
                      </a:r>
                      <a:r>
                        <a:rPr lang="en-US" sz="1000" dirty="0" err="1">
                          <a:solidFill>
                            <a:srgbClr val="000000"/>
                          </a:solidFill>
                          <a:latin typeface="Arial"/>
                          <a:ea typeface="Times New Roman"/>
                          <a:cs typeface="Arial"/>
                        </a:rPr>
                        <a:t>ProprietaryCode</a:t>
                      </a:r>
                      <a:r>
                        <a:rPr lang="en-US" sz="1000" dirty="0">
                          <a:solidFill>
                            <a:srgbClr val="000000"/>
                          </a:solidFill>
                          <a:latin typeface="Arial"/>
                          <a:ea typeface="Times New Roman"/>
                          <a:cs typeface="Arial"/>
                        </a:rPr>
                        <a:t> </a:t>
                      </a:r>
                      <a:r>
                        <a:rPr lang="en-US" sz="1000" dirty="0" err="1">
                          <a:solidFill>
                            <a:srgbClr val="000000"/>
                          </a:solidFill>
                          <a:latin typeface="Arial"/>
                          <a:ea typeface="Times New Roman"/>
                          <a:cs typeface="Arial"/>
                        </a:rPr>
                        <a:t>IsNull</a:t>
                      </a:r>
                      <a:endParaRPr lang="nl-BE" sz="1000" dirty="0">
                        <a:latin typeface="Arial"/>
                        <a:ea typeface="Times New Roman"/>
                        <a:cs typeface="Times New Roman"/>
                      </a:endParaRPr>
                    </a:p>
                    <a:p>
                      <a:pPr>
                        <a:spcAft>
                          <a:spcPts val="0"/>
                        </a:spcAft>
                      </a:pPr>
                      <a:r>
                        <a:rPr lang="en-US" sz="1000" dirty="0">
                          <a:solidFill>
                            <a:srgbClr val="000000"/>
                          </a:solidFill>
                          <a:latin typeface="Arial"/>
                          <a:ea typeface="Times New Roman"/>
                          <a:cs typeface="Arial"/>
                        </a:rPr>
                        <a:t>AND</a:t>
                      </a:r>
                      <a:endParaRPr lang="nl-BE" sz="1000" dirty="0">
                        <a:latin typeface="Arial"/>
                        <a:ea typeface="Times New Roman"/>
                        <a:cs typeface="Times New Roman"/>
                      </a:endParaRPr>
                    </a:p>
                    <a:p>
                      <a:pPr>
                        <a:spcAft>
                          <a:spcPts val="0"/>
                        </a:spcAft>
                      </a:pPr>
                      <a:r>
                        <a:rPr lang="en-US" sz="1000" dirty="0" err="1">
                          <a:solidFill>
                            <a:srgbClr val="000000"/>
                          </a:solidFill>
                          <a:latin typeface="Arial"/>
                          <a:ea typeface="Times New Roman"/>
                          <a:cs typeface="Arial"/>
                        </a:rPr>
                        <a:t>PaymentInstruction.instructionForNextAgent</a:t>
                      </a:r>
                      <a:r>
                        <a:rPr lang="en-US" sz="1000" b="1" dirty="0">
                          <a:solidFill>
                            <a:srgbClr val="000000"/>
                          </a:solidFill>
                          <a:latin typeface="Arial"/>
                          <a:ea typeface="Times New Roman"/>
                          <a:cs typeface="Arial"/>
                        </a:rPr>
                        <a:t>[n]</a:t>
                      </a:r>
                      <a:r>
                        <a:rPr lang="en-US" sz="1000" dirty="0" err="1">
                          <a:solidFill>
                            <a:srgbClr val="000000"/>
                          </a:solidFill>
                          <a:latin typeface="Arial"/>
                          <a:ea typeface="Times New Roman"/>
                          <a:cs typeface="Arial"/>
                        </a:rPr>
                        <a:t>InstructionInformation</a:t>
                      </a:r>
                      <a:r>
                        <a:rPr lang="en-US" sz="1000" dirty="0">
                          <a:solidFill>
                            <a:srgbClr val="000000"/>
                          </a:solidFill>
                          <a:latin typeface="Arial"/>
                          <a:ea typeface="Times New Roman"/>
                          <a:cs typeface="Arial"/>
                        </a:rPr>
                        <a:t> </a:t>
                      </a:r>
                      <a:r>
                        <a:rPr lang="en-US" sz="1000" dirty="0" err="1">
                          <a:solidFill>
                            <a:srgbClr val="000000"/>
                          </a:solidFill>
                          <a:latin typeface="Arial"/>
                          <a:ea typeface="Times New Roman"/>
                          <a:cs typeface="Arial"/>
                        </a:rPr>
                        <a:t>IsNotNull</a:t>
                      </a:r>
                      <a:r>
                        <a:rPr lang="en-US" sz="1000" dirty="0">
                          <a:solidFill>
                            <a:srgbClr val="000000"/>
                          </a:solidFill>
                          <a:latin typeface="Arial"/>
                          <a:ea typeface="Times New Roman"/>
                          <a:cs typeface="Arial"/>
                        </a:rPr>
                        <a:t>, where “[n]” contains values NULL, “2”, “3”, “4” or “5”</a:t>
                      </a:r>
                      <a:endParaRPr lang="nl-BE" sz="1000" dirty="0">
                        <a:latin typeface="Arial"/>
                        <a:ea typeface="Times New Roman"/>
                        <a:cs typeface="Times New Roman"/>
                      </a:endParaRPr>
                    </a:p>
                  </a:txBody>
                  <a:tcPr marL="55209" marR="55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solidFill>
                            <a:srgbClr val="000000"/>
                          </a:solidFill>
                          <a:latin typeface="Arial"/>
                          <a:ea typeface="Times New Roman"/>
                          <a:cs typeface="Arial"/>
                        </a:rPr>
                        <a:t>Send Instruction for Approval</a:t>
                      </a:r>
                      <a:endParaRPr lang="nl-BE" sz="1000">
                        <a:latin typeface="Arial"/>
                        <a:ea typeface="Times New Roman"/>
                        <a:cs typeface="Times New Roman"/>
                      </a:endParaRPr>
                    </a:p>
                  </a:txBody>
                  <a:tcPr marL="55209" marR="55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90747">
                <a:tc>
                  <a:txBody>
                    <a:bodyPr/>
                    <a:lstStyle/>
                    <a:p>
                      <a:pPr algn="ctr">
                        <a:spcAft>
                          <a:spcPts val="0"/>
                        </a:spcAft>
                      </a:pPr>
                      <a:r>
                        <a:rPr lang="en-US" sz="1000">
                          <a:solidFill>
                            <a:srgbClr val="000000"/>
                          </a:solidFill>
                          <a:latin typeface="Arial"/>
                          <a:ea typeface="Times New Roman"/>
                          <a:cs typeface="Arial"/>
                        </a:rPr>
                        <a:t>RJCT</a:t>
                      </a:r>
                      <a:endParaRPr lang="nl-BE" sz="1000">
                        <a:latin typeface="Arial"/>
                        <a:ea typeface="Times New Roman"/>
                        <a:cs typeface="Times New Roman"/>
                      </a:endParaRPr>
                    </a:p>
                  </a:txBody>
                  <a:tcPr marL="55209" marR="55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solidFill>
                            <a:srgbClr val="000000"/>
                          </a:solidFill>
                          <a:latin typeface="Arial"/>
                          <a:ea typeface="Times New Roman"/>
                          <a:cs typeface="Arial"/>
                        </a:rPr>
                        <a:t>PaymentInstruction.instructionForNextAgentProprietaryCode EqualsString “RJCT”</a:t>
                      </a:r>
                      <a:endParaRPr lang="nl-BE" sz="1000">
                        <a:latin typeface="Arial"/>
                        <a:ea typeface="Times New Roman"/>
                        <a:cs typeface="Times New Roman"/>
                      </a:endParaRPr>
                    </a:p>
                  </a:txBody>
                  <a:tcPr marL="55209" marR="55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solidFill>
                            <a:srgbClr val="000000"/>
                          </a:solidFill>
                          <a:latin typeface="Arial"/>
                          <a:ea typeface="Times New Roman"/>
                          <a:cs typeface="Arial"/>
                        </a:rPr>
                        <a:t>Send Instruction for Approval</a:t>
                      </a:r>
                      <a:endParaRPr lang="nl-BE" sz="1000">
                        <a:latin typeface="Arial"/>
                        <a:ea typeface="Times New Roman"/>
                        <a:cs typeface="Times New Roman"/>
                      </a:endParaRPr>
                    </a:p>
                  </a:txBody>
                  <a:tcPr marL="55209" marR="55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0747">
                <a:tc>
                  <a:txBody>
                    <a:bodyPr/>
                    <a:lstStyle/>
                    <a:p>
                      <a:pPr algn="ctr">
                        <a:spcAft>
                          <a:spcPts val="0"/>
                        </a:spcAft>
                      </a:pPr>
                      <a:r>
                        <a:rPr lang="en-US" sz="1000" dirty="0">
                          <a:solidFill>
                            <a:srgbClr val="000000"/>
                          </a:solidFill>
                          <a:latin typeface="Arial"/>
                          <a:ea typeface="Times New Roman"/>
                          <a:cs typeface="Arial"/>
                        </a:rPr>
                        <a:t>RETN</a:t>
                      </a:r>
                      <a:endParaRPr lang="nl-BE" sz="1000" dirty="0">
                        <a:latin typeface="Arial"/>
                        <a:ea typeface="Times New Roman"/>
                        <a:cs typeface="Times New Roman"/>
                      </a:endParaRPr>
                    </a:p>
                  </a:txBody>
                  <a:tcPr marL="55209" marR="55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dirty="0" err="1">
                          <a:solidFill>
                            <a:srgbClr val="000000"/>
                          </a:solidFill>
                          <a:latin typeface="Arial"/>
                          <a:ea typeface="Times New Roman"/>
                          <a:cs typeface="Arial"/>
                        </a:rPr>
                        <a:t>PaymentInstruction.instructionForNextAgentProprietaryCode</a:t>
                      </a:r>
                      <a:r>
                        <a:rPr lang="en-US" sz="1000" dirty="0">
                          <a:solidFill>
                            <a:srgbClr val="000000"/>
                          </a:solidFill>
                          <a:latin typeface="Arial"/>
                          <a:ea typeface="Times New Roman"/>
                          <a:cs typeface="Arial"/>
                        </a:rPr>
                        <a:t> </a:t>
                      </a:r>
                      <a:r>
                        <a:rPr lang="en-US" sz="1000" dirty="0" err="1">
                          <a:solidFill>
                            <a:srgbClr val="000000"/>
                          </a:solidFill>
                          <a:latin typeface="Arial"/>
                          <a:ea typeface="Times New Roman"/>
                          <a:cs typeface="Arial"/>
                        </a:rPr>
                        <a:t>EqualsString</a:t>
                      </a:r>
                      <a:r>
                        <a:rPr lang="en-US" sz="1000" dirty="0">
                          <a:solidFill>
                            <a:srgbClr val="000000"/>
                          </a:solidFill>
                          <a:latin typeface="Arial"/>
                          <a:ea typeface="Times New Roman"/>
                          <a:cs typeface="Arial"/>
                        </a:rPr>
                        <a:t> “RETN”</a:t>
                      </a:r>
                      <a:endParaRPr lang="nl-BE" sz="1000" dirty="0">
                        <a:latin typeface="Arial"/>
                        <a:ea typeface="Times New Roman"/>
                        <a:cs typeface="Times New Roman"/>
                      </a:endParaRPr>
                    </a:p>
                  </a:txBody>
                  <a:tcPr marL="55209" marR="55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dirty="0">
                          <a:solidFill>
                            <a:srgbClr val="000000"/>
                          </a:solidFill>
                          <a:latin typeface="Arial"/>
                          <a:ea typeface="Times New Roman"/>
                          <a:cs typeface="Arial"/>
                        </a:rPr>
                        <a:t>Send Instruction for Approval</a:t>
                      </a:r>
                      <a:endParaRPr lang="nl-BE" sz="1000" dirty="0">
                        <a:latin typeface="Arial"/>
                        <a:ea typeface="Times New Roman"/>
                        <a:cs typeface="Times New Roman"/>
                      </a:endParaRPr>
                    </a:p>
                  </a:txBody>
                  <a:tcPr marL="55209" marR="5520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7" name="Rectangle 3"/>
          <p:cNvSpPr txBox="1">
            <a:spLocks noChangeArrowheads="1"/>
          </p:cNvSpPr>
          <p:nvPr/>
        </p:nvSpPr>
        <p:spPr bwMode="auto">
          <a:xfrm>
            <a:off x="971550" y="889000"/>
            <a:ext cx="7867650" cy="847725"/>
          </a:xfrm>
          <a:prstGeom prst="rect">
            <a:avLst/>
          </a:prstGeom>
          <a:noFill/>
          <a:ln w="9525">
            <a:noFill/>
            <a:miter lim="800000"/>
            <a:headEnd/>
            <a:tailEnd/>
          </a:ln>
        </p:spPr>
        <p:txBody>
          <a:bodyPr/>
          <a:lstStyle/>
          <a:p>
            <a:pPr marL="534988" indent="-263525" algn="l" eaLnBrk="0" hangingPunct="0">
              <a:lnSpc>
                <a:spcPct val="105000"/>
              </a:lnSpc>
              <a:spcBef>
                <a:spcPts val="600"/>
              </a:spcBef>
              <a:spcAft>
                <a:spcPts val="600"/>
              </a:spcAft>
              <a:buFont typeface="Wingdings" pitchFamily="2" charset="2"/>
              <a:buChar char="q"/>
              <a:defRPr/>
            </a:pPr>
            <a:r>
              <a:rPr lang="en-GB" sz="1400" b="0" kern="0">
                <a:latin typeface="+mn-lt"/>
              </a:rPr>
              <a:t>At Instruction Level</a:t>
            </a:r>
          </a:p>
          <a:p>
            <a:pPr marL="992188" lvl="1" indent="-263525" algn="l" eaLnBrk="0" hangingPunct="0">
              <a:lnSpc>
                <a:spcPct val="105000"/>
              </a:lnSpc>
              <a:spcBef>
                <a:spcPts val="200"/>
              </a:spcBef>
              <a:spcAft>
                <a:spcPts val="200"/>
              </a:spcAft>
              <a:buFont typeface="Wingdings" pitchFamily="2" charset="2"/>
              <a:buChar char="q"/>
              <a:defRPr/>
            </a:pPr>
            <a:r>
              <a:rPr lang="en-US" b="0"/>
              <a:t>REC = Instructions following are for the Receiver of the message.</a:t>
            </a:r>
          </a:p>
          <a:p>
            <a:pPr marL="992188" lvl="1" indent="-263525" algn="l" eaLnBrk="0" hangingPunct="0">
              <a:lnSpc>
                <a:spcPct val="105000"/>
              </a:lnSpc>
              <a:spcBef>
                <a:spcPts val="200"/>
              </a:spcBef>
              <a:spcAft>
                <a:spcPts val="200"/>
              </a:spcAft>
              <a:buFont typeface="Wingdings" pitchFamily="2" charset="2"/>
              <a:buChar char="q"/>
              <a:defRPr/>
            </a:pPr>
            <a:r>
              <a:rPr lang="en-US" b="0"/>
              <a:t>REJT = A reject (</a:t>
            </a:r>
            <a:r>
              <a:rPr lang="en-US" b="0" kern="0"/>
              <a:t>message and/or transaction has not yet been booked)</a:t>
            </a:r>
            <a:r>
              <a:rPr lang="en-US" b="0"/>
              <a:t> and is followed by the identification of the field causing the reject or</a:t>
            </a:r>
          </a:p>
          <a:p>
            <a:pPr marL="992188" lvl="1" indent="-263525" algn="l" eaLnBrk="0" hangingPunct="0">
              <a:lnSpc>
                <a:spcPct val="105000"/>
              </a:lnSpc>
              <a:spcBef>
                <a:spcPts val="200"/>
              </a:spcBef>
              <a:spcAft>
                <a:spcPts val="200"/>
              </a:spcAft>
              <a:buFont typeface="Wingdings" pitchFamily="2" charset="2"/>
              <a:buChar char="q"/>
              <a:defRPr/>
            </a:pPr>
            <a:r>
              <a:rPr lang="en-US" b="0"/>
              <a:t>RETN = A return (</a:t>
            </a:r>
            <a:r>
              <a:rPr lang="en-US" b="0" kern="0"/>
              <a:t>message and/or transaction has already been booked)</a:t>
            </a:r>
            <a:r>
              <a:rPr lang="en-US" b="0"/>
              <a:t> and is followed </a:t>
            </a:r>
            <a:r>
              <a:rPr lang="en-US" sz="1400" b="0"/>
              <a:t>by the identification of the field causing the return.</a:t>
            </a:r>
          </a:p>
        </p:txBody>
      </p:sp>
    </p:spTree>
    <p:extLst>
      <p:ext uri="{BB962C8B-B14F-4D97-AF65-F5344CB8AC3E}">
        <p14:creationId xmlns:p14="http://schemas.microsoft.com/office/powerpoint/2010/main" val="726391948"/>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nl-BE"/>
              <a:t>Code word processing </a:t>
            </a:r>
            <a:r>
              <a:rPr lang="nl-BE" sz="1600"/>
              <a:t>(Reference Implementation)</a:t>
            </a:r>
            <a:endParaRPr lang="en-US" sz="1600"/>
          </a:p>
        </p:txBody>
      </p:sp>
      <p:sp>
        <p:nvSpPr>
          <p:cNvPr id="58371"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837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837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837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837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837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837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8378" name="Rectangle 5"/>
          <p:cNvSpPr>
            <a:spLocks noChangeArrowheads="1"/>
          </p:cNvSpPr>
          <p:nvPr/>
        </p:nvSpPr>
        <p:spPr bwMode="auto">
          <a:xfrm>
            <a:off x="0" y="3616325"/>
            <a:ext cx="9144000" cy="0"/>
          </a:xfrm>
          <a:prstGeom prst="rect">
            <a:avLst/>
          </a:prstGeom>
          <a:noFill/>
          <a:ln w="28575" algn="ctr">
            <a:noFill/>
            <a:miter lim="800000"/>
            <a:headEnd/>
            <a:tailEnd/>
          </a:ln>
        </p:spPr>
        <p:txBody>
          <a:bodyPr wrap="none" lIns="18000" tIns="18000" rIns="18000" bIns="18000" anchor="ctr">
            <a:spAutoFit/>
          </a:bodyPr>
          <a:lstStyle/>
          <a:p>
            <a:pPr eaLnBrk="0" hangingPunct="0"/>
            <a:endParaRPr lang="nl-BE"/>
          </a:p>
        </p:txBody>
      </p:sp>
      <p:sp>
        <p:nvSpPr>
          <p:cNvPr id="5837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838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838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838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838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838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838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838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8387" name="Rectangle 6"/>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8388" name="Rectangle 1"/>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pPr eaLnBrk="0" hangingPunct="0"/>
            <a:br>
              <a:rPr lang="en-US"/>
            </a:br>
            <a:endParaRPr lang="en-US"/>
          </a:p>
        </p:txBody>
      </p:sp>
      <p:sp>
        <p:nvSpPr>
          <p:cNvPr id="58389" name="Rectangle 5"/>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58390" name="Rectangle 7"/>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58391"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graphicFrame>
        <p:nvGraphicFramePr>
          <p:cNvPr id="26" name="Table 25"/>
          <p:cNvGraphicFramePr>
            <a:graphicFrameLocks noGrp="1"/>
          </p:cNvGraphicFramePr>
          <p:nvPr/>
        </p:nvGraphicFramePr>
        <p:xfrm>
          <a:off x="797440" y="1505061"/>
          <a:ext cx="7517219" cy="3853747"/>
        </p:xfrm>
        <a:graphic>
          <a:graphicData uri="http://schemas.openxmlformats.org/drawingml/2006/table">
            <a:tbl>
              <a:tblPr/>
              <a:tblGrid>
                <a:gridCol w="1316763">
                  <a:extLst>
                    <a:ext uri="{9D8B030D-6E8A-4147-A177-3AD203B41FA5}">
                      <a16:colId xmlns:a16="http://schemas.microsoft.com/office/drawing/2014/main" val="20000"/>
                    </a:ext>
                  </a:extLst>
                </a:gridCol>
                <a:gridCol w="4300316">
                  <a:extLst>
                    <a:ext uri="{9D8B030D-6E8A-4147-A177-3AD203B41FA5}">
                      <a16:colId xmlns:a16="http://schemas.microsoft.com/office/drawing/2014/main" val="20001"/>
                    </a:ext>
                  </a:extLst>
                </a:gridCol>
                <a:gridCol w="1900140">
                  <a:extLst>
                    <a:ext uri="{9D8B030D-6E8A-4147-A177-3AD203B41FA5}">
                      <a16:colId xmlns:a16="http://schemas.microsoft.com/office/drawing/2014/main" val="20002"/>
                    </a:ext>
                  </a:extLst>
                </a:gridCol>
              </a:tblGrid>
              <a:tr h="181497">
                <a:tc>
                  <a:txBody>
                    <a:bodyPr/>
                    <a:lstStyle/>
                    <a:p>
                      <a:pPr algn="ctr">
                        <a:spcAft>
                          <a:spcPts val="0"/>
                        </a:spcAft>
                      </a:pPr>
                      <a:r>
                        <a:rPr lang="en-US" sz="1000" b="1" dirty="0">
                          <a:solidFill>
                            <a:srgbClr val="000000"/>
                          </a:solidFill>
                          <a:latin typeface="Arial"/>
                          <a:ea typeface="Times New Roman"/>
                          <a:cs typeface="Arial"/>
                        </a:rPr>
                        <a:t>Code word </a:t>
                      </a:r>
                      <a:endParaRPr lang="nl-BE" sz="1000" dirty="0">
                        <a:latin typeface="Arial"/>
                        <a:ea typeface="Times New Roman"/>
                        <a:cs typeface="Times New Roman"/>
                      </a:endParaRPr>
                    </a:p>
                  </a:txBody>
                  <a:tcPr marL="42469" marR="424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algn="ctr">
                        <a:spcAft>
                          <a:spcPts val="0"/>
                        </a:spcAft>
                      </a:pPr>
                      <a:r>
                        <a:rPr lang="en-US" sz="1000" b="1" dirty="0">
                          <a:solidFill>
                            <a:srgbClr val="000000"/>
                          </a:solidFill>
                          <a:latin typeface="Arial"/>
                          <a:ea typeface="Times New Roman"/>
                          <a:cs typeface="Arial"/>
                        </a:rPr>
                        <a:t>Condition to be checked</a:t>
                      </a:r>
                      <a:endParaRPr lang="nl-BE" sz="1000" dirty="0">
                        <a:latin typeface="Arial"/>
                        <a:ea typeface="Times New Roman"/>
                        <a:cs typeface="Times New Roman"/>
                      </a:endParaRPr>
                    </a:p>
                  </a:txBody>
                  <a:tcPr marL="42469" marR="424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algn="ctr">
                        <a:spcAft>
                          <a:spcPts val="0"/>
                        </a:spcAft>
                      </a:pPr>
                      <a:r>
                        <a:rPr lang="en-US" sz="1000" b="1" dirty="0">
                          <a:solidFill>
                            <a:srgbClr val="000000"/>
                          </a:solidFill>
                          <a:latin typeface="Arial"/>
                          <a:ea typeface="Times New Roman"/>
                          <a:cs typeface="Arial"/>
                        </a:rPr>
                        <a:t>Possible Action</a:t>
                      </a:r>
                      <a:endParaRPr lang="nl-BE" sz="1000" dirty="0">
                        <a:latin typeface="Arial"/>
                        <a:ea typeface="Times New Roman"/>
                        <a:cs typeface="Times New Roman"/>
                      </a:endParaRPr>
                    </a:p>
                  </a:txBody>
                  <a:tcPr marL="42469" marR="424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0"/>
                  </a:ext>
                </a:extLst>
              </a:tr>
              <a:tr h="549427">
                <a:tc>
                  <a:txBody>
                    <a:bodyPr/>
                    <a:lstStyle/>
                    <a:p>
                      <a:pPr algn="ctr">
                        <a:spcAft>
                          <a:spcPts val="0"/>
                        </a:spcAft>
                      </a:pPr>
                      <a:r>
                        <a:rPr lang="en-US" sz="1000">
                          <a:solidFill>
                            <a:srgbClr val="000000"/>
                          </a:solidFill>
                          <a:latin typeface="Arial"/>
                          <a:ea typeface="Times New Roman"/>
                          <a:cs typeface="Arial"/>
                        </a:rPr>
                        <a:t>PHOB</a:t>
                      </a:r>
                      <a:endParaRPr lang="nl-BE" sz="1000">
                        <a:latin typeface="Arial"/>
                        <a:ea typeface="Times New Roman"/>
                        <a:cs typeface="Times New Roman"/>
                      </a:endParaRPr>
                    </a:p>
                  </a:txBody>
                  <a:tcPr marL="42469" marR="424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solidFill>
                            <a:srgbClr val="000000"/>
                          </a:solidFill>
                          <a:latin typeface="Arial"/>
                          <a:ea typeface="Times New Roman"/>
                          <a:cs typeface="Arial"/>
                        </a:rPr>
                        <a:t>PaymentTransaction.incominginstructionForCreditPartyAgent[n]Code EqualsString “PHOB” , where “[n]” contains values NULL, “2” or “3”</a:t>
                      </a:r>
                      <a:endParaRPr lang="nl-BE" sz="1000">
                        <a:latin typeface="Arial"/>
                        <a:ea typeface="Times New Roman"/>
                        <a:cs typeface="Times New Roman"/>
                      </a:endParaRPr>
                    </a:p>
                  </a:txBody>
                  <a:tcPr marL="42469" marR="424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solidFill>
                            <a:srgbClr val="000000"/>
                          </a:solidFill>
                          <a:latin typeface="Arial"/>
                          <a:ea typeface="Times New Roman"/>
                          <a:cs typeface="Arial"/>
                        </a:rPr>
                        <a:t>Send Transaction for Approval</a:t>
                      </a:r>
                      <a:endParaRPr lang="nl-BE" sz="1000">
                        <a:latin typeface="Arial"/>
                        <a:ea typeface="Times New Roman"/>
                        <a:cs typeface="Times New Roman"/>
                      </a:endParaRPr>
                    </a:p>
                  </a:txBody>
                  <a:tcPr marL="42469" marR="424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9427">
                <a:tc>
                  <a:txBody>
                    <a:bodyPr/>
                    <a:lstStyle/>
                    <a:p>
                      <a:pPr algn="ctr">
                        <a:spcAft>
                          <a:spcPts val="0"/>
                        </a:spcAft>
                      </a:pPr>
                      <a:r>
                        <a:rPr lang="en-US" sz="1000">
                          <a:solidFill>
                            <a:srgbClr val="000000"/>
                          </a:solidFill>
                          <a:latin typeface="Arial"/>
                          <a:ea typeface="Times New Roman"/>
                          <a:cs typeface="Arial"/>
                        </a:rPr>
                        <a:t>TELB</a:t>
                      </a:r>
                      <a:endParaRPr lang="nl-BE" sz="1000">
                        <a:latin typeface="Arial"/>
                        <a:ea typeface="Times New Roman"/>
                        <a:cs typeface="Times New Roman"/>
                      </a:endParaRPr>
                    </a:p>
                  </a:txBody>
                  <a:tcPr marL="42469" marR="424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solidFill>
                            <a:srgbClr val="000000"/>
                          </a:solidFill>
                          <a:latin typeface="Arial"/>
                          <a:ea typeface="Times New Roman"/>
                          <a:cs typeface="Arial"/>
                        </a:rPr>
                        <a:t>PaymentTransaction.incominginstructionForCreditPartyAgent[n]Code EqualsString “TELB” , where “[n]” contains values NULL, “2” or “3”</a:t>
                      </a:r>
                      <a:endParaRPr lang="nl-BE" sz="1000">
                        <a:latin typeface="Arial"/>
                        <a:ea typeface="Times New Roman"/>
                        <a:cs typeface="Times New Roman"/>
                      </a:endParaRPr>
                    </a:p>
                  </a:txBody>
                  <a:tcPr marL="42469" marR="424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solidFill>
                            <a:srgbClr val="000000"/>
                          </a:solidFill>
                          <a:latin typeface="Arial"/>
                          <a:ea typeface="Times New Roman"/>
                          <a:cs typeface="Arial"/>
                        </a:rPr>
                        <a:t>Send Transaction for Approval</a:t>
                      </a:r>
                      <a:endParaRPr lang="nl-BE" sz="1000">
                        <a:latin typeface="Arial"/>
                        <a:ea typeface="Times New Roman"/>
                        <a:cs typeface="Times New Roman"/>
                      </a:endParaRPr>
                    </a:p>
                  </a:txBody>
                  <a:tcPr marL="42469" marR="424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49427">
                <a:tc>
                  <a:txBody>
                    <a:bodyPr/>
                    <a:lstStyle/>
                    <a:p>
                      <a:pPr algn="ctr">
                        <a:spcAft>
                          <a:spcPts val="0"/>
                        </a:spcAft>
                      </a:pPr>
                      <a:r>
                        <a:rPr lang="en-US" sz="1000">
                          <a:solidFill>
                            <a:srgbClr val="000000"/>
                          </a:solidFill>
                          <a:latin typeface="Arial"/>
                          <a:ea typeface="Times New Roman"/>
                          <a:cs typeface="Arial"/>
                        </a:rPr>
                        <a:t>HOLD</a:t>
                      </a:r>
                      <a:endParaRPr lang="nl-BE" sz="1000">
                        <a:latin typeface="Arial"/>
                        <a:ea typeface="Times New Roman"/>
                        <a:cs typeface="Times New Roman"/>
                      </a:endParaRPr>
                    </a:p>
                  </a:txBody>
                  <a:tcPr marL="42469" marR="424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dirty="0" err="1">
                          <a:solidFill>
                            <a:srgbClr val="000000"/>
                          </a:solidFill>
                          <a:latin typeface="Arial"/>
                          <a:ea typeface="Times New Roman"/>
                          <a:cs typeface="Arial"/>
                        </a:rPr>
                        <a:t>PaymentTransaction.incominginstructionForCreditPartyAgen</a:t>
                      </a:r>
                      <a:r>
                        <a:rPr lang="en-US" sz="1000" dirty="0">
                          <a:solidFill>
                            <a:srgbClr val="000000"/>
                          </a:solidFill>
                          <a:latin typeface="Arial"/>
                          <a:ea typeface="Times New Roman"/>
                          <a:cs typeface="Arial"/>
                        </a:rPr>
                        <a:t>[n]</a:t>
                      </a:r>
                      <a:r>
                        <a:rPr lang="en-US" sz="1000" dirty="0" err="1">
                          <a:solidFill>
                            <a:srgbClr val="000000"/>
                          </a:solidFill>
                          <a:latin typeface="Arial"/>
                          <a:ea typeface="Times New Roman"/>
                          <a:cs typeface="Arial"/>
                        </a:rPr>
                        <a:t>tCode</a:t>
                      </a:r>
                      <a:r>
                        <a:rPr lang="en-US" sz="1000" dirty="0">
                          <a:solidFill>
                            <a:srgbClr val="000000"/>
                          </a:solidFill>
                          <a:latin typeface="Arial"/>
                          <a:ea typeface="Times New Roman"/>
                          <a:cs typeface="Arial"/>
                        </a:rPr>
                        <a:t> </a:t>
                      </a:r>
                      <a:r>
                        <a:rPr lang="en-US" sz="1000" dirty="0" err="1">
                          <a:solidFill>
                            <a:srgbClr val="000000"/>
                          </a:solidFill>
                          <a:latin typeface="Arial"/>
                          <a:ea typeface="Times New Roman"/>
                          <a:cs typeface="Arial"/>
                        </a:rPr>
                        <a:t>EqualsString</a:t>
                      </a:r>
                      <a:r>
                        <a:rPr lang="en-US" sz="1000" dirty="0">
                          <a:solidFill>
                            <a:srgbClr val="000000"/>
                          </a:solidFill>
                          <a:latin typeface="Arial"/>
                          <a:ea typeface="Times New Roman"/>
                          <a:cs typeface="Arial"/>
                        </a:rPr>
                        <a:t> “HOLD” , where “[n]” contains values NULL, “2” or “3”</a:t>
                      </a:r>
                      <a:endParaRPr lang="nl-BE" sz="1000" dirty="0">
                        <a:latin typeface="Arial"/>
                        <a:ea typeface="Times New Roman"/>
                        <a:cs typeface="Times New Roman"/>
                      </a:endParaRPr>
                    </a:p>
                  </a:txBody>
                  <a:tcPr marL="42469" marR="424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solidFill>
                            <a:srgbClr val="000000"/>
                          </a:solidFill>
                          <a:latin typeface="Arial"/>
                          <a:ea typeface="Times New Roman"/>
                          <a:cs typeface="Arial"/>
                        </a:rPr>
                        <a:t>Send Transaction for Approval</a:t>
                      </a:r>
                      <a:endParaRPr lang="nl-BE" sz="1000">
                        <a:latin typeface="Arial"/>
                        <a:ea typeface="Times New Roman"/>
                        <a:cs typeface="Times New Roman"/>
                      </a:endParaRPr>
                    </a:p>
                  </a:txBody>
                  <a:tcPr marL="42469" marR="424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23969">
                <a:tc>
                  <a:txBody>
                    <a:bodyPr/>
                    <a:lstStyle/>
                    <a:p>
                      <a:pPr algn="ctr">
                        <a:spcAft>
                          <a:spcPts val="0"/>
                        </a:spcAft>
                      </a:pPr>
                      <a:r>
                        <a:rPr lang="en-US" sz="1000">
                          <a:solidFill>
                            <a:srgbClr val="000000"/>
                          </a:solidFill>
                          <a:latin typeface="Arial"/>
                          <a:ea typeface="Times New Roman"/>
                          <a:cs typeface="Arial"/>
                        </a:rPr>
                        <a:t>RECBEN</a:t>
                      </a:r>
                      <a:endParaRPr lang="nl-BE" sz="1000">
                        <a:latin typeface="Arial"/>
                        <a:ea typeface="Times New Roman"/>
                        <a:cs typeface="Times New Roman"/>
                      </a:endParaRPr>
                    </a:p>
                  </a:txBody>
                  <a:tcPr marL="42469" marR="424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dirty="0" err="1">
                          <a:solidFill>
                            <a:srgbClr val="000000"/>
                          </a:solidFill>
                          <a:latin typeface="Arial"/>
                          <a:ea typeface="Times New Roman"/>
                          <a:cs typeface="Arial"/>
                        </a:rPr>
                        <a:t>PaymentTransaction.incomingInstructionForNextAgent</a:t>
                      </a:r>
                      <a:r>
                        <a:rPr lang="en-US" sz="1000" dirty="0">
                          <a:solidFill>
                            <a:srgbClr val="000000"/>
                          </a:solidFill>
                          <a:latin typeface="Arial"/>
                          <a:ea typeface="Times New Roman"/>
                          <a:cs typeface="Arial"/>
                        </a:rPr>
                        <a:t>[n]</a:t>
                      </a:r>
                      <a:r>
                        <a:rPr lang="en-US" sz="1000" dirty="0" err="1">
                          <a:solidFill>
                            <a:srgbClr val="000000"/>
                          </a:solidFill>
                          <a:latin typeface="Arial"/>
                          <a:ea typeface="Times New Roman"/>
                          <a:cs typeface="Arial"/>
                        </a:rPr>
                        <a:t>ProprietaryCode</a:t>
                      </a:r>
                      <a:r>
                        <a:rPr lang="en-US" sz="1000" dirty="0">
                          <a:solidFill>
                            <a:srgbClr val="000000"/>
                          </a:solidFill>
                          <a:latin typeface="Arial"/>
                          <a:ea typeface="Times New Roman"/>
                          <a:cs typeface="Arial"/>
                        </a:rPr>
                        <a:t> </a:t>
                      </a:r>
                      <a:r>
                        <a:rPr lang="en-US" sz="1000" dirty="0" err="1">
                          <a:solidFill>
                            <a:srgbClr val="000000"/>
                          </a:solidFill>
                          <a:latin typeface="Arial"/>
                          <a:ea typeface="Times New Roman"/>
                          <a:cs typeface="Arial"/>
                        </a:rPr>
                        <a:t>EqualsString</a:t>
                      </a:r>
                      <a:r>
                        <a:rPr lang="en-US" sz="1000" dirty="0">
                          <a:solidFill>
                            <a:srgbClr val="000000"/>
                          </a:solidFill>
                          <a:latin typeface="Arial"/>
                          <a:ea typeface="Times New Roman"/>
                          <a:cs typeface="Arial"/>
                        </a:rPr>
                        <a:t> "RECBEN", where “[n]” contains values NULL, “2”, “3”, “4”, “5” or “6” </a:t>
                      </a:r>
                      <a:endParaRPr lang="nl-BE" sz="1000" dirty="0">
                        <a:latin typeface="Arial"/>
                        <a:ea typeface="Times New Roman"/>
                        <a:cs typeface="Times New Roman"/>
                      </a:endParaRPr>
                    </a:p>
                  </a:txBody>
                  <a:tcPr marL="42469" marR="424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dirty="0">
                          <a:solidFill>
                            <a:srgbClr val="000000"/>
                          </a:solidFill>
                          <a:latin typeface="Arial"/>
                          <a:ea typeface="Times New Roman"/>
                          <a:cs typeface="Arial"/>
                        </a:rPr>
                        <a:t>Create Informational </a:t>
                      </a:r>
                      <a:r>
                        <a:rPr lang="en-US" sz="1000" dirty="0" err="1">
                          <a:solidFill>
                            <a:srgbClr val="000000"/>
                          </a:solidFill>
                          <a:latin typeface="Arial"/>
                          <a:ea typeface="Times New Roman"/>
                          <a:cs typeface="Arial"/>
                        </a:rPr>
                        <a:t>Worklist</a:t>
                      </a:r>
                      <a:r>
                        <a:rPr lang="en-US" sz="1000" dirty="0">
                          <a:solidFill>
                            <a:srgbClr val="000000"/>
                          </a:solidFill>
                          <a:latin typeface="Arial"/>
                          <a:ea typeface="Times New Roman"/>
                          <a:cs typeface="Arial"/>
                        </a:rPr>
                        <a:t> Item. </a:t>
                      </a:r>
                      <a:endParaRPr lang="nl-BE" sz="1000" dirty="0">
                        <a:latin typeface="Arial"/>
                        <a:ea typeface="Times New Roman"/>
                        <a:cs typeface="Times New Roman"/>
                      </a:endParaRPr>
                    </a:p>
                  </a:txBody>
                  <a:tcPr marL="42469" marR="424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8" name="Rectangle 3"/>
          <p:cNvSpPr txBox="1">
            <a:spLocks noChangeArrowheads="1"/>
          </p:cNvSpPr>
          <p:nvPr/>
        </p:nvSpPr>
        <p:spPr bwMode="auto">
          <a:xfrm>
            <a:off x="971550" y="889000"/>
            <a:ext cx="7867650" cy="847725"/>
          </a:xfrm>
          <a:prstGeom prst="rect">
            <a:avLst/>
          </a:prstGeom>
          <a:noFill/>
          <a:ln w="9525">
            <a:noFill/>
            <a:miter lim="800000"/>
            <a:headEnd/>
            <a:tailEnd/>
          </a:ln>
        </p:spPr>
        <p:txBody>
          <a:bodyPr/>
          <a:lstStyle/>
          <a:p>
            <a:pPr marL="534988" indent="-263525" algn="l" eaLnBrk="0" hangingPunct="0">
              <a:lnSpc>
                <a:spcPct val="105000"/>
              </a:lnSpc>
              <a:spcBef>
                <a:spcPts val="600"/>
              </a:spcBef>
              <a:spcAft>
                <a:spcPts val="600"/>
              </a:spcAft>
              <a:buFont typeface="Wingdings" pitchFamily="2" charset="2"/>
              <a:buChar char="q"/>
              <a:defRPr/>
            </a:pPr>
            <a:r>
              <a:rPr lang="en-US" sz="1400"/>
              <a:t>Code words Detected for an “On-Us” Transaction</a:t>
            </a:r>
            <a:endParaRPr lang="en-GB" sz="1400" b="0" kern="0">
              <a:latin typeface="+mn-lt"/>
            </a:endParaRPr>
          </a:p>
        </p:txBody>
      </p:sp>
    </p:spTree>
    <p:extLst>
      <p:ext uri="{BB962C8B-B14F-4D97-AF65-F5344CB8AC3E}">
        <p14:creationId xmlns:p14="http://schemas.microsoft.com/office/powerpoint/2010/main" val="1818130523"/>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nl-BE"/>
              <a:t>Code word processing – Approval demo</a:t>
            </a:r>
            <a:endParaRPr lang="en-US"/>
          </a:p>
        </p:txBody>
      </p:sp>
      <p:sp>
        <p:nvSpPr>
          <p:cNvPr id="56323"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632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632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632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632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632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632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6330" name="Rectangle 5"/>
          <p:cNvSpPr>
            <a:spLocks noChangeArrowheads="1"/>
          </p:cNvSpPr>
          <p:nvPr/>
        </p:nvSpPr>
        <p:spPr bwMode="auto">
          <a:xfrm>
            <a:off x="0" y="3616325"/>
            <a:ext cx="9144000" cy="0"/>
          </a:xfrm>
          <a:prstGeom prst="rect">
            <a:avLst/>
          </a:prstGeom>
          <a:noFill/>
          <a:ln w="28575" algn="ctr">
            <a:noFill/>
            <a:miter lim="800000"/>
            <a:headEnd/>
            <a:tailEnd/>
          </a:ln>
        </p:spPr>
        <p:txBody>
          <a:bodyPr wrap="none" lIns="18000" tIns="18000" rIns="18000" bIns="18000" anchor="ctr">
            <a:spAutoFit/>
          </a:bodyPr>
          <a:lstStyle/>
          <a:p>
            <a:pPr eaLnBrk="0" hangingPunct="0"/>
            <a:endParaRPr lang="nl-BE"/>
          </a:p>
        </p:txBody>
      </p:sp>
      <p:sp>
        <p:nvSpPr>
          <p:cNvPr id="5633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633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633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633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633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633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633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633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6339" name="Rectangle 6"/>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6340" name="Rectangle 1"/>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pPr eaLnBrk="0" hangingPunct="0"/>
            <a:br>
              <a:rPr lang="en-US"/>
            </a:br>
            <a:endParaRPr lang="en-US"/>
          </a:p>
        </p:txBody>
      </p:sp>
      <p:sp>
        <p:nvSpPr>
          <p:cNvPr id="56341" name="Rectangle 5"/>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56342" name="Rectangle 7"/>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56343"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pic>
        <p:nvPicPr>
          <p:cNvPr id="56344" name="Picture 2"/>
          <p:cNvPicPr>
            <a:picLocks noChangeAspect="1" noChangeArrowheads="1"/>
          </p:cNvPicPr>
          <p:nvPr/>
        </p:nvPicPr>
        <p:blipFill>
          <a:blip r:embed="rId3" cstate="print"/>
          <a:srcRect/>
          <a:stretch>
            <a:fillRect/>
          </a:stretch>
        </p:blipFill>
        <p:spPr bwMode="auto">
          <a:xfrm>
            <a:off x="1371600" y="1127125"/>
            <a:ext cx="6997700" cy="4953000"/>
          </a:xfrm>
          <a:prstGeom prst="rect">
            <a:avLst/>
          </a:prstGeom>
          <a:noFill/>
          <a:ln w="9525">
            <a:noFill/>
            <a:miter lim="800000"/>
            <a:headEnd/>
            <a:tailEnd/>
          </a:ln>
        </p:spPr>
      </p:pic>
    </p:spTree>
    <p:extLst>
      <p:ext uri="{BB962C8B-B14F-4D97-AF65-F5344CB8AC3E}">
        <p14:creationId xmlns:p14="http://schemas.microsoft.com/office/powerpoint/2010/main" val="278883036"/>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2"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6" name="Rectangle 55"/>
          <p:cNvSpPr>
            <a:spLocks noChangeArrowheads="1"/>
          </p:cNvSpPr>
          <p:nvPr/>
        </p:nvSpPr>
        <p:spPr bwMode="auto">
          <a:xfrm>
            <a:off x="983666" y="1878405"/>
            <a:ext cx="1358900" cy="511175"/>
          </a:xfrm>
          <a:prstGeom prst="rect">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59" name="Rectangle 58"/>
          <p:cNvSpPr>
            <a:spLocks noChangeArrowheads="1"/>
          </p:cNvSpPr>
          <p:nvPr/>
        </p:nvSpPr>
        <p:spPr bwMode="auto">
          <a:xfrm>
            <a:off x="2481784"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
        <p:nvSpPr>
          <p:cNvPr id="60" name="Rectangle 59"/>
          <p:cNvSpPr>
            <a:spLocks noChangeArrowheads="1"/>
          </p:cNvSpPr>
          <p:nvPr/>
        </p:nvSpPr>
        <p:spPr bwMode="auto">
          <a:xfrm>
            <a:off x="399316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61" name="Rectangle 60"/>
          <p:cNvSpPr>
            <a:spLocks noChangeArrowheads="1"/>
          </p:cNvSpPr>
          <p:nvPr/>
        </p:nvSpPr>
        <p:spPr bwMode="auto">
          <a:xfrm>
            <a:off x="399316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62" name="Rectangle 61"/>
          <p:cNvSpPr>
            <a:spLocks noChangeArrowheads="1"/>
          </p:cNvSpPr>
          <p:nvPr/>
        </p:nvSpPr>
        <p:spPr bwMode="auto">
          <a:xfrm>
            <a:off x="550375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63" name="Rectangle 62"/>
          <p:cNvSpPr>
            <a:spLocks noChangeArrowheads="1"/>
          </p:cNvSpPr>
          <p:nvPr/>
        </p:nvSpPr>
        <p:spPr bwMode="auto">
          <a:xfrm>
            <a:off x="550375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
        <p:nvSpPr>
          <p:cNvPr id="64" name="Rectangle 63"/>
          <p:cNvSpPr>
            <a:spLocks noChangeArrowheads="1"/>
          </p:cNvSpPr>
          <p:nvPr/>
        </p:nvSpPr>
        <p:spPr bwMode="auto">
          <a:xfrm>
            <a:off x="983666"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77" name="Rectangle 76"/>
          <p:cNvSpPr>
            <a:spLocks noChangeArrowheads="1"/>
          </p:cNvSpPr>
          <p:nvPr/>
        </p:nvSpPr>
        <p:spPr bwMode="auto">
          <a:xfrm>
            <a:off x="2481784"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79" name="Rectangle 78"/>
          <p:cNvSpPr>
            <a:spLocks noChangeArrowheads="1"/>
          </p:cNvSpPr>
          <p:nvPr/>
        </p:nvSpPr>
        <p:spPr bwMode="auto">
          <a:xfrm>
            <a:off x="5503758"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
        <p:nvSpPr>
          <p:cNvPr id="80" name="Rectangle 79"/>
          <p:cNvSpPr>
            <a:spLocks noChangeArrowheads="1"/>
          </p:cNvSpPr>
          <p:nvPr/>
        </p:nvSpPr>
        <p:spPr bwMode="auto">
          <a:xfrm>
            <a:off x="6996797"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1" name="Rectangle 80"/>
          <p:cNvSpPr>
            <a:spLocks noChangeArrowheads="1"/>
          </p:cNvSpPr>
          <p:nvPr/>
        </p:nvSpPr>
        <p:spPr bwMode="auto">
          <a:xfrm>
            <a:off x="983666"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
        <p:nvSpPr>
          <p:cNvPr id="88" name="Rectangle 87"/>
          <p:cNvSpPr>
            <a:spLocks noChangeArrowheads="1"/>
          </p:cNvSpPr>
          <p:nvPr/>
        </p:nvSpPr>
        <p:spPr bwMode="auto">
          <a:xfrm>
            <a:off x="2481784" y="3054007"/>
            <a:ext cx="1358900" cy="509588"/>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93" name="Rectangle 92"/>
          <p:cNvSpPr>
            <a:spLocks noChangeArrowheads="1"/>
          </p:cNvSpPr>
          <p:nvPr/>
        </p:nvSpPr>
        <p:spPr bwMode="auto">
          <a:xfrm>
            <a:off x="6996797" y="3054008"/>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97" name="Rectangle 96"/>
          <p:cNvSpPr>
            <a:spLocks noChangeArrowheads="1"/>
          </p:cNvSpPr>
          <p:nvPr/>
        </p:nvSpPr>
        <p:spPr bwMode="auto">
          <a:xfrm>
            <a:off x="6996797"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pic>
        <p:nvPicPr>
          <p:cNvPr id="67" name="Picture 2" descr="SWIFTReady application payments"/>
          <p:cNvPicPr>
            <a:picLocks noChangeAspect="1" noChangeArrowheads="1"/>
          </p:cNvPicPr>
          <p:nvPr/>
        </p:nvPicPr>
        <p:blipFill>
          <a:blip r:embed="rId3" cstate="print"/>
          <a:srcRect/>
          <a:stretch>
            <a:fillRect/>
          </a:stretch>
        </p:blipFill>
        <p:spPr bwMode="auto">
          <a:xfrm>
            <a:off x="6472053" y="5644202"/>
            <a:ext cx="2089361" cy="563796"/>
          </a:xfrm>
          <a:prstGeom prst="rect">
            <a:avLst/>
          </a:prstGeom>
          <a:noFill/>
        </p:spPr>
      </p:pic>
      <p:sp>
        <p:nvSpPr>
          <p:cNvPr id="112" name="Rectangle 111"/>
          <p:cNvSpPr>
            <a:spLocks noChangeArrowheads="1"/>
          </p:cNvSpPr>
          <p:nvPr/>
        </p:nvSpPr>
        <p:spPr bwMode="auto">
          <a:xfrm>
            <a:off x="688769" y="4084579"/>
            <a:ext cx="7885215" cy="1436914"/>
          </a:xfrm>
          <a:prstGeom prst="rect">
            <a:avLst/>
          </a:prstGeom>
          <a:gradFill>
            <a:gsLst>
              <a:gs pos="0">
                <a:srgbClr val="2787A0">
                  <a:alpha val="0"/>
                </a:srgbClr>
              </a:gs>
              <a:gs pos="80000">
                <a:schemeClr val="accent5">
                  <a:shade val="93000"/>
                  <a:satMod val="130000"/>
                </a:schemeClr>
              </a:gs>
              <a:gs pos="100000">
                <a:schemeClr val="accent5">
                  <a:shade val="94000"/>
                  <a:satMod val="135000"/>
                </a:schemeClr>
              </a:gs>
            </a:gsLst>
          </a:gradFill>
          <a:ln>
            <a:noFill/>
            <a:headEnd/>
            <a:tailEnd/>
          </a:ln>
        </p:spPr>
        <p:style>
          <a:lnRef idx="1">
            <a:schemeClr val="accent5"/>
          </a:lnRef>
          <a:fillRef idx="3">
            <a:schemeClr val="accent5"/>
          </a:fillRef>
          <a:effectRef idx="2">
            <a:schemeClr val="accent5"/>
          </a:effectRef>
          <a:fontRef idx="minor">
            <a:schemeClr val="lt1"/>
          </a:fontRef>
        </p:style>
        <p:txBody>
          <a:bodyPr wrap="none" anchor="t" anchorCtr="0"/>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br>
              <a:rPr lang="nl-BE" sz="2000"/>
            </a:br>
            <a:r>
              <a:rPr lang="nl-BE" sz="2000"/>
              <a:t>Maximum adherence </a:t>
            </a:r>
            <a:r>
              <a:rPr lang="nl-BE" sz="2000" b="0"/>
              <a:t>to</a:t>
            </a:r>
            <a:r>
              <a:rPr lang="nl-BE" sz="2000"/>
              <a:t> SWIFT standards and guidelines</a:t>
            </a:r>
          </a:p>
          <a:p>
            <a:pPr marL="342900" indent="-342900"/>
            <a:r>
              <a:rPr lang="nl-BE" sz="2000">
                <a:latin typeface="Calibri" pitchFamily="34" charset="0"/>
              </a:rPr>
              <a:t>Future ready MT – MX coexistence</a:t>
            </a:r>
          </a:p>
        </p:txBody>
      </p:sp>
      <p:sp>
        <p:nvSpPr>
          <p:cNvPr id="37" name="Rectangle 36"/>
          <p:cNvSpPr>
            <a:spLocks noChangeArrowheads="1"/>
          </p:cNvSpPr>
          <p:nvPr/>
        </p:nvSpPr>
        <p:spPr bwMode="auto">
          <a:xfrm>
            <a:off x="983666"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89" name="7-Point Star 88"/>
          <p:cNvSpPr/>
          <p:nvPr/>
        </p:nvSpPr>
        <p:spPr bwMode="auto">
          <a:xfrm>
            <a:off x="730314" y="1156797"/>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38" name="Rectangle 37"/>
          <p:cNvSpPr>
            <a:spLocks noChangeArrowheads="1"/>
          </p:cNvSpPr>
          <p:nvPr/>
        </p:nvSpPr>
        <p:spPr bwMode="auto">
          <a:xfrm>
            <a:off x="6996797"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
        <p:nvSpPr>
          <p:cNvPr id="39" name="Rectangle 38"/>
          <p:cNvSpPr>
            <a:spLocks noChangeArrowheads="1"/>
          </p:cNvSpPr>
          <p:nvPr/>
        </p:nvSpPr>
        <p:spPr bwMode="auto">
          <a:xfrm>
            <a:off x="550375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
        <p:nvSpPr>
          <p:cNvPr id="40" name="Rectangle 39"/>
          <p:cNvSpPr>
            <a:spLocks noChangeArrowheads="1"/>
          </p:cNvSpPr>
          <p:nvPr/>
        </p:nvSpPr>
        <p:spPr bwMode="auto">
          <a:xfrm>
            <a:off x="399316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
        <p:nvSpPr>
          <p:cNvPr id="41" name="Rectangle 40"/>
          <p:cNvSpPr>
            <a:spLocks noChangeArrowheads="1"/>
          </p:cNvSpPr>
          <p:nvPr/>
        </p:nvSpPr>
        <p:spPr bwMode="auto">
          <a:xfrm>
            <a:off x="3993168" y="2467652"/>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
        <p:nvSpPr>
          <p:cNvPr id="42" name="Rectangle 41"/>
          <p:cNvSpPr>
            <a:spLocks noChangeArrowheads="1"/>
          </p:cNvSpPr>
          <p:nvPr/>
        </p:nvSpPr>
        <p:spPr bwMode="auto">
          <a:xfrm>
            <a:off x="2481784"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Tree>
    <p:extLst>
      <p:ext uri="{BB962C8B-B14F-4D97-AF65-F5344CB8AC3E}">
        <p14:creationId xmlns:p14="http://schemas.microsoft.com/office/powerpoint/2010/main" val="274552500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Auto-enrichment / Auto-repair</a:t>
            </a:r>
            <a:endParaRPr lang="en-US"/>
          </a:p>
        </p:txBody>
      </p:sp>
      <p:sp>
        <p:nvSpPr>
          <p:cNvPr id="3" name="Content Placeholder 2"/>
          <p:cNvSpPr>
            <a:spLocks noGrp="1"/>
          </p:cNvSpPr>
          <p:nvPr>
            <p:ph idx="1"/>
          </p:nvPr>
        </p:nvSpPr>
        <p:spPr>
          <a:xfrm>
            <a:off x="357158" y="1000108"/>
            <a:ext cx="7521575" cy="5543550"/>
          </a:xfrm>
        </p:spPr>
        <p:txBody>
          <a:bodyPr/>
          <a:lstStyle/>
          <a:p>
            <a:r>
              <a:rPr lang="en-US" sz="2000" b="1"/>
              <a:t>Auto-enrichment / Auto-repair</a:t>
            </a:r>
          </a:p>
          <a:p>
            <a:pPr lvl="1"/>
            <a:r>
              <a:rPr lang="en-US" sz="1800" b="1"/>
              <a:t>Improve STP rate </a:t>
            </a:r>
            <a:r>
              <a:rPr lang="en-US" sz="1800"/>
              <a:t>by</a:t>
            </a:r>
            <a:r>
              <a:rPr lang="en-US" sz="1800" b="1"/>
              <a:t> auto-enriching / auto-repairing </a:t>
            </a:r>
            <a:r>
              <a:rPr lang="en-US" sz="1800"/>
              <a:t>payment</a:t>
            </a:r>
            <a:r>
              <a:rPr lang="en-US" sz="1800" b="1"/>
              <a:t> agent information</a:t>
            </a:r>
          </a:p>
        </p:txBody>
      </p:sp>
      <p:sp>
        <p:nvSpPr>
          <p:cNvPr id="8" name="AutoShape 34"/>
          <p:cNvSpPr>
            <a:spLocks noChangeArrowheads="1"/>
          </p:cNvSpPr>
          <p:nvPr/>
        </p:nvSpPr>
        <p:spPr bwMode="auto">
          <a:xfrm>
            <a:off x="1175616" y="2152403"/>
            <a:ext cx="5985205" cy="460170"/>
          </a:xfrm>
          <a:prstGeom prst="roundRect">
            <a:avLst>
              <a:gd name="adj" fmla="val 14829"/>
            </a:avLst>
          </a:prstGeom>
          <a:gradFill rotWithShape="1">
            <a:gsLst>
              <a:gs pos="0">
                <a:srgbClr val="003366"/>
              </a:gs>
              <a:gs pos="100000">
                <a:srgbClr val="000032"/>
              </a:gs>
            </a:gsLst>
            <a:lin ang="2700000" scaled="1"/>
          </a:gradFill>
          <a:ln w="19050" algn="ctr">
            <a:solidFill>
              <a:srgbClr val="000032"/>
            </a:solidFill>
            <a:round/>
            <a:headEnd/>
            <a:tailEnd/>
          </a:ln>
        </p:spPr>
        <p:txBody>
          <a:bodyPr wrap="none" anchor="ctr"/>
          <a:lstStyle/>
          <a:p>
            <a:pPr marL="342900" indent="-342900"/>
            <a:r>
              <a:rPr lang="nl-BE" sz="1800">
                <a:solidFill>
                  <a:schemeClr val="bg1"/>
                </a:solidFill>
              </a:rPr>
              <a:t>Name, Address -&gt; BIC</a:t>
            </a:r>
            <a:endParaRPr lang="en-US" sz="1800">
              <a:solidFill>
                <a:schemeClr val="bg1"/>
              </a:solidFill>
            </a:endParaRPr>
          </a:p>
        </p:txBody>
      </p:sp>
      <p:sp>
        <p:nvSpPr>
          <p:cNvPr id="9" name="AutoShape 59"/>
          <p:cNvSpPr>
            <a:spLocks noChangeArrowheads="1"/>
          </p:cNvSpPr>
          <p:nvPr/>
        </p:nvSpPr>
        <p:spPr bwMode="auto">
          <a:xfrm>
            <a:off x="1161000" y="2722422"/>
            <a:ext cx="5999822" cy="460168"/>
          </a:xfrm>
          <a:prstGeom prst="roundRect">
            <a:avLst>
              <a:gd name="adj" fmla="val 15833"/>
            </a:avLst>
          </a:prstGeom>
          <a:gradFill rotWithShape="1">
            <a:gsLst>
              <a:gs pos="0">
                <a:srgbClr val="336699"/>
              </a:gs>
              <a:gs pos="100000">
                <a:srgbClr val="1C3763"/>
              </a:gs>
            </a:gsLst>
            <a:lin ang="2700000" scaled="1"/>
          </a:gradFill>
          <a:ln w="19050" algn="ctr">
            <a:solidFill>
              <a:srgbClr val="000032"/>
            </a:solidFill>
            <a:round/>
            <a:headEnd/>
            <a:tailEnd/>
          </a:ln>
        </p:spPr>
        <p:txBody>
          <a:bodyPr wrap="none" anchor="ctr"/>
          <a:lstStyle/>
          <a:p>
            <a:pPr marL="342900" indent="-342900"/>
            <a:r>
              <a:rPr lang="nl-BE" sz="1800">
                <a:solidFill>
                  <a:schemeClr val="bg1"/>
                </a:solidFill>
              </a:rPr>
              <a:t>BIC &lt;-&gt; Local Bank Code</a:t>
            </a:r>
            <a:endParaRPr lang="en-US" sz="1800">
              <a:solidFill>
                <a:schemeClr val="bg1"/>
              </a:solidFill>
            </a:endParaRPr>
          </a:p>
        </p:txBody>
      </p:sp>
      <p:sp>
        <p:nvSpPr>
          <p:cNvPr id="7" name="AutoShape 59"/>
          <p:cNvSpPr>
            <a:spLocks noChangeArrowheads="1"/>
          </p:cNvSpPr>
          <p:nvPr/>
        </p:nvSpPr>
        <p:spPr bwMode="auto">
          <a:xfrm>
            <a:off x="1163781" y="3292435"/>
            <a:ext cx="6008915" cy="483919"/>
          </a:xfrm>
          <a:prstGeom prst="roundRect">
            <a:avLst>
              <a:gd name="adj" fmla="val 15833"/>
            </a:avLst>
          </a:prstGeom>
          <a:gradFill rotWithShape="1">
            <a:gsLst>
              <a:gs pos="0">
                <a:schemeClr val="bg1"/>
              </a:gs>
              <a:gs pos="100000">
                <a:srgbClr val="1C3763"/>
              </a:gs>
            </a:gsLst>
            <a:lin ang="2700000" scaled="1"/>
          </a:gradFill>
          <a:ln w="19050" algn="ctr">
            <a:solidFill>
              <a:srgbClr val="000032"/>
            </a:solidFill>
            <a:round/>
            <a:headEnd/>
            <a:tailEnd/>
          </a:ln>
        </p:spPr>
        <p:txBody>
          <a:bodyPr wrap="none" anchor="ctr"/>
          <a:lstStyle/>
          <a:p>
            <a:pPr marL="342900" indent="-342900"/>
            <a:r>
              <a:rPr lang="nl-BE" sz="1800"/>
              <a:t>IBAN -&gt; BIC</a:t>
            </a:r>
            <a:endParaRPr lang="en-US" sz="1800"/>
          </a:p>
        </p:txBody>
      </p:sp>
      <p:sp>
        <p:nvSpPr>
          <p:cNvPr id="10" name="TextBox 9"/>
          <p:cNvSpPr txBox="1"/>
          <p:nvPr/>
        </p:nvSpPr>
        <p:spPr>
          <a:xfrm rot="16200000">
            <a:off x="-154654" y="2776641"/>
            <a:ext cx="1657826" cy="400110"/>
          </a:xfrm>
          <a:prstGeom prst="rect">
            <a:avLst/>
          </a:prstGeom>
          <a:noFill/>
        </p:spPr>
        <p:txBody>
          <a:bodyPr wrap="none" rtlCol="0">
            <a:spAutoFit/>
          </a:bodyPr>
          <a:lstStyle/>
          <a:p>
            <a:r>
              <a:rPr lang="nl-BE" sz="2000"/>
              <a:t>Enrichment</a:t>
            </a:r>
          </a:p>
        </p:txBody>
      </p:sp>
      <p:sp>
        <p:nvSpPr>
          <p:cNvPr id="11" name="AutoShape 34"/>
          <p:cNvSpPr>
            <a:spLocks noChangeArrowheads="1"/>
          </p:cNvSpPr>
          <p:nvPr/>
        </p:nvSpPr>
        <p:spPr bwMode="auto">
          <a:xfrm>
            <a:off x="1185516" y="4133553"/>
            <a:ext cx="5985205" cy="460170"/>
          </a:xfrm>
          <a:prstGeom prst="roundRect">
            <a:avLst>
              <a:gd name="adj" fmla="val 14829"/>
            </a:avLst>
          </a:prstGeom>
          <a:gradFill rotWithShape="1">
            <a:gsLst>
              <a:gs pos="0">
                <a:srgbClr val="003366"/>
              </a:gs>
              <a:gs pos="100000">
                <a:srgbClr val="000032"/>
              </a:gs>
            </a:gsLst>
            <a:lin ang="2700000" scaled="1"/>
          </a:gradFill>
          <a:ln w="19050" algn="ctr">
            <a:solidFill>
              <a:srgbClr val="000032"/>
            </a:solidFill>
            <a:round/>
            <a:headEnd/>
            <a:tailEnd/>
          </a:ln>
        </p:spPr>
        <p:txBody>
          <a:bodyPr wrap="none" anchor="ctr"/>
          <a:lstStyle/>
          <a:p>
            <a:pPr marL="342900" indent="-342900"/>
            <a:r>
              <a:rPr lang="nl-BE" sz="1800">
                <a:solidFill>
                  <a:schemeClr val="bg1"/>
                </a:solidFill>
              </a:rPr>
              <a:t>BIC – Local Bank Code coherence</a:t>
            </a:r>
            <a:endParaRPr lang="en-US" sz="1800">
              <a:solidFill>
                <a:schemeClr val="bg1"/>
              </a:solidFill>
            </a:endParaRPr>
          </a:p>
        </p:txBody>
      </p:sp>
      <p:sp>
        <p:nvSpPr>
          <p:cNvPr id="12" name="AutoShape 59"/>
          <p:cNvSpPr>
            <a:spLocks noChangeArrowheads="1"/>
          </p:cNvSpPr>
          <p:nvPr/>
        </p:nvSpPr>
        <p:spPr bwMode="auto">
          <a:xfrm>
            <a:off x="1170900" y="4703572"/>
            <a:ext cx="5999822" cy="460168"/>
          </a:xfrm>
          <a:prstGeom prst="roundRect">
            <a:avLst>
              <a:gd name="adj" fmla="val 15833"/>
            </a:avLst>
          </a:prstGeom>
          <a:gradFill rotWithShape="1">
            <a:gsLst>
              <a:gs pos="0">
                <a:srgbClr val="336699"/>
              </a:gs>
              <a:gs pos="100000">
                <a:srgbClr val="1C3763"/>
              </a:gs>
            </a:gsLst>
            <a:lin ang="2700000" scaled="1"/>
          </a:gradFill>
          <a:ln w="19050" algn="ctr">
            <a:solidFill>
              <a:srgbClr val="000032"/>
            </a:solidFill>
            <a:round/>
            <a:headEnd/>
            <a:tailEnd/>
          </a:ln>
        </p:spPr>
        <p:txBody>
          <a:bodyPr wrap="none" anchor="ctr"/>
          <a:lstStyle/>
          <a:p>
            <a:pPr marL="342900" indent="-342900"/>
            <a:r>
              <a:rPr lang="nl-BE" sz="1800">
                <a:solidFill>
                  <a:schemeClr val="bg1"/>
                </a:solidFill>
              </a:rPr>
              <a:t>Remove duplicate agent ids</a:t>
            </a:r>
            <a:endParaRPr lang="en-US" sz="1800">
              <a:solidFill>
                <a:schemeClr val="bg1"/>
              </a:solidFill>
            </a:endParaRPr>
          </a:p>
        </p:txBody>
      </p:sp>
      <p:sp>
        <p:nvSpPr>
          <p:cNvPr id="13" name="AutoShape 59"/>
          <p:cNvSpPr>
            <a:spLocks noChangeArrowheads="1"/>
          </p:cNvSpPr>
          <p:nvPr/>
        </p:nvSpPr>
        <p:spPr bwMode="auto">
          <a:xfrm>
            <a:off x="1173681" y="5273585"/>
            <a:ext cx="6008915" cy="483919"/>
          </a:xfrm>
          <a:prstGeom prst="roundRect">
            <a:avLst>
              <a:gd name="adj" fmla="val 15833"/>
            </a:avLst>
          </a:prstGeom>
          <a:gradFill rotWithShape="1">
            <a:gsLst>
              <a:gs pos="0">
                <a:schemeClr val="bg1"/>
              </a:gs>
              <a:gs pos="100000">
                <a:srgbClr val="1C3763"/>
              </a:gs>
            </a:gsLst>
            <a:lin ang="2700000" scaled="1"/>
          </a:gradFill>
          <a:ln w="19050" algn="ctr">
            <a:solidFill>
              <a:srgbClr val="000032"/>
            </a:solidFill>
            <a:round/>
            <a:headEnd/>
            <a:tailEnd/>
          </a:ln>
        </p:spPr>
        <p:txBody>
          <a:bodyPr wrap="none" anchor="ctr"/>
          <a:lstStyle/>
          <a:p>
            <a:pPr marL="342900" indent="-342900"/>
            <a:r>
              <a:rPr lang="nl-BE" sz="1800"/>
              <a:t>Local Bank Code  - Name, Address</a:t>
            </a:r>
            <a:endParaRPr lang="en-US" sz="1800"/>
          </a:p>
        </p:txBody>
      </p:sp>
      <p:sp>
        <p:nvSpPr>
          <p:cNvPr id="14" name="TextBox 13"/>
          <p:cNvSpPr txBox="1"/>
          <p:nvPr/>
        </p:nvSpPr>
        <p:spPr>
          <a:xfrm rot="16200000">
            <a:off x="194785" y="4722212"/>
            <a:ext cx="1026243" cy="400110"/>
          </a:xfrm>
          <a:prstGeom prst="rect">
            <a:avLst/>
          </a:prstGeom>
          <a:noFill/>
        </p:spPr>
        <p:txBody>
          <a:bodyPr wrap="none" rtlCol="0">
            <a:spAutoFit/>
          </a:bodyPr>
          <a:lstStyle/>
          <a:p>
            <a:r>
              <a:rPr lang="nl-BE" sz="2000"/>
              <a:t>Repair</a:t>
            </a:r>
          </a:p>
        </p:txBody>
      </p:sp>
    </p:spTree>
    <p:extLst>
      <p:ext uri="{BB962C8B-B14F-4D97-AF65-F5344CB8AC3E}">
        <p14:creationId xmlns:p14="http://schemas.microsoft.com/office/powerpoint/2010/main" val="293501405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SWIFT’s </a:t>
            </a:r>
            <a:r>
              <a:rPr lang="en-US" err="1"/>
              <a:t>BICPlusIBAN</a:t>
            </a:r>
            <a:r>
              <a:rPr lang="en-US"/>
              <a:t> file</a:t>
            </a:r>
          </a:p>
        </p:txBody>
      </p:sp>
      <p:sp>
        <p:nvSpPr>
          <p:cNvPr id="3" name="Content Placeholder 2"/>
          <p:cNvSpPr>
            <a:spLocks noGrp="1"/>
          </p:cNvSpPr>
          <p:nvPr>
            <p:ph idx="1"/>
          </p:nvPr>
        </p:nvSpPr>
        <p:spPr/>
        <p:txBody>
          <a:bodyPr>
            <a:normAutofit/>
          </a:bodyPr>
          <a:lstStyle/>
          <a:p>
            <a:r>
              <a:rPr lang="en-US" sz="1900" b="1"/>
              <a:t>The </a:t>
            </a:r>
            <a:r>
              <a:rPr lang="en-US" sz="1900" b="1" err="1"/>
              <a:t>BICPlusIBAN</a:t>
            </a:r>
            <a:r>
              <a:rPr lang="en-US" sz="1900" b="1"/>
              <a:t> Directory contains</a:t>
            </a:r>
            <a:r>
              <a:rPr lang="en-US" sz="1900"/>
              <a:t>: </a:t>
            </a:r>
          </a:p>
          <a:p>
            <a:pPr lvl="1"/>
            <a:r>
              <a:rPr lang="en-US" sz="1700" b="1"/>
              <a:t>Name and address </a:t>
            </a:r>
            <a:r>
              <a:rPr lang="en-US" sz="1700"/>
              <a:t>of the financial institutions and their BICs</a:t>
            </a:r>
          </a:p>
          <a:p>
            <a:pPr lvl="1"/>
            <a:r>
              <a:rPr lang="en-US" sz="1700"/>
              <a:t>Institutions’ </a:t>
            </a:r>
            <a:r>
              <a:rPr lang="en-US" sz="1700" b="1"/>
              <a:t>participation in national and international payment services</a:t>
            </a:r>
            <a:r>
              <a:rPr lang="en-US" sz="1700"/>
              <a:t> reachable through FIN, and their SWIFT user category</a:t>
            </a:r>
          </a:p>
          <a:p>
            <a:pPr lvl="1"/>
            <a:r>
              <a:rPr lang="en-US" sz="1700"/>
              <a:t>Institutions’ </a:t>
            </a:r>
            <a:r>
              <a:rPr lang="en-US" sz="1700" b="1"/>
              <a:t>national bank/branch codes </a:t>
            </a:r>
            <a:r>
              <a:rPr lang="en-US" sz="1700"/>
              <a:t>(sort or clearing codes) cross-referenced with the BICs</a:t>
            </a:r>
          </a:p>
          <a:p>
            <a:pPr lvl="1"/>
            <a:r>
              <a:rPr lang="en-US" sz="1700"/>
              <a:t>Institutions’ national bank/branch codes in the format used in IBANs, cross-referenced with the BICs that the account holding institutions issue to their clients when opening and IBAN account</a:t>
            </a:r>
          </a:p>
          <a:p>
            <a:pPr lvl="1"/>
            <a:endParaRPr lang="en-US" sz="1700"/>
          </a:p>
          <a:p>
            <a:r>
              <a:rPr lang="en-US" sz="1900" b="1"/>
              <a:t>Financial institutions and </a:t>
            </a:r>
            <a:r>
              <a:rPr lang="en-US" sz="1900" b="1" err="1"/>
              <a:t>corporates</a:t>
            </a:r>
            <a:r>
              <a:rPr lang="en-US" sz="1900" b="1"/>
              <a:t> use the </a:t>
            </a:r>
            <a:r>
              <a:rPr lang="en-US" sz="1900" b="1" err="1"/>
              <a:t>BICPlusIBAN</a:t>
            </a:r>
            <a:r>
              <a:rPr lang="en-US" sz="1900" b="1"/>
              <a:t> Directory to</a:t>
            </a:r>
            <a:r>
              <a:rPr lang="en-US" sz="1900"/>
              <a:t>: </a:t>
            </a:r>
          </a:p>
          <a:p>
            <a:pPr lvl="1"/>
            <a:r>
              <a:rPr lang="en-US" sz="1700"/>
              <a:t>Validate the BIC in a payment or in a customer information file</a:t>
            </a:r>
          </a:p>
          <a:p>
            <a:pPr lvl="1"/>
            <a:r>
              <a:rPr lang="en-US" sz="1700"/>
              <a:t>Look-up the BIC and its details for an institution’s name and address</a:t>
            </a:r>
          </a:p>
          <a:p>
            <a:pPr lvl="1"/>
            <a:r>
              <a:rPr lang="en-US" sz="1700"/>
              <a:t>Translate the beneficiary’s BIC into its national clearing/sort code</a:t>
            </a:r>
          </a:p>
          <a:p>
            <a:pPr lvl="1"/>
            <a:r>
              <a:rPr lang="en-US" sz="1700"/>
              <a:t>Look-up the BIC corresponding to an IBAN via the included bank/branch code</a:t>
            </a:r>
          </a:p>
          <a:p>
            <a:pPr lvl="1"/>
            <a:r>
              <a:rPr lang="en-US" sz="1700"/>
              <a:t>Look-up the connected (SWIFT) BIC for not-connected (non-SWIFT) BICs</a:t>
            </a:r>
          </a:p>
        </p:txBody>
      </p:sp>
    </p:spTree>
    <p:extLst>
      <p:ext uri="{BB962C8B-B14F-4D97-AF65-F5344CB8AC3E}">
        <p14:creationId xmlns:p14="http://schemas.microsoft.com/office/powerpoint/2010/main" val="19420813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Auto-enrichment / Auto-repair</a:t>
            </a:r>
          </a:p>
        </p:txBody>
      </p:sp>
      <p:sp>
        <p:nvSpPr>
          <p:cNvPr id="3" name="Content Placeholder 2"/>
          <p:cNvSpPr>
            <a:spLocks noGrp="1"/>
          </p:cNvSpPr>
          <p:nvPr>
            <p:ph idx="1"/>
          </p:nvPr>
        </p:nvSpPr>
        <p:spPr/>
        <p:txBody>
          <a:bodyPr/>
          <a:lstStyle/>
          <a:p>
            <a:r>
              <a:rPr lang="nl-BE" b="1"/>
              <a:t>Source</a:t>
            </a:r>
            <a:r>
              <a:rPr lang="nl-BE"/>
              <a:t> for enrichment:</a:t>
            </a:r>
          </a:p>
          <a:p>
            <a:pPr lvl="1"/>
            <a:r>
              <a:rPr lang="nl-BE"/>
              <a:t>SWIFT </a:t>
            </a:r>
            <a:r>
              <a:rPr lang="nl-BE" b="1"/>
              <a:t>SWIFTRef’s BankDirectoryPlus and IBANPlus </a:t>
            </a:r>
            <a:r>
              <a:rPr lang="nl-BE"/>
              <a:t>(replace BICPLUSIBAN file)</a:t>
            </a:r>
          </a:p>
          <a:p>
            <a:pPr lvl="1"/>
            <a:r>
              <a:rPr lang="nl-BE" b="1"/>
              <a:t>BIC NAR Map</a:t>
            </a:r>
          </a:p>
        </p:txBody>
      </p:sp>
    </p:spTree>
    <p:extLst>
      <p:ext uri="{BB962C8B-B14F-4D97-AF65-F5344CB8AC3E}">
        <p14:creationId xmlns:p14="http://schemas.microsoft.com/office/powerpoint/2010/main" val="372872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What is a Payment?</a:t>
            </a:r>
          </a:p>
        </p:txBody>
      </p:sp>
      <p:sp>
        <p:nvSpPr>
          <p:cNvPr id="3" name="Content Placeholder 2"/>
          <p:cNvSpPr>
            <a:spLocks noGrp="1"/>
          </p:cNvSpPr>
          <p:nvPr>
            <p:ph idx="1"/>
          </p:nvPr>
        </p:nvSpPr>
        <p:spPr/>
        <p:txBody>
          <a:bodyPr>
            <a:normAutofit/>
          </a:bodyPr>
          <a:lstStyle/>
          <a:p>
            <a:r>
              <a:rPr lang="en-IN"/>
              <a:t>A </a:t>
            </a:r>
            <a:r>
              <a:rPr lang="en-IN" b="1"/>
              <a:t>payment</a:t>
            </a:r>
            <a:r>
              <a:rPr lang="en-IN"/>
              <a:t> is the transfer of money from one party (such as a person or company) to another.</a:t>
            </a:r>
          </a:p>
          <a:p>
            <a:endParaRPr lang="nl-BE"/>
          </a:p>
          <a:p>
            <a:r>
              <a:rPr lang="nl-BE"/>
              <a:t>Payments are transferred by means of electronic messages</a:t>
            </a:r>
          </a:p>
          <a:p>
            <a:endParaRPr lang="en-IN"/>
          </a:p>
          <a:p>
            <a:r>
              <a:rPr lang="en-IN"/>
              <a:t>Mostly </a:t>
            </a:r>
            <a:r>
              <a:rPr lang="nl-BE"/>
              <a:t>SWIFT network is used to transfer International Banking Payments</a:t>
            </a:r>
          </a:p>
          <a:p>
            <a:pPr lvl="1"/>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MT to MX Mapping</a:t>
            </a:r>
          </a:p>
        </p:txBody>
      </p:sp>
      <p:sp>
        <p:nvSpPr>
          <p:cNvPr id="3" name="Content Placeholder 2"/>
          <p:cNvSpPr>
            <a:spLocks noGrp="1"/>
          </p:cNvSpPr>
          <p:nvPr>
            <p:ph idx="1"/>
          </p:nvPr>
        </p:nvSpPr>
        <p:spPr/>
        <p:txBody>
          <a:bodyPr/>
          <a:lstStyle/>
          <a:p>
            <a:r>
              <a:rPr lang="en-US"/>
              <a:t>Most of the SWIFT MT messages can be mapped to MX messages.</a:t>
            </a:r>
          </a:p>
          <a:p>
            <a:endParaRPr lang="en-US"/>
          </a:p>
          <a:p>
            <a:r>
              <a:rPr lang="en-US"/>
              <a:t>E.g. </a:t>
            </a:r>
          </a:p>
          <a:p>
            <a:endParaRPr lang="en-US"/>
          </a:p>
          <a:p>
            <a:pPr marL="0" indent="0">
              <a:buNone/>
            </a:pPr>
            <a:endParaRPr lang="en-US"/>
          </a:p>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451631327"/>
              </p:ext>
            </p:extLst>
          </p:nvPr>
        </p:nvGraphicFramePr>
        <p:xfrm>
          <a:off x="755576" y="3212976"/>
          <a:ext cx="7992888" cy="1673860"/>
        </p:xfrm>
        <a:graphic>
          <a:graphicData uri="http://schemas.openxmlformats.org/drawingml/2006/table">
            <a:tbl>
              <a:tblPr firstRow="1" bandRow="1">
                <a:tableStyleId>{5C22544A-7EE6-4342-B048-85BDC9FD1C3A}</a:tableStyleId>
              </a:tblPr>
              <a:tblGrid>
                <a:gridCol w="3816424">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tblGrid>
              <a:tr h="370840">
                <a:tc>
                  <a:txBody>
                    <a:bodyPr/>
                    <a:lstStyle/>
                    <a:p>
                      <a:r>
                        <a:rPr lang="en-US" dirty="0"/>
                        <a:t>MT</a:t>
                      </a:r>
                      <a:r>
                        <a:rPr lang="en-US" baseline="0" dirty="0"/>
                        <a:t> Message</a:t>
                      </a:r>
                      <a:endParaRPr lang="en-US" dirty="0"/>
                    </a:p>
                  </a:txBody>
                  <a:tcPr/>
                </a:tc>
                <a:tc>
                  <a:txBody>
                    <a:bodyPr/>
                    <a:lstStyle/>
                    <a:p>
                      <a:r>
                        <a:rPr lang="en-US" dirty="0"/>
                        <a:t>MX Message</a:t>
                      </a:r>
                    </a:p>
                  </a:txBody>
                  <a:tcPr/>
                </a:tc>
                <a:extLst>
                  <a:ext uri="{0D108BD9-81ED-4DB2-BD59-A6C34878D82A}">
                    <a16:rowId xmlns:a16="http://schemas.microsoft.com/office/drawing/2014/main" val="10000"/>
                  </a:ext>
                </a:extLst>
              </a:tr>
              <a:tr h="370840">
                <a:tc>
                  <a:txBody>
                    <a:bodyPr/>
                    <a:lstStyle/>
                    <a:p>
                      <a:r>
                        <a:rPr lang="en-US" dirty="0"/>
                        <a:t>MT101 </a:t>
                      </a:r>
                    </a:p>
                    <a:p>
                      <a:r>
                        <a:rPr lang="en-US" dirty="0"/>
                        <a:t>(Request for Transfer)</a:t>
                      </a:r>
                    </a:p>
                  </a:txBody>
                  <a:tcPr/>
                </a:tc>
                <a:tc>
                  <a:txBody>
                    <a:bodyPr/>
                    <a:lstStyle/>
                    <a:p>
                      <a:r>
                        <a:rPr lang="en-US" dirty="0"/>
                        <a:t>pain.001.001.03 (CustomerCreditTransferInitiationV03 )</a:t>
                      </a:r>
                    </a:p>
                  </a:txBody>
                  <a:tcPr/>
                </a:tc>
                <a:extLst>
                  <a:ext uri="{0D108BD9-81ED-4DB2-BD59-A6C34878D82A}">
                    <a16:rowId xmlns:a16="http://schemas.microsoft.com/office/drawing/2014/main" val="10001"/>
                  </a:ext>
                </a:extLst>
              </a:tr>
              <a:tr h="370840">
                <a:tc>
                  <a:txBody>
                    <a:bodyPr/>
                    <a:lstStyle/>
                    <a:p>
                      <a:r>
                        <a:rPr lang="en-US" dirty="0"/>
                        <a:t>MT202 </a:t>
                      </a:r>
                    </a:p>
                    <a:p>
                      <a:r>
                        <a:rPr lang="en-US" dirty="0"/>
                        <a:t>(General Financial Institution Transfer)</a:t>
                      </a:r>
                    </a:p>
                  </a:txBody>
                  <a:tcPr marL="57150" marR="57150" marT="57150" marB="57150" anchor="ctr"/>
                </a:tc>
                <a:tc>
                  <a:txBody>
                    <a:bodyPr/>
                    <a:lstStyle/>
                    <a:p>
                      <a:r>
                        <a:rPr lang="en-US" dirty="0"/>
                        <a:t>pacs.009.001.02</a:t>
                      </a:r>
                    </a:p>
                    <a:p>
                      <a:r>
                        <a:rPr lang="en-US" dirty="0"/>
                        <a:t>(FinancialInstitutionCreditTransferV02 )</a:t>
                      </a:r>
                    </a:p>
                  </a:txBody>
                  <a:tcPr marL="57150" marR="57150" marT="57150" marB="5715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8273281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BIC-NAR map</a:t>
            </a:r>
          </a:p>
        </p:txBody>
      </p:sp>
      <p:pic>
        <p:nvPicPr>
          <p:cNvPr id="4" name="Picture 3"/>
          <p:cNvPicPr/>
          <p:nvPr/>
        </p:nvPicPr>
        <p:blipFill>
          <a:blip r:embed="rId2" cstate="print"/>
          <a:srcRect/>
          <a:stretch>
            <a:fillRect/>
          </a:stretch>
        </p:blipFill>
        <p:spPr bwMode="auto">
          <a:xfrm>
            <a:off x="1199655" y="1283543"/>
            <a:ext cx="6697436" cy="4694709"/>
          </a:xfrm>
          <a:prstGeom prst="rect">
            <a:avLst/>
          </a:prstGeom>
          <a:noFill/>
          <a:ln w="9525">
            <a:noFill/>
            <a:miter lim="800000"/>
            <a:headEnd/>
            <a:tailEnd/>
          </a:ln>
        </p:spPr>
      </p:pic>
    </p:spTree>
    <p:extLst>
      <p:ext uri="{BB962C8B-B14F-4D97-AF65-F5344CB8AC3E}">
        <p14:creationId xmlns:p14="http://schemas.microsoft.com/office/powerpoint/2010/main" val="337488083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BIC-NAR map</a:t>
            </a:r>
          </a:p>
        </p:txBody>
      </p:sp>
      <p:pic>
        <p:nvPicPr>
          <p:cNvPr id="7" name="Picture 2"/>
          <p:cNvPicPr>
            <a:picLocks noGrp="1" noChangeAspect="1" noChangeArrowheads="1"/>
          </p:cNvPicPr>
          <p:nvPr>
            <p:ph idx="1"/>
          </p:nvPr>
        </p:nvPicPr>
        <p:blipFill>
          <a:blip r:embed="rId2" cstate="print"/>
          <a:srcRect l="11616" t="6403" r="1515" b="37955"/>
          <a:stretch>
            <a:fillRect/>
          </a:stretch>
        </p:blipFill>
        <p:spPr bwMode="auto">
          <a:xfrm>
            <a:off x="457200" y="2138911"/>
            <a:ext cx="8229600" cy="3294554"/>
          </a:xfrm>
          <a:prstGeom prst="rect">
            <a:avLst/>
          </a:prstGeom>
          <a:noFill/>
          <a:ln w="9525">
            <a:noFill/>
            <a:miter lim="800000"/>
            <a:headEnd/>
            <a:tailEnd/>
          </a:ln>
        </p:spPr>
      </p:pic>
    </p:spTree>
    <p:extLst>
      <p:ext uri="{BB962C8B-B14F-4D97-AF65-F5344CB8AC3E}">
        <p14:creationId xmlns:p14="http://schemas.microsoft.com/office/powerpoint/2010/main" val="167498590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nl-BE"/>
              <a:t>Automated enrichment </a:t>
            </a:r>
            <a:r>
              <a:rPr lang="nl-BE" sz="1600"/>
              <a:t>(Agent Id enrichment)</a:t>
            </a:r>
            <a:endParaRPr lang="en-US" sz="1600"/>
          </a:p>
        </p:txBody>
      </p:sp>
      <p:sp>
        <p:nvSpPr>
          <p:cNvPr id="7172"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17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17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17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17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17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17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179" name="Rectangle 5"/>
          <p:cNvSpPr>
            <a:spLocks noChangeArrowheads="1"/>
          </p:cNvSpPr>
          <p:nvPr/>
        </p:nvSpPr>
        <p:spPr bwMode="auto">
          <a:xfrm>
            <a:off x="0" y="3616325"/>
            <a:ext cx="9144000" cy="0"/>
          </a:xfrm>
          <a:prstGeom prst="rect">
            <a:avLst/>
          </a:prstGeom>
          <a:noFill/>
          <a:ln w="28575" algn="ctr">
            <a:noFill/>
            <a:miter lim="800000"/>
            <a:headEnd/>
            <a:tailEnd/>
          </a:ln>
        </p:spPr>
        <p:txBody>
          <a:bodyPr wrap="none" lIns="18000" tIns="18000" rIns="18000" bIns="18000" anchor="ctr">
            <a:spAutoFit/>
          </a:bodyPr>
          <a:lstStyle/>
          <a:p>
            <a:pPr eaLnBrk="0" hangingPunct="0"/>
            <a:endParaRPr lang="nl-BE"/>
          </a:p>
        </p:txBody>
      </p:sp>
      <p:sp>
        <p:nvSpPr>
          <p:cNvPr id="718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18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18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18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18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18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18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18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188" name="Rectangle 6"/>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189" name="Rectangle 1"/>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pPr eaLnBrk="0" hangingPunct="0"/>
            <a:br>
              <a:rPr lang="en-US"/>
            </a:br>
            <a:endParaRPr lang="en-US"/>
          </a:p>
        </p:txBody>
      </p:sp>
      <p:sp>
        <p:nvSpPr>
          <p:cNvPr id="7190" name="Rectangle 5"/>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7191" name="Rectangle 7"/>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7192"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26" name="Rectangle 3"/>
          <p:cNvSpPr txBox="1">
            <a:spLocks noChangeArrowheads="1"/>
          </p:cNvSpPr>
          <p:nvPr/>
        </p:nvSpPr>
        <p:spPr bwMode="auto">
          <a:xfrm>
            <a:off x="993775" y="973138"/>
            <a:ext cx="7867650" cy="4714875"/>
          </a:xfrm>
          <a:prstGeom prst="rect">
            <a:avLst/>
          </a:prstGeom>
          <a:noFill/>
          <a:ln w="9525">
            <a:noFill/>
            <a:miter lim="800000"/>
            <a:headEnd/>
            <a:tailEnd/>
          </a:ln>
        </p:spPr>
        <p:txBody>
          <a:bodyPr/>
          <a:lstStyle/>
          <a:p>
            <a:pPr marL="534988" indent="-263525" algn="l" eaLnBrk="0" hangingPunct="0">
              <a:lnSpc>
                <a:spcPct val="105000"/>
              </a:lnSpc>
              <a:spcBef>
                <a:spcPts val="600"/>
              </a:spcBef>
              <a:spcAft>
                <a:spcPts val="600"/>
              </a:spcAft>
              <a:buFont typeface="Wingdings" pitchFamily="2" charset="2"/>
              <a:buChar char="q"/>
              <a:defRPr/>
            </a:pPr>
            <a:r>
              <a:rPr lang="en-GB" sz="1800" kern="0">
                <a:latin typeface="+mn-lt"/>
              </a:rPr>
              <a:t>Applied to: </a:t>
            </a:r>
            <a:r>
              <a:rPr lang="en-GB" sz="1800" kern="0" err="1">
                <a:latin typeface="+mn-lt"/>
              </a:rPr>
              <a:t>intermediaryAgent</a:t>
            </a:r>
            <a:r>
              <a:rPr lang="en-GB" sz="1800" kern="0">
                <a:latin typeface="+mn-lt"/>
              </a:rPr>
              <a:t>[m] and </a:t>
            </a:r>
            <a:r>
              <a:rPr lang="en-GB" sz="1800" kern="0" err="1">
                <a:latin typeface="+mn-lt"/>
              </a:rPr>
              <a:t>creditParty</a:t>
            </a:r>
            <a:r>
              <a:rPr lang="en-GB" sz="1800" kern="0">
                <a:latin typeface="+mn-lt"/>
              </a:rPr>
              <a:t>(Agent)</a:t>
            </a:r>
          </a:p>
          <a:p>
            <a:pPr marL="534988" indent="-263525" algn="l" eaLnBrk="0" hangingPunct="0">
              <a:lnSpc>
                <a:spcPct val="105000"/>
              </a:lnSpc>
              <a:spcBef>
                <a:spcPts val="600"/>
              </a:spcBef>
              <a:spcAft>
                <a:spcPts val="600"/>
              </a:spcAft>
              <a:buFont typeface="Wingdings" pitchFamily="2" charset="2"/>
              <a:buChar char="q"/>
              <a:defRPr/>
            </a:pPr>
            <a:r>
              <a:rPr lang="en-GB" sz="1800" kern="0">
                <a:latin typeface="+mn-lt"/>
              </a:rPr>
              <a:t>Following Id Types:</a:t>
            </a:r>
            <a:endParaRPr lang="en-GB" sz="1400" kern="0">
              <a:latin typeface="+mn-lt"/>
            </a:endParaRPr>
          </a:p>
          <a:p>
            <a:pPr marL="534988" indent="-263525" algn="l" eaLnBrk="0" hangingPunct="0">
              <a:lnSpc>
                <a:spcPct val="105000"/>
              </a:lnSpc>
              <a:spcBef>
                <a:spcPts val="600"/>
              </a:spcBef>
              <a:spcAft>
                <a:spcPts val="600"/>
              </a:spcAft>
              <a:buFont typeface="Wingdings" pitchFamily="2" charset="2"/>
              <a:buChar char="q"/>
              <a:defRPr/>
            </a:pPr>
            <a:endParaRPr lang="en-GB" sz="1400" b="0" kern="0">
              <a:latin typeface="+mn-lt"/>
            </a:endParaRPr>
          </a:p>
          <a:p>
            <a:pPr marL="534988" indent="-263525" algn="l" eaLnBrk="0" hangingPunct="0">
              <a:lnSpc>
                <a:spcPct val="105000"/>
              </a:lnSpc>
              <a:spcBef>
                <a:spcPts val="600"/>
              </a:spcBef>
              <a:spcAft>
                <a:spcPts val="600"/>
              </a:spcAft>
              <a:buFont typeface="Wingdings" pitchFamily="2" charset="2"/>
              <a:buChar char="q"/>
              <a:defRPr/>
            </a:pPr>
            <a:endParaRPr lang="en-GB" sz="1400" b="0" kern="0">
              <a:latin typeface="+mn-lt"/>
            </a:endParaRPr>
          </a:p>
          <a:p>
            <a:pPr marL="534988" indent="-263525" algn="l" eaLnBrk="0" hangingPunct="0">
              <a:lnSpc>
                <a:spcPct val="105000"/>
              </a:lnSpc>
              <a:spcBef>
                <a:spcPts val="600"/>
              </a:spcBef>
              <a:spcAft>
                <a:spcPts val="600"/>
              </a:spcAft>
              <a:buFont typeface="Wingdings" pitchFamily="2" charset="2"/>
              <a:buChar char="q"/>
              <a:defRPr/>
            </a:pPr>
            <a:endParaRPr lang="en-GB" sz="1400" b="0" kern="0">
              <a:latin typeface="+mn-lt"/>
            </a:endParaRPr>
          </a:p>
          <a:p>
            <a:pPr marL="534988" indent="-263525" algn="l" eaLnBrk="0" hangingPunct="0">
              <a:lnSpc>
                <a:spcPct val="105000"/>
              </a:lnSpc>
              <a:spcBef>
                <a:spcPts val="600"/>
              </a:spcBef>
              <a:spcAft>
                <a:spcPts val="600"/>
              </a:spcAft>
              <a:buFont typeface="Wingdings" pitchFamily="2" charset="2"/>
              <a:buChar char="q"/>
              <a:defRPr/>
            </a:pPr>
            <a:endParaRPr lang="en-GB" sz="1400" b="0" kern="0">
              <a:latin typeface="+mn-lt"/>
            </a:endParaRPr>
          </a:p>
          <a:p>
            <a:pPr marL="314325" indent="314325" algn="l" eaLnBrk="0" hangingPunct="0">
              <a:lnSpc>
                <a:spcPct val="105000"/>
              </a:lnSpc>
              <a:spcBef>
                <a:spcPts val="600"/>
              </a:spcBef>
              <a:spcAft>
                <a:spcPts val="600"/>
              </a:spcAft>
              <a:buFont typeface="Wingdings" pitchFamily="2" charset="2"/>
              <a:buChar char="q"/>
              <a:defRPr/>
            </a:pPr>
            <a:r>
              <a:rPr lang="en-GB" sz="1800" kern="0">
                <a:latin typeface="+mn-lt"/>
              </a:rPr>
              <a:t>Static data:</a:t>
            </a:r>
          </a:p>
          <a:p>
            <a:pPr marL="314325" indent="314325" algn="l" eaLnBrk="0" hangingPunct="0">
              <a:lnSpc>
                <a:spcPct val="105000"/>
              </a:lnSpc>
              <a:spcBef>
                <a:spcPts val="600"/>
              </a:spcBef>
              <a:spcAft>
                <a:spcPts val="600"/>
              </a:spcAft>
              <a:buFont typeface="Wingdings" pitchFamily="2" charset="2"/>
              <a:buChar char="q"/>
              <a:defRPr/>
            </a:pPr>
            <a:endParaRPr lang="en-GB" sz="1400" b="0" kern="0">
              <a:latin typeface="+mn-lt"/>
            </a:endParaRPr>
          </a:p>
          <a:p>
            <a:pPr marL="314325" indent="314325" algn="l" eaLnBrk="0" hangingPunct="0">
              <a:lnSpc>
                <a:spcPct val="105000"/>
              </a:lnSpc>
              <a:spcBef>
                <a:spcPts val="600"/>
              </a:spcBef>
              <a:spcAft>
                <a:spcPts val="600"/>
              </a:spcAft>
              <a:buFont typeface="Wingdings" pitchFamily="2" charset="2"/>
              <a:buChar char="q"/>
              <a:defRPr/>
            </a:pPr>
            <a:endParaRPr lang="en-GB" sz="1400" b="0" kern="0">
              <a:latin typeface="+mn-lt"/>
            </a:endParaRPr>
          </a:p>
          <a:p>
            <a:pPr marL="314325" indent="314325" algn="l" eaLnBrk="0" hangingPunct="0">
              <a:lnSpc>
                <a:spcPct val="105000"/>
              </a:lnSpc>
              <a:spcBef>
                <a:spcPts val="600"/>
              </a:spcBef>
              <a:spcAft>
                <a:spcPts val="600"/>
              </a:spcAft>
              <a:buFont typeface="Wingdings" pitchFamily="2" charset="2"/>
              <a:buChar char="q"/>
              <a:defRPr/>
            </a:pPr>
            <a:endParaRPr lang="en-GB" sz="1400" b="0" kern="0">
              <a:latin typeface="+mn-lt"/>
            </a:endParaRPr>
          </a:p>
          <a:p>
            <a:pPr marL="314325" indent="314325" algn="l" eaLnBrk="0" hangingPunct="0">
              <a:lnSpc>
                <a:spcPct val="105000"/>
              </a:lnSpc>
              <a:spcBef>
                <a:spcPts val="600"/>
              </a:spcBef>
              <a:spcAft>
                <a:spcPts val="600"/>
              </a:spcAft>
              <a:buFont typeface="Wingdings" pitchFamily="2" charset="2"/>
              <a:buChar char="q"/>
              <a:defRPr/>
            </a:pPr>
            <a:endParaRPr lang="en-GB" sz="1400" b="0" kern="0">
              <a:latin typeface="+mn-lt"/>
            </a:endParaRPr>
          </a:p>
          <a:p>
            <a:pPr marL="314325" indent="314325" algn="l" eaLnBrk="0" hangingPunct="0">
              <a:lnSpc>
                <a:spcPct val="105000"/>
              </a:lnSpc>
              <a:spcBef>
                <a:spcPts val="600"/>
              </a:spcBef>
              <a:spcAft>
                <a:spcPts val="600"/>
              </a:spcAft>
              <a:buFont typeface="Wingdings" pitchFamily="2" charset="2"/>
              <a:buChar char="q"/>
              <a:defRPr/>
            </a:pPr>
            <a:endParaRPr lang="en-GB" sz="1400" b="0" kern="0">
              <a:latin typeface="+mn-lt"/>
            </a:endParaRPr>
          </a:p>
          <a:p>
            <a:pPr marL="314325" indent="314325" algn="l" eaLnBrk="0" hangingPunct="0">
              <a:lnSpc>
                <a:spcPct val="105000"/>
              </a:lnSpc>
              <a:spcBef>
                <a:spcPts val="600"/>
              </a:spcBef>
              <a:spcAft>
                <a:spcPts val="600"/>
              </a:spcAft>
              <a:buFont typeface="Wingdings" pitchFamily="2" charset="2"/>
              <a:buChar char="q"/>
              <a:defRPr/>
            </a:pPr>
            <a:endParaRPr lang="en-GB" sz="1400" b="0" kern="0">
              <a:latin typeface="+mn-lt"/>
            </a:endParaRPr>
          </a:p>
          <a:p>
            <a:pPr marL="314325" indent="314325" algn="l" eaLnBrk="0" hangingPunct="0">
              <a:lnSpc>
                <a:spcPct val="105000"/>
              </a:lnSpc>
              <a:spcBef>
                <a:spcPts val="600"/>
              </a:spcBef>
              <a:spcAft>
                <a:spcPts val="600"/>
              </a:spcAft>
              <a:defRPr/>
            </a:pPr>
            <a:endParaRPr lang="en-GB" sz="1400" b="0" kern="0">
              <a:latin typeface="+mn-lt"/>
            </a:endParaRPr>
          </a:p>
          <a:p>
            <a:pPr marL="314325" indent="314325" algn="l" eaLnBrk="0" hangingPunct="0">
              <a:lnSpc>
                <a:spcPct val="105000"/>
              </a:lnSpc>
              <a:spcBef>
                <a:spcPts val="600"/>
              </a:spcBef>
              <a:spcAft>
                <a:spcPts val="600"/>
              </a:spcAft>
              <a:buFont typeface="Wingdings" pitchFamily="2" charset="2"/>
              <a:buChar char="q"/>
              <a:defRPr/>
            </a:pPr>
            <a:endParaRPr lang="en-GB" sz="1400" b="0" kern="0">
              <a:latin typeface="+mn-lt"/>
            </a:endParaRPr>
          </a:p>
        </p:txBody>
      </p:sp>
      <p:graphicFrame>
        <p:nvGraphicFramePr>
          <p:cNvPr id="25" name="Table 24"/>
          <p:cNvGraphicFramePr>
            <a:graphicFrameLocks noGrp="1"/>
          </p:cNvGraphicFramePr>
          <p:nvPr/>
        </p:nvGraphicFramePr>
        <p:xfrm>
          <a:off x="1665367" y="1870467"/>
          <a:ext cx="6386101" cy="1376680"/>
        </p:xfrm>
        <a:graphic>
          <a:graphicData uri="http://schemas.openxmlformats.org/drawingml/2006/table">
            <a:tbl>
              <a:tblPr firstRow="1" bandRow="1">
                <a:tableStyleId>{793D81CF-94F2-401A-BA57-92F5A7B2D0C5}</a:tableStyleId>
              </a:tblPr>
              <a:tblGrid>
                <a:gridCol w="3144138">
                  <a:extLst>
                    <a:ext uri="{9D8B030D-6E8A-4147-A177-3AD203B41FA5}">
                      <a16:colId xmlns:a16="http://schemas.microsoft.com/office/drawing/2014/main" val="20000"/>
                    </a:ext>
                  </a:extLst>
                </a:gridCol>
                <a:gridCol w="3241963">
                  <a:extLst>
                    <a:ext uri="{9D8B030D-6E8A-4147-A177-3AD203B41FA5}">
                      <a16:colId xmlns:a16="http://schemas.microsoft.com/office/drawing/2014/main" val="20001"/>
                    </a:ext>
                  </a:extLst>
                </a:gridCol>
              </a:tblGrid>
              <a:tr h="272676">
                <a:tc>
                  <a:txBody>
                    <a:bodyPr/>
                    <a:lstStyle/>
                    <a:p>
                      <a:r>
                        <a:rPr lang="en-GB" sz="1600" dirty="0"/>
                        <a:t>Id Type in </a:t>
                      </a:r>
                      <a:r>
                        <a:rPr lang="en-GB" sz="1600" dirty="0" err="1"/>
                        <a:t>Txn</a:t>
                      </a:r>
                      <a:endParaRPr lang="nl-BE" sz="1600" b="0" dirty="0"/>
                    </a:p>
                  </a:txBody>
                  <a:tcPr/>
                </a:tc>
                <a:tc>
                  <a:txBody>
                    <a:bodyPr/>
                    <a:lstStyle/>
                    <a:p>
                      <a:r>
                        <a:rPr lang="en-GB" sz="1600" dirty="0"/>
                        <a:t>Id auto enriched</a:t>
                      </a:r>
                      <a:endParaRPr lang="nl-BE" sz="1600" b="0" dirty="0"/>
                    </a:p>
                  </a:txBody>
                  <a:tcPr/>
                </a:tc>
                <a:extLst>
                  <a:ext uri="{0D108BD9-81ED-4DB2-BD59-A6C34878D82A}">
                    <a16:rowId xmlns:a16="http://schemas.microsoft.com/office/drawing/2014/main" val="10000"/>
                  </a:ext>
                </a:extLst>
              </a:tr>
              <a:tr h="295275">
                <a:tc>
                  <a:txBody>
                    <a:bodyPr/>
                    <a:lstStyle/>
                    <a:p>
                      <a:r>
                        <a:rPr lang="en-GB" sz="1600" dirty="0"/>
                        <a:t>BIC</a:t>
                      </a:r>
                      <a:endParaRPr lang="nl-BE" sz="1600" b="0" dirty="0">
                        <a:solidFill>
                          <a:srgbClr val="FF0000"/>
                        </a:solidFill>
                      </a:endParaRPr>
                    </a:p>
                  </a:txBody>
                  <a:tcPr/>
                </a:tc>
                <a:tc>
                  <a:txBody>
                    <a:bodyPr/>
                    <a:lstStyle/>
                    <a:p>
                      <a:r>
                        <a:rPr lang="en-GB" sz="1600" dirty="0"/>
                        <a:t>Local Bank Code (LBC)</a:t>
                      </a:r>
                      <a:endParaRPr lang="nl-BE" sz="1600" b="0" dirty="0">
                        <a:solidFill>
                          <a:srgbClr val="FF0000"/>
                        </a:solidFill>
                      </a:endParaRPr>
                    </a:p>
                  </a:txBody>
                  <a:tcPr/>
                </a:tc>
                <a:extLst>
                  <a:ext uri="{0D108BD9-81ED-4DB2-BD59-A6C34878D82A}">
                    <a16:rowId xmlns:a16="http://schemas.microsoft.com/office/drawing/2014/main" val="10001"/>
                  </a:ext>
                </a:extLst>
              </a:tr>
              <a:tr h="304800">
                <a:tc>
                  <a:txBody>
                    <a:bodyPr/>
                    <a:lstStyle/>
                    <a:p>
                      <a:r>
                        <a:rPr lang="en-GB" sz="1600" dirty="0"/>
                        <a:t>LBC (“CSM”)</a:t>
                      </a:r>
                      <a:endParaRPr lang="nl-BE" sz="1600" b="0" dirty="0">
                        <a:solidFill>
                          <a:schemeClr val="accent2"/>
                        </a:solidFill>
                      </a:endParaRPr>
                    </a:p>
                  </a:txBody>
                  <a:tcPr/>
                </a:tc>
                <a:tc>
                  <a:txBody>
                    <a:bodyPr/>
                    <a:lstStyle/>
                    <a:p>
                      <a:r>
                        <a:rPr lang="en-GB" sz="1600" dirty="0"/>
                        <a:t>BIC</a:t>
                      </a:r>
                      <a:endParaRPr lang="nl-BE" sz="1600" b="0" dirty="0">
                        <a:solidFill>
                          <a:schemeClr val="accent2"/>
                        </a:solidFill>
                      </a:endParaRPr>
                    </a:p>
                  </a:txBody>
                  <a:tcPr/>
                </a:tc>
                <a:extLst>
                  <a:ext uri="{0D108BD9-81ED-4DB2-BD59-A6C34878D82A}">
                    <a16:rowId xmlns:a16="http://schemas.microsoft.com/office/drawing/2014/main" val="10002"/>
                  </a:ext>
                </a:extLst>
              </a:tr>
              <a:tr h="370840">
                <a:tc>
                  <a:txBody>
                    <a:bodyPr/>
                    <a:lstStyle/>
                    <a:p>
                      <a:r>
                        <a:rPr lang="en-GB" sz="1600" dirty="0"/>
                        <a:t>NAR (Name,</a:t>
                      </a:r>
                      <a:r>
                        <a:rPr lang="en-GB" sz="1600" baseline="0" dirty="0"/>
                        <a:t> Address, Residence)</a:t>
                      </a:r>
                      <a:endParaRPr lang="nl-BE" sz="1600" b="0" dirty="0">
                        <a:solidFill>
                          <a:srgbClr val="00B050"/>
                        </a:solidFill>
                      </a:endParaRPr>
                    </a:p>
                  </a:txBody>
                  <a:tcPr/>
                </a:tc>
                <a:tc>
                  <a:txBody>
                    <a:bodyPr/>
                    <a:lstStyle/>
                    <a:p>
                      <a:r>
                        <a:rPr lang="en-GB" sz="1600" dirty="0"/>
                        <a:t>BIC</a:t>
                      </a:r>
                      <a:endParaRPr lang="nl-BE" sz="1600" b="0" dirty="0">
                        <a:solidFill>
                          <a:srgbClr val="00B050"/>
                        </a:solidFill>
                      </a:endParaRPr>
                    </a:p>
                  </a:txBody>
                  <a:tcPr/>
                </a:tc>
                <a:extLst>
                  <a:ext uri="{0D108BD9-81ED-4DB2-BD59-A6C34878D82A}">
                    <a16:rowId xmlns:a16="http://schemas.microsoft.com/office/drawing/2014/main" val="10003"/>
                  </a:ext>
                </a:extLst>
              </a:tr>
            </a:tbl>
          </a:graphicData>
        </a:graphic>
      </p:graphicFrame>
      <p:graphicFrame>
        <p:nvGraphicFramePr>
          <p:cNvPr id="7170" name="Object 6"/>
          <p:cNvGraphicFramePr>
            <a:graphicFrameLocks noChangeAspect="1"/>
          </p:cNvGraphicFramePr>
          <p:nvPr/>
        </p:nvGraphicFramePr>
        <p:xfrm>
          <a:off x="3105459" y="3286043"/>
          <a:ext cx="5035550" cy="3298825"/>
        </p:xfrm>
        <a:graphic>
          <a:graphicData uri="http://schemas.openxmlformats.org/presentationml/2006/ole">
            <mc:AlternateContent xmlns:mc="http://schemas.openxmlformats.org/markup-compatibility/2006">
              <mc:Choice xmlns:v="urn:schemas-microsoft-com:vml" Requires="v">
                <p:oleObj spid="_x0000_s401409" name="Visio" r:id="rId4" imgW="2729484" imgH="1786080" progId="Visio.Drawing.11">
                  <p:embed/>
                </p:oleObj>
              </mc:Choice>
              <mc:Fallback>
                <p:oleObj name="Visio" r:id="rId4" imgW="2729484" imgH="1786080" progId="Visio.Drawing.11">
                  <p:embed/>
                  <p:pic>
                    <p:nvPicPr>
                      <p:cNvPr id="717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459" y="3286043"/>
                        <a:ext cx="5035550" cy="329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03866108"/>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Automated enrichment - demo</a:t>
            </a:r>
          </a:p>
        </p:txBody>
      </p:sp>
      <p:sp>
        <p:nvSpPr>
          <p:cNvPr id="3" name="Content Placeholder 2"/>
          <p:cNvSpPr>
            <a:spLocks noGrp="1"/>
          </p:cNvSpPr>
          <p:nvPr>
            <p:ph idx="1"/>
          </p:nvPr>
        </p:nvSpPr>
        <p:spPr/>
        <p:txBody>
          <a:bodyPr/>
          <a:lstStyle/>
          <a:p>
            <a:pPr lvl="1"/>
            <a:r>
              <a:rPr lang="nl-BE"/>
              <a:t>Transaction 1 - Bank NAR -&gt; BIC </a:t>
            </a:r>
          </a:p>
          <a:p>
            <a:pPr lvl="2"/>
            <a:endParaRPr lang="nl-BE"/>
          </a:p>
          <a:p>
            <a:pPr lvl="2"/>
            <a:endParaRPr lang="nl-BE"/>
          </a:p>
          <a:p>
            <a:pPr lvl="2"/>
            <a:endParaRPr lang="nl-BE"/>
          </a:p>
          <a:p>
            <a:pPr lvl="2"/>
            <a:endParaRPr lang="nl-BE"/>
          </a:p>
          <a:p>
            <a:pPr lvl="1"/>
            <a:r>
              <a:rPr lang="nl-BE"/>
              <a:t>Transaction 2 - IBAN -&gt; BIC</a:t>
            </a:r>
          </a:p>
          <a:p>
            <a:pPr lvl="2"/>
            <a:endParaRPr lang="nl-BE"/>
          </a:p>
          <a:p>
            <a:pPr lvl="2"/>
            <a:endParaRPr lang="nl-BE"/>
          </a:p>
          <a:p>
            <a:pPr lvl="2">
              <a:buNone/>
            </a:pPr>
            <a:endParaRPr lang="nl-BE"/>
          </a:p>
          <a:p>
            <a:pPr lvl="1"/>
            <a:r>
              <a:rPr lang="nl-BE"/>
              <a:t>Transaction 3 - BIC-&gt; Local Bank Code</a:t>
            </a:r>
          </a:p>
        </p:txBody>
      </p:sp>
      <p:sp>
        <p:nvSpPr>
          <p:cNvPr id="7" name="AutoShape 34"/>
          <p:cNvSpPr>
            <a:spLocks noChangeArrowheads="1"/>
          </p:cNvSpPr>
          <p:nvPr/>
        </p:nvSpPr>
        <p:spPr bwMode="auto">
          <a:xfrm>
            <a:off x="1306286" y="1571612"/>
            <a:ext cx="3422865" cy="1071570"/>
          </a:xfrm>
          <a:prstGeom prst="roundRect">
            <a:avLst>
              <a:gd name="adj" fmla="val 14829"/>
            </a:avLst>
          </a:prstGeom>
          <a:gradFill rotWithShape="1">
            <a:gsLst>
              <a:gs pos="0">
                <a:srgbClr val="003366"/>
              </a:gs>
              <a:gs pos="100000">
                <a:srgbClr val="000032"/>
              </a:gs>
            </a:gsLst>
            <a:lin ang="2700000" scaled="1"/>
          </a:gradFill>
          <a:ln w="19050" algn="ctr">
            <a:solidFill>
              <a:srgbClr val="000032"/>
            </a:solidFill>
            <a:round/>
            <a:headEnd/>
            <a:tailEnd/>
          </a:ln>
        </p:spPr>
        <p:txBody>
          <a:bodyPr wrap="none" anchor="ctr"/>
          <a:lstStyle/>
          <a:p>
            <a:pPr algn="l"/>
            <a:r>
              <a:rPr lang="en-US" sz="1000">
                <a:solidFill>
                  <a:schemeClr val="bg1"/>
                </a:solidFill>
              </a:rPr>
              <a:t>:57D:BARCLAYS</a:t>
            </a:r>
          </a:p>
          <a:p>
            <a:pPr algn="l"/>
            <a:r>
              <a:rPr lang="en-US" sz="1000">
                <a:solidFill>
                  <a:schemeClr val="bg1"/>
                </a:solidFill>
              </a:rPr>
              <a:t>ST. SWITHINS HOUSE EUROPEAN</a:t>
            </a:r>
          </a:p>
          <a:p>
            <a:pPr algn="l"/>
            <a:r>
              <a:rPr lang="en-US" sz="1000">
                <a:solidFill>
                  <a:schemeClr val="bg1"/>
                </a:solidFill>
              </a:rPr>
              <a:t>ST. SWITHINS LANE</a:t>
            </a:r>
          </a:p>
          <a:p>
            <a:pPr algn="l"/>
            <a:r>
              <a:rPr lang="en-US" sz="1000">
                <a:solidFill>
                  <a:schemeClr val="bg1"/>
                </a:solidFill>
              </a:rPr>
              <a:t>UK/LONDON/EC4N 8AS</a:t>
            </a:r>
          </a:p>
        </p:txBody>
      </p:sp>
      <p:sp>
        <p:nvSpPr>
          <p:cNvPr id="9" name="AutoShape 59"/>
          <p:cNvSpPr>
            <a:spLocks noChangeArrowheads="1"/>
          </p:cNvSpPr>
          <p:nvPr/>
        </p:nvSpPr>
        <p:spPr bwMode="auto">
          <a:xfrm>
            <a:off x="5357818" y="1571612"/>
            <a:ext cx="2214578" cy="1071570"/>
          </a:xfrm>
          <a:prstGeom prst="roundRect">
            <a:avLst>
              <a:gd name="adj" fmla="val 15833"/>
            </a:avLst>
          </a:prstGeom>
          <a:gradFill rotWithShape="1">
            <a:gsLst>
              <a:gs pos="0">
                <a:srgbClr val="336699"/>
              </a:gs>
              <a:gs pos="100000">
                <a:srgbClr val="1C3763"/>
              </a:gs>
            </a:gsLst>
            <a:lin ang="2700000" scaled="1"/>
          </a:gradFill>
          <a:ln w="19050" algn="ctr">
            <a:solidFill>
              <a:srgbClr val="000032"/>
            </a:solidFill>
            <a:round/>
            <a:headEnd/>
            <a:tailEnd/>
          </a:ln>
        </p:spPr>
        <p:txBody>
          <a:bodyPr wrap="none" anchor="ctr"/>
          <a:lstStyle/>
          <a:p>
            <a:pPr marL="342900" indent="-342900" algn="r"/>
            <a:r>
              <a:rPr lang="en-US" sz="1600">
                <a:solidFill>
                  <a:schemeClr val="bg1"/>
                </a:solidFill>
              </a:rPr>
              <a:t>BARCGB22TRD</a:t>
            </a:r>
            <a:endParaRPr lang="nl-BE" sz="1600">
              <a:solidFill>
                <a:schemeClr val="bg1"/>
              </a:solidFill>
            </a:endParaRPr>
          </a:p>
        </p:txBody>
      </p:sp>
      <p:sp>
        <p:nvSpPr>
          <p:cNvPr id="10" name="Line 25"/>
          <p:cNvSpPr>
            <a:spLocks noChangeShapeType="1"/>
          </p:cNvSpPr>
          <p:nvPr/>
        </p:nvSpPr>
        <p:spPr bwMode="auto">
          <a:xfrm flipV="1">
            <a:off x="4500562" y="2119930"/>
            <a:ext cx="1214446" cy="0"/>
          </a:xfrm>
          <a:prstGeom prst="line">
            <a:avLst/>
          </a:prstGeom>
          <a:ln w="76200">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defRPr/>
            </a:pPr>
            <a:endParaRPr lang="en-US"/>
          </a:p>
        </p:txBody>
      </p:sp>
      <p:sp>
        <p:nvSpPr>
          <p:cNvPr id="11" name="AutoShape 34"/>
          <p:cNvSpPr>
            <a:spLocks noChangeArrowheads="1"/>
          </p:cNvSpPr>
          <p:nvPr/>
        </p:nvSpPr>
        <p:spPr bwMode="auto">
          <a:xfrm>
            <a:off x="1306286" y="3239000"/>
            <a:ext cx="3422865" cy="714380"/>
          </a:xfrm>
          <a:prstGeom prst="roundRect">
            <a:avLst>
              <a:gd name="adj" fmla="val 14829"/>
            </a:avLst>
          </a:prstGeom>
          <a:gradFill rotWithShape="1">
            <a:gsLst>
              <a:gs pos="0">
                <a:srgbClr val="003366"/>
              </a:gs>
              <a:gs pos="100000">
                <a:srgbClr val="000032"/>
              </a:gs>
            </a:gsLst>
            <a:lin ang="2700000" scaled="1"/>
          </a:gradFill>
          <a:ln w="19050" algn="ctr">
            <a:solidFill>
              <a:srgbClr val="000032"/>
            </a:solidFill>
            <a:round/>
            <a:headEnd/>
            <a:tailEnd/>
          </a:ln>
        </p:spPr>
        <p:txBody>
          <a:bodyPr wrap="none" anchor="ctr"/>
          <a:lstStyle/>
          <a:p>
            <a:pPr algn="l"/>
            <a:r>
              <a:rPr lang="en-US" sz="1000">
                <a:solidFill>
                  <a:schemeClr val="bg1"/>
                </a:solidFill>
              </a:rPr>
              <a:t>:59:/BE82270037559968</a:t>
            </a:r>
          </a:p>
        </p:txBody>
      </p:sp>
      <p:sp>
        <p:nvSpPr>
          <p:cNvPr id="12" name="AutoShape 59"/>
          <p:cNvSpPr>
            <a:spLocks noChangeArrowheads="1"/>
          </p:cNvSpPr>
          <p:nvPr/>
        </p:nvSpPr>
        <p:spPr bwMode="auto">
          <a:xfrm>
            <a:off x="5357818" y="3239000"/>
            <a:ext cx="2143140" cy="714380"/>
          </a:xfrm>
          <a:prstGeom prst="roundRect">
            <a:avLst>
              <a:gd name="adj" fmla="val 15833"/>
            </a:avLst>
          </a:prstGeom>
          <a:gradFill rotWithShape="1">
            <a:gsLst>
              <a:gs pos="0">
                <a:srgbClr val="336699"/>
              </a:gs>
              <a:gs pos="100000">
                <a:srgbClr val="1C3763"/>
              </a:gs>
            </a:gsLst>
            <a:lin ang="2700000" scaled="1"/>
          </a:gradFill>
          <a:ln w="19050" algn="ctr">
            <a:solidFill>
              <a:srgbClr val="000032"/>
            </a:solidFill>
            <a:round/>
            <a:headEnd/>
            <a:tailEnd/>
          </a:ln>
        </p:spPr>
        <p:txBody>
          <a:bodyPr wrap="none" anchor="ctr"/>
          <a:lstStyle/>
          <a:p>
            <a:pPr marL="342900" indent="-342900" algn="r"/>
            <a:r>
              <a:rPr lang="en-US" sz="1600">
                <a:solidFill>
                  <a:schemeClr val="bg1"/>
                </a:solidFill>
              </a:rPr>
              <a:t>GEBABEBBXXX</a:t>
            </a:r>
            <a:endParaRPr lang="nl-BE" sz="1600">
              <a:solidFill>
                <a:schemeClr val="bg1"/>
              </a:solidFill>
            </a:endParaRPr>
          </a:p>
        </p:txBody>
      </p:sp>
      <p:sp>
        <p:nvSpPr>
          <p:cNvPr id="13" name="Line 25"/>
          <p:cNvSpPr>
            <a:spLocks noChangeShapeType="1"/>
          </p:cNvSpPr>
          <p:nvPr/>
        </p:nvSpPr>
        <p:spPr bwMode="auto">
          <a:xfrm flipV="1">
            <a:off x="4500562" y="3608253"/>
            <a:ext cx="1214446" cy="0"/>
          </a:xfrm>
          <a:prstGeom prst="line">
            <a:avLst/>
          </a:prstGeom>
          <a:ln w="76200">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defRPr/>
            </a:pPr>
            <a:endParaRPr lang="en-US"/>
          </a:p>
        </p:txBody>
      </p:sp>
      <p:sp>
        <p:nvSpPr>
          <p:cNvPr id="14" name="AutoShape 34"/>
          <p:cNvSpPr>
            <a:spLocks noChangeArrowheads="1"/>
          </p:cNvSpPr>
          <p:nvPr/>
        </p:nvSpPr>
        <p:spPr bwMode="auto">
          <a:xfrm>
            <a:off x="1306286" y="4668324"/>
            <a:ext cx="3422865" cy="714380"/>
          </a:xfrm>
          <a:prstGeom prst="roundRect">
            <a:avLst>
              <a:gd name="adj" fmla="val 14829"/>
            </a:avLst>
          </a:prstGeom>
          <a:gradFill rotWithShape="1">
            <a:gsLst>
              <a:gs pos="0">
                <a:srgbClr val="003366"/>
              </a:gs>
              <a:gs pos="100000">
                <a:srgbClr val="000032"/>
              </a:gs>
            </a:gsLst>
            <a:lin ang="2700000" scaled="1"/>
          </a:gradFill>
          <a:ln w="19050" algn="ctr">
            <a:solidFill>
              <a:srgbClr val="000032"/>
            </a:solidFill>
            <a:round/>
            <a:headEnd/>
            <a:tailEnd/>
          </a:ln>
        </p:spPr>
        <p:txBody>
          <a:bodyPr wrap="none" anchor="ctr"/>
          <a:lstStyle/>
          <a:p>
            <a:pPr algn="l"/>
            <a:r>
              <a:rPr lang="en-US" sz="1000">
                <a:solidFill>
                  <a:schemeClr val="bg1"/>
                </a:solidFill>
              </a:rPr>
              <a:t>:57A:CTBAAU2S</a:t>
            </a:r>
            <a:endParaRPr lang="nl-BE" sz="1000">
              <a:solidFill>
                <a:schemeClr val="bg1"/>
              </a:solidFill>
            </a:endParaRPr>
          </a:p>
        </p:txBody>
      </p:sp>
      <p:sp>
        <p:nvSpPr>
          <p:cNvPr id="15" name="AutoShape 59"/>
          <p:cNvSpPr>
            <a:spLocks noChangeArrowheads="1"/>
          </p:cNvSpPr>
          <p:nvPr/>
        </p:nvSpPr>
        <p:spPr bwMode="auto">
          <a:xfrm>
            <a:off x="5357818" y="4668324"/>
            <a:ext cx="2143140" cy="714380"/>
          </a:xfrm>
          <a:prstGeom prst="roundRect">
            <a:avLst>
              <a:gd name="adj" fmla="val 15833"/>
            </a:avLst>
          </a:prstGeom>
          <a:gradFill rotWithShape="1">
            <a:gsLst>
              <a:gs pos="0">
                <a:srgbClr val="336699"/>
              </a:gs>
              <a:gs pos="100000">
                <a:srgbClr val="1C3763"/>
              </a:gs>
            </a:gsLst>
            <a:lin ang="2700000" scaled="1"/>
          </a:gradFill>
          <a:ln w="19050" algn="ctr">
            <a:solidFill>
              <a:srgbClr val="000032"/>
            </a:solidFill>
            <a:round/>
            <a:headEnd/>
            <a:tailEnd/>
          </a:ln>
        </p:spPr>
        <p:txBody>
          <a:bodyPr wrap="none" anchor="ctr"/>
          <a:lstStyle/>
          <a:p>
            <a:pPr marL="342900" indent="-342900"/>
            <a:r>
              <a:rPr lang="en-US" sz="1600">
                <a:solidFill>
                  <a:schemeClr val="bg1"/>
                </a:solidFill>
              </a:rPr>
              <a:t>AU062000</a:t>
            </a:r>
            <a:endParaRPr lang="nl-BE" sz="1600">
              <a:solidFill>
                <a:schemeClr val="bg1"/>
              </a:solidFill>
            </a:endParaRPr>
          </a:p>
        </p:txBody>
      </p:sp>
      <p:sp>
        <p:nvSpPr>
          <p:cNvPr id="16" name="Line 25"/>
          <p:cNvSpPr>
            <a:spLocks noChangeShapeType="1"/>
          </p:cNvSpPr>
          <p:nvPr/>
        </p:nvSpPr>
        <p:spPr bwMode="auto">
          <a:xfrm flipV="1">
            <a:off x="4500562" y="5049452"/>
            <a:ext cx="1214446" cy="0"/>
          </a:xfrm>
          <a:prstGeom prst="line">
            <a:avLst/>
          </a:prstGeom>
          <a:ln w="76200">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defRPr/>
            </a:pPr>
            <a:endParaRPr lang="en-US"/>
          </a:p>
        </p:txBody>
      </p:sp>
    </p:spTree>
    <p:extLst>
      <p:ext uri="{BB962C8B-B14F-4D97-AF65-F5344CB8AC3E}">
        <p14:creationId xmlns:p14="http://schemas.microsoft.com/office/powerpoint/2010/main" val="54254783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normAutofit/>
          </a:bodyPr>
          <a:lstStyle/>
          <a:p>
            <a:r>
              <a:rPr lang="nl-BE"/>
              <a:t>Automated enrichment – demo</a:t>
            </a:r>
            <a:br>
              <a:rPr lang="nl-BE"/>
            </a:br>
            <a:r>
              <a:rPr lang="nl-BE" sz="1600"/>
              <a:t>(Agent enrichment)</a:t>
            </a:r>
            <a:endParaRPr lang="en-US" sz="1600"/>
          </a:p>
        </p:txBody>
      </p:sp>
      <p:sp>
        <p:nvSpPr>
          <p:cNvPr id="50179"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018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018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018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018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018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018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0186" name="Rectangle 5"/>
          <p:cNvSpPr>
            <a:spLocks noChangeArrowheads="1"/>
          </p:cNvSpPr>
          <p:nvPr/>
        </p:nvSpPr>
        <p:spPr bwMode="auto">
          <a:xfrm>
            <a:off x="0" y="3616325"/>
            <a:ext cx="9144000" cy="0"/>
          </a:xfrm>
          <a:prstGeom prst="rect">
            <a:avLst/>
          </a:prstGeom>
          <a:noFill/>
          <a:ln w="28575" algn="ctr">
            <a:noFill/>
            <a:miter lim="800000"/>
            <a:headEnd/>
            <a:tailEnd/>
          </a:ln>
        </p:spPr>
        <p:txBody>
          <a:bodyPr wrap="none" lIns="18000" tIns="18000" rIns="18000" bIns="18000" anchor="ctr">
            <a:spAutoFit/>
          </a:bodyPr>
          <a:lstStyle/>
          <a:p>
            <a:pPr eaLnBrk="0" hangingPunct="0"/>
            <a:endParaRPr lang="nl-BE"/>
          </a:p>
        </p:txBody>
      </p:sp>
      <p:sp>
        <p:nvSpPr>
          <p:cNvPr id="5018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018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018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019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019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019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019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019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0195" name="Rectangle 6"/>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50196" name="Rectangle 1"/>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pPr eaLnBrk="0" hangingPunct="0"/>
            <a:br>
              <a:rPr lang="en-US"/>
            </a:br>
            <a:endParaRPr lang="en-US"/>
          </a:p>
        </p:txBody>
      </p:sp>
      <p:sp>
        <p:nvSpPr>
          <p:cNvPr id="50197" name="Rectangle 5"/>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50198" name="Rectangle 7"/>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50199"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26" name="Rectangle 3"/>
          <p:cNvSpPr txBox="1">
            <a:spLocks noChangeArrowheads="1"/>
          </p:cNvSpPr>
          <p:nvPr/>
        </p:nvSpPr>
        <p:spPr bwMode="auto">
          <a:xfrm>
            <a:off x="625640" y="849269"/>
            <a:ext cx="8304604" cy="4714875"/>
          </a:xfrm>
          <a:prstGeom prst="rect">
            <a:avLst/>
          </a:prstGeom>
          <a:noFill/>
          <a:ln w="9525">
            <a:noFill/>
            <a:miter lim="800000"/>
            <a:headEnd/>
            <a:tailEnd/>
          </a:ln>
        </p:spPr>
        <p:txBody>
          <a:bodyPr/>
          <a:lstStyle/>
          <a:p>
            <a:pPr marL="314325" indent="314325" algn="l" eaLnBrk="0" hangingPunct="0">
              <a:lnSpc>
                <a:spcPct val="105000"/>
              </a:lnSpc>
              <a:spcBef>
                <a:spcPts val="600"/>
              </a:spcBef>
              <a:spcAft>
                <a:spcPts val="600"/>
              </a:spcAft>
              <a:buFont typeface="Wingdings" pitchFamily="2" charset="2"/>
              <a:buChar char="q"/>
              <a:defRPr/>
            </a:pPr>
            <a:endParaRPr lang="en-GB" sz="100" b="0" kern="0">
              <a:latin typeface="+mn-lt"/>
            </a:endParaRPr>
          </a:p>
          <a:p>
            <a:pPr marL="314325" indent="-47625" algn="l" eaLnBrk="0" hangingPunct="0">
              <a:lnSpc>
                <a:spcPct val="105000"/>
              </a:lnSpc>
              <a:spcBef>
                <a:spcPts val="600"/>
              </a:spcBef>
              <a:spcAft>
                <a:spcPts val="600"/>
              </a:spcAft>
              <a:defRPr/>
            </a:pPr>
            <a:r>
              <a:rPr lang="en-GB" sz="1600" kern="0">
                <a:latin typeface="+mn-lt"/>
              </a:rPr>
              <a:t>Participation Directory enrichment</a:t>
            </a:r>
          </a:p>
          <a:p>
            <a:pPr marL="314325" indent="314325" algn="l" eaLnBrk="0" hangingPunct="0">
              <a:lnSpc>
                <a:spcPct val="105000"/>
              </a:lnSpc>
              <a:spcBef>
                <a:spcPts val="600"/>
              </a:spcBef>
              <a:spcAft>
                <a:spcPts val="600"/>
              </a:spcAft>
              <a:buFont typeface="Wingdings" pitchFamily="2" charset="2"/>
              <a:buChar char="q"/>
              <a:defRPr/>
            </a:pPr>
            <a:r>
              <a:rPr lang="en-GB" sz="1600" b="0" kern="0">
                <a:latin typeface="+mn-lt"/>
              </a:rPr>
              <a:t>Occurs after routing</a:t>
            </a:r>
          </a:p>
          <a:p>
            <a:pPr marL="314325" indent="314325" algn="l" eaLnBrk="0" hangingPunct="0">
              <a:lnSpc>
                <a:spcPct val="105000"/>
              </a:lnSpc>
              <a:spcBef>
                <a:spcPts val="600"/>
              </a:spcBef>
              <a:spcAft>
                <a:spcPts val="600"/>
              </a:spcAft>
              <a:buFont typeface="Wingdings" pitchFamily="2" charset="2"/>
              <a:buChar char="q"/>
              <a:defRPr/>
            </a:pPr>
            <a:r>
              <a:rPr lang="en-GB" sz="1600" b="0" kern="0">
                <a:latin typeface="+mn-lt"/>
              </a:rPr>
              <a:t>If </a:t>
            </a:r>
            <a:r>
              <a:rPr lang="en-GB" sz="1600" b="0" kern="0" err="1">
                <a:latin typeface="+mn-lt"/>
              </a:rPr>
              <a:t>routingAgent</a:t>
            </a:r>
            <a:r>
              <a:rPr lang="en-GB" sz="1600" b="0" kern="0">
                <a:latin typeface="+mn-lt"/>
              </a:rPr>
              <a:t> is an </a:t>
            </a:r>
            <a:r>
              <a:rPr lang="en-GB" sz="1600" b="0" kern="0" err="1">
                <a:latin typeface="+mn-lt"/>
              </a:rPr>
              <a:t>ind</a:t>
            </a:r>
            <a:r>
              <a:rPr lang="nl-BE" sz="1600" b="0" kern="0">
                <a:latin typeface="+mn-lt"/>
              </a:rPr>
              <a:t>irect</a:t>
            </a:r>
            <a:r>
              <a:rPr lang="en-GB" sz="1600" b="0" kern="0">
                <a:latin typeface="+mn-lt"/>
              </a:rPr>
              <a:t> participant (i.e. </a:t>
            </a:r>
            <a:r>
              <a:rPr lang="en-GB" sz="1600" b="0" kern="0" err="1">
                <a:latin typeface="+mn-lt"/>
              </a:rPr>
              <a:t>RepresentingAgentCodeValue</a:t>
            </a:r>
            <a:r>
              <a:rPr lang="en-GB" sz="1600" b="0" kern="0">
                <a:latin typeface="+mn-lt"/>
              </a:rPr>
              <a:t> is not Null)</a:t>
            </a:r>
          </a:p>
          <a:p>
            <a:pPr marL="314325" indent="314325" algn="l" eaLnBrk="0" hangingPunct="0">
              <a:lnSpc>
                <a:spcPct val="105000"/>
              </a:lnSpc>
              <a:spcBef>
                <a:spcPts val="600"/>
              </a:spcBef>
              <a:spcAft>
                <a:spcPts val="600"/>
              </a:spcAft>
              <a:buFont typeface="Wingdings" pitchFamily="2" charset="2"/>
              <a:buChar char="q"/>
              <a:defRPr/>
            </a:pPr>
            <a:r>
              <a:rPr lang="en-GB" sz="1600" b="0" kern="0">
                <a:latin typeface="+mn-lt"/>
              </a:rPr>
              <a:t>Direct participant (</a:t>
            </a:r>
            <a:r>
              <a:rPr lang="en-GB" sz="1600" b="0" kern="0" err="1">
                <a:latin typeface="+mn-lt"/>
              </a:rPr>
              <a:t>representingAgent</a:t>
            </a:r>
            <a:r>
              <a:rPr lang="en-GB" sz="1600" b="0" kern="0">
                <a:latin typeface="+mn-lt"/>
              </a:rPr>
              <a:t>) is added to transaction:</a:t>
            </a:r>
          </a:p>
          <a:p>
            <a:pPr marL="314325" indent="314325" algn="l" eaLnBrk="0" hangingPunct="0">
              <a:lnSpc>
                <a:spcPct val="105000"/>
              </a:lnSpc>
              <a:spcBef>
                <a:spcPts val="600"/>
              </a:spcBef>
              <a:spcAft>
                <a:spcPts val="600"/>
              </a:spcAft>
              <a:defRPr/>
            </a:pPr>
            <a:endParaRPr lang="en-GB" sz="1400" b="0" kern="0">
              <a:latin typeface="+mn-lt"/>
            </a:endParaRPr>
          </a:p>
        </p:txBody>
      </p:sp>
      <p:graphicFrame>
        <p:nvGraphicFramePr>
          <p:cNvPr id="27" name="Table 26"/>
          <p:cNvGraphicFramePr>
            <a:graphicFrameLocks noGrp="1"/>
          </p:cNvGraphicFramePr>
          <p:nvPr/>
        </p:nvGraphicFramePr>
        <p:xfrm>
          <a:off x="997527" y="3068347"/>
          <a:ext cx="7077693" cy="2011680"/>
        </p:xfrm>
        <a:graphic>
          <a:graphicData uri="http://schemas.openxmlformats.org/drawingml/2006/table">
            <a:tbl>
              <a:tblPr/>
              <a:tblGrid>
                <a:gridCol w="2306215">
                  <a:extLst>
                    <a:ext uri="{9D8B030D-6E8A-4147-A177-3AD203B41FA5}">
                      <a16:colId xmlns:a16="http://schemas.microsoft.com/office/drawing/2014/main" val="20000"/>
                    </a:ext>
                  </a:extLst>
                </a:gridCol>
                <a:gridCol w="2385739">
                  <a:extLst>
                    <a:ext uri="{9D8B030D-6E8A-4147-A177-3AD203B41FA5}">
                      <a16:colId xmlns:a16="http://schemas.microsoft.com/office/drawing/2014/main" val="20001"/>
                    </a:ext>
                  </a:extLst>
                </a:gridCol>
                <a:gridCol w="2385739">
                  <a:extLst>
                    <a:ext uri="{9D8B030D-6E8A-4147-A177-3AD203B41FA5}">
                      <a16:colId xmlns:a16="http://schemas.microsoft.com/office/drawing/2014/main" val="20002"/>
                    </a:ext>
                  </a:extLst>
                </a:gridCol>
              </a:tblGrid>
              <a:tr h="171450">
                <a:tc>
                  <a:txBody>
                    <a:bodyPr/>
                    <a:lstStyle/>
                    <a:p>
                      <a:pPr marL="0" indent="0" algn="l">
                        <a:spcAft>
                          <a:spcPts val="0"/>
                        </a:spcAft>
                      </a:pPr>
                      <a:r>
                        <a:rPr lang="en-US" sz="1200" b="1" dirty="0">
                          <a:solidFill>
                            <a:srgbClr val="000000"/>
                          </a:solidFill>
                          <a:latin typeface="Arial"/>
                          <a:ea typeface="Times New Roman"/>
                          <a:cs typeface="Arial"/>
                        </a:rPr>
                        <a:t>Agents in the Transaction</a:t>
                      </a:r>
                      <a:endParaRPr lang="nl-BE" sz="1200" dirty="0">
                        <a:latin typeface="Arial"/>
                        <a:ea typeface="Times New Roma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indent="0" algn="l">
                        <a:spcAft>
                          <a:spcPts val="0"/>
                        </a:spcAft>
                      </a:pPr>
                      <a:r>
                        <a:rPr lang="en-US" sz="1200" b="1" dirty="0">
                          <a:solidFill>
                            <a:srgbClr val="000000"/>
                          </a:solidFill>
                          <a:latin typeface="Arial"/>
                          <a:ea typeface="Times New Roman"/>
                          <a:cs typeface="Arial"/>
                        </a:rPr>
                        <a:t>Action to be performed</a:t>
                      </a:r>
                      <a:endParaRPr lang="nl-BE" sz="12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indent="0" algn="l">
                        <a:spcAft>
                          <a:spcPts val="0"/>
                        </a:spcAft>
                      </a:pPr>
                      <a:r>
                        <a:rPr lang="en-US" sz="1200" b="1" dirty="0">
                          <a:solidFill>
                            <a:srgbClr val="000000"/>
                          </a:solidFill>
                          <a:latin typeface="Arial"/>
                          <a:ea typeface="Times New Roman"/>
                          <a:cs typeface="Arial"/>
                        </a:rPr>
                        <a:t>Role of Representing Agent</a:t>
                      </a:r>
                      <a:endParaRPr lang="nl-BE" sz="12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171450">
                <a:tc>
                  <a:txBody>
                    <a:bodyPr/>
                    <a:lstStyle/>
                    <a:p>
                      <a:pPr marL="0" indent="0" algn="l">
                        <a:spcAft>
                          <a:spcPts val="0"/>
                        </a:spcAft>
                      </a:pPr>
                      <a:r>
                        <a:rPr lang="en-US" sz="1200" dirty="0">
                          <a:latin typeface="Arial"/>
                          <a:ea typeface="Times New Roman"/>
                          <a:cs typeface="Times New Roman"/>
                        </a:rPr>
                        <a:t>Creditor Agent</a:t>
                      </a:r>
                      <a:endParaRPr lang="nl-BE" sz="12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just">
                        <a:spcAft>
                          <a:spcPts val="0"/>
                        </a:spcAft>
                      </a:pPr>
                      <a:endParaRPr lang="en-US" sz="120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spcAft>
                          <a:spcPts val="0"/>
                        </a:spcAft>
                      </a:pPr>
                      <a:r>
                        <a:rPr lang="en-US" sz="1200" dirty="0">
                          <a:latin typeface="Arial"/>
                          <a:ea typeface="Times New Roman"/>
                          <a:cs typeface="Times New Roman"/>
                        </a:rPr>
                        <a:t>IntermediaryAgent1</a:t>
                      </a:r>
                      <a:endParaRPr lang="nl-BE" sz="12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1450">
                <a:tc>
                  <a:txBody>
                    <a:bodyPr/>
                    <a:lstStyle/>
                    <a:p>
                      <a:pPr marL="0" indent="0" algn="l">
                        <a:spcAft>
                          <a:spcPts val="0"/>
                        </a:spcAft>
                      </a:pPr>
                      <a:r>
                        <a:rPr lang="en-US" sz="1200" dirty="0">
                          <a:latin typeface="Arial"/>
                          <a:ea typeface="Times New Roman"/>
                          <a:cs typeface="Times New Roman"/>
                        </a:rPr>
                        <a:t>Creditor Agent, Intermediary Agent1</a:t>
                      </a:r>
                      <a:endParaRPr lang="nl-BE" sz="12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a:spcAft>
                          <a:spcPts val="0"/>
                        </a:spcAft>
                      </a:pPr>
                      <a:r>
                        <a:rPr lang="en-US" sz="1200" dirty="0">
                          <a:latin typeface="Arial"/>
                          <a:ea typeface="Times New Roman"/>
                          <a:cs typeface="Times New Roman"/>
                        </a:rPr>
                        <a:t>Copy IntermediaryAgent1 details to IntermediaryAgent2</a:t>
                      </a:r>
                      <a:endParaRPr lang="nl-BE" sz="12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spcAft>
                          <a:spcPts val="0"/>
                        </a:spcAft>
                      </a:pPr>
                      <a:r>
                        <a:rPr lang="en-US" sz="1200" dirty="0">
                          <a:latin typeface="Arial"/>
                          <a:ea typeface="Times New Roman"/>
                          <a:cs typeface="Times New Roman"/>
                        </a:rPr>
                        <a:t>IntermediaryAgent1</a:t>
                      </a:r>
                      <a:endParaRPr lang="nl-BE" sz="12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1450">
                <a:tc>
                  <a:txBody>
                    <a:bodyPr/>
                    <a:lstStyle/>
                    <a:p>
                      <a:pPr marL="0" indent="0" algn="l">
                        <a:spcAft>
                          <a:spcPts val="0"/>
                        </a:spcAft>
                      </a:pPr>
                      <a:r>
                        <a:rPr lang="en-US" sz="1200" dirty="0">
                          <a:latin typeface="Arial"/>
                          <a:ea typeface="Times New Roman"/>
                          <a:cs typeface="Times New Roman"/>
                        </a:rPr>
                        <a:t>Creditor Agent, Intermediary Agent1, Intermediary Agent2</a:t>
                      </a:r>
                      <a:endParaRPr lang="nl-BE" sz="12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a:spcAft>
                          <a:spcPts val="0"/>
                        </a:spcAft>
                      </a:pPr>
                      <a:r>
                        <a:rPr lang="en-US" sz="1200" dirty="0">
                          <a:latin typeface="Arial"/>
                          <a:ea typeface="Times New Roman"/>
                          <a:cs typeface="Times New Roman"/>
                        </a:rPr>
                        <a:t>Copy IntermediaryAgent2 details to IntermediaryAgent3 and IntermediaryAgent1 details to IntermediaryAgent2</a:t>
                      </a:r>
                      <a:endParaRPr lang="nl-BE" sz="12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spcAft>
                          <a:spcPts val="0"/>
                        </a:spcAft>
                      </a:pPr>
                      <a:r>
                        <a:rPr lang="en-US" sz="1200" dirty="0">
                          <a:latin typeface="Arial"/>
                          <a:ea typeface="Times New Roman"/>
                          <a:cs typeface="Times New Roman"/>
                        </a:rPr>
                        <a:t>IntermediaryAgent1</a:t>
                      </a:r>
                      <a:endParaRPr lang="nl-BE" sz="12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1450">
                <a:tc>
                  <a:txBody>
                    <a:bodyPr/>
                    <a:lstStyle/>
                    <a:p>
                      <a:pPr marL="0" indent="0" algn="l">
                        <a:spcAft>
                          <a:spcPts val="0"/>
                        </a:spcAft>
                      </a:pPr>
                      <a:r>
                        <a:rPr lang="en-US" sz="1200" dirty="0">
                          <a:latin typeface="Arial"/>
                          <a:ea typeface="Times New Roman"/>
                          <a:cs typeface="Times New Roman"/>
                        </a:rPr>
                        <a:t>Creditor Agent, Intermediary Agent1, Intermediary Agent2, Intermediary Agent3</a:t>
                      </a:r>
                      <a:endParaRPr lang="nl-BE" sz="12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indent="0" algn="ctr">
                        <a:spcAft>
                          <a:spcPts val="0"/>
                        </a:spcAft>
                      </a:pPr>
                      <a:endParaRPr lang="en-US" sz="1200" dirty="0">
                        <a:latin typeface="Arial"/>
                        <a:ea typeface="Times New Roman"/>
                        <a:cs typeface="Times New Roman"/>
                      </a:endParaRPr>
                    </a:p>
                    <a:p>
                      <a:pPr marL="0" indent="0" algn="ctr">
                        <a:spcAft>
                          <a:spcPts val="0"/>
                        </a:spcAft>
                      </a:pPr>
                      <a:r>
                        <a:rPr lang="en-US" sz="1200" dirty="0">
                          <a:latin typeface="Arial"/>
                          <a:ea typeface="Times New Roman"/>
                          <a:cs typeface="Times New Roman"/>
                        </a:rPr>
                        <a:t>Raise an Issue</a:t>
                      </a:r>
                      <a:endParaRPr lang="nl-BE" sz="12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457200" algn="just">
                        <a:spcAft>
                          <a:spcPts val="0"/>
                        </a:spcAft>
                      </a:pPr>
                      <a:endParaRPr lang="en-US" sz="1000" dirty="0">
                        <a:latin typeface="Arial"/>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52314592"/>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a:t>Automated enrichment – demo</a:t>
            </a:r>
            <a:br>
              <a:rPr lang="nl-BE"/>
            </a:br>
            <a:r>
              <a:rPr lang="nl-BE" sz="1600"/>
              <a:t>(Agent enrichment)</a:t>
            </a:r>
            <a:endParaRPr lang="nl-BE"/>
          </a:p>
        </p:txBody>
      </p:sp>
      <p:sp>
        <p:nvSpPr>
          <p:cNvPr id="17" name="Line 25"/>
          <p:cNvSpPr>
            <a:spLocks noChangeShapeType="1"/>
          </p:cNvSpPr>
          <p:nvPr/>
        </p:nvSpPr>
        <p:spPr bwMode="auto">
          <a:xfrm>
            <a:off x="1110535" y="4685502"/>
            <a:ext cx="252000"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18" name="Picture 51" descr="Shop2"/>
          <p:cNvPicPr>
            <a:picLocks noChangeAspect="1" noChangeArrowheads="1"/>
          </p:cNvPicPr>
          <p:nvPr/>
        </p:nvPicPr>
        <p:blipFill>
          <a:blip r:embed="rId3" cstate="print"/>
          <a:srcRect/>
          <a:stretch>
            <a:fillRect/>
          </a:stretch>
        </p:blipFill>
        <p:spPr bwMode="auto">
          <a:xfrm>
            <a:off x="160848" y="4464883"/>
            <a:ext cx="793180" cy="424918"/>
          </a:xfrm>
          <a:prstGeom prst="rect">
            <a:avLst/>
          </a:prstGeom>
          <a:noFill/>
          <a:ln w="9525">
            <a:noFill/>
            <a:miter lim="800000"/>
            <a:headEnd/>
            <a:tailEnd/>
          </a:ln>
        </p:spPr>
      </p:pic>
      <p:pic>
        <p:nvPicPr>
          <p:cNvPr id="19" name="Picture 64" descr="Company9"/>
          <p:cNvPicPr>
            <a:picLocks noChangeAspect="1" noChangeArrowheads="1"/>
          </p:cNvPicPr>
          <p:nvPr/>
        </p:nvPicPr>
        <p:blipFill>
          <a:blip r:embed="rId4" cstate="print"/>
          <a:srcRect/>
          <a:stretch>
            <a:fillRect/>
          </a:stretch>
        </p:blipFill>
        <p:spPr bwMode="auto">
          <a:xfrm>
            <a:off x="7772131" y="4454644"/>
            <a:ext cx="1064607" cy="397453"/>
          </a:xfrm>
          <a:prstGeom prst="rect">
            <a:avLst/>
          </a:prstGeom>
          <a:noFill/>
          <a:ln w="9525">
            <a:noFill/>
            <a:miter lim="800000"/>
            <a:headEnd/>
            <a:tailEnd/>
          </a:ln>
        </p:spPr>
      </p:pic>
      <p:sp>
        <p:nvSpPr>
          <p:cNvPr id="20" name="TextBox 19"/>
          <p:cNvSpPr txBox="1"/>
          <p:nvPr/>
        </p:nvSpPr>
        <p:spPr>
          <a:xfrm>
            <a:off x="7715272" y="5000636"/>
            <a:ext cx="1125629" cy="261610"/>
          </a:xfrm>
          <a:prstGeom prst="rect">
            <a:avLst/>
          </a:prstGeom>
          <a:noFill/>
        </p:spPr>
        <p:txBody>
          <a:bodyPr wrap="none" rtlCol="0">
            <a:spAutoFit/>
          </a:bodyPr>
          <a:lstStyle/>
          <a:p>
            <a:r>
              <a:rPr lang="nl-BE" sz="1100">
                <a:latin typeface="+mn-lt"/>
              </a:rPr>
              <a:t>Web Lite Inc </a:t>
            </a:r>
            <a:endParaRPr lang="en-US" sz="800" b="1" i="1">
              <a:latin typeface="+mn-lt"/>
            </a:endParaRPr>
          </a:p>
        </p:txBody>
      </p:sp>
      <p:sp>
        <p:nvSpPr>
          <p:cNvPr id="21" name="TextBox 20"/>
          <p:cNvSpPr txBox="1"/>
          <p:nvPr/>
        </p:nvSpPr>
        <p:spPr>
          <a:xfrm>
            <a:off x="1330597" y="4968264"/>
            <a:ext cx="1271502" cy="446276"/>
          </a:xfrm>
          <a:prstGeom prst="rect">
            <a:avLst/>
          </a:prstGeom>
          <a:noFill/>
        </p:spPr>
        <p:txBody>
          <a:bodyPr wrap="none" rtlCol="0">
            <a:spAutoFit/>
          </a:bodyPr>
          <a:lstStyle/>
          <a:p>
            <a:r>
              <a:rPr lang="en-US" err="1">
                <a:latin typeface="+mn-lt"/>
              </a:rPr>
              <a:t>Banco</a:t>
            </a:r>
            <a:r>
              <a:rPr lang="en-US">
                <a:latin typeface="+mn-lt"/>
              </a:rPr>
              <a:t> </a:t>
            </a:r>
            <a:r>
              <a:rPr lang="en-US" err="1">
                <a:latin typeface="+mn-lt"/>
              </a:rPr>
              <a:t>Monex</a:t>
            </a:r>
            <a:br>
              <a:rPr lang="en-US" sz="1400">
                <a:latin typeface="+mn-lt"/>
              </a:rPr>
            </a:br>
            <a:r>
              <a:rPr lang="en-US" sz="1100">
                <a:latin typeface="+mn-lt"/>
              </a:rPr>
              <a:t>(MONXMXMM) </a:t>
            </a:r>
            <a:endParaRPr lang="en-US" sz="1100" b="1" i="1">
              <a:latin typeface="+mn-lt"/>
            </a:endParaRPr>
          </a:p>
        </p:txBody>
      </p:sp>
      <p:pic>
        <p:nvPicPr>
          <p:cNvPr id="22" name="Picture 5" descr="Bank-shadow"/>
          <p:cNvPicPr>
            <a:picLocks noChangeAspect="1" noChangeArrowheads="1"/>
          </p:cNvPicPr>
          <p:nvPr/>
        </p:nvPicPr>
        <p:blipFill>
          <a:blip r:embed="rId5" cstate="print"/>
          <a:srcRect/>
          <a:stretch>
            <a:fillRect/>
          </a:stretch>
        </p:blipFill>
        <p:spPr bwMode="auto">
          <a:xfrm>
            <a:off x="1407910" y="4253884"/>
            <a:ext cx="1025525" cy="760412"/>
          </a:xfrm>
          <a:prstGeom prst="rect">
            <a:avLst/>
          </a:prstGeom>
          <a:noFill/>
          <a:ln w="9525">
            <a:noFill/>
            <a:miter lim="800000"/>
            <a:headEnd/>
            <a:tailEnd/>
          </a:ln>
        </p:spPr>
      </p:pic>
      <p:sp>
        <p:nvSpPr>
          <p:cNvPr id="23" name="TextBox 22"/>
          <p:cNvSpPr txBox="1"/>
          <p:nvPr/>
        </p:nvSpPr>
        <p:spPr>
          <a:xfrm>
            <a:off x="5905875" y="5022392"/>
            <a:ext cx="1983235" cy="634020"/>
          </a:xfrm>
          <a:prstGeom prst="rect">
            <a:avLst/>
          </a:prstGeom>
          <a:noFill/>
        </p:spPr>
        <p:txBody>
          <a:bodyPr wrap="none" rtlCol="0">
            <a:spAutoFit/>
          </a:bodyPr>
          <a:lstStyle/>
          <a:p>
            <a:r>
              <a:rPr lang="it-IT" sz="1100">
                <a:latin typeface="+mn-lt"/>
              </a:rPr>
              <a:t>BANCA MONTE DEI </a:t>
            </a:r>
          </a:p>
          <a:p>
            <a:r>
              <a:rPr lang="it-IT" sz="1100">
                <a:latin typeface="+mn-lt"/>
              </a:rPr>
              <a:t>PASCHI  DI SIENA S.P.A.</a:t>
            </a:r>
            <a:r>
              <a:rPr lang="en-US" sz="1100">
                <a:latin typeface="+mn-lt"/>
              </a:rPr>
              <a:t> </a:t>
            </a:r>
            <a:br>
              <a:rPr lang="en-US" sz="1400">
                <a:latin typeface="+mn-lt"/>
              </a:rPr>
            </a:br>
            <a:r>
              <a:rPr lang="en-US" sz="1100">
                <a:latin typeface="+mn-lt"/>
              </a:rPr>
              <a:t>(TOSCIT3F) </a:t>
            </a:r>
            <a:endParaRPr lang="en-US" sz="1100" i="1">
              <a:latin typeface="+mn-lt"/>
            </a:endParaRPr>
          </a:p>
        </p:txBody>
      </p:sp>
      <p:pic>
        <p:nvPicPr>
          <p:cNvPr id="24" name="Picture 5" descr="Bank-shadow"/>
          <p:cNvPicPr>
            <a:picLocks noChangeAspect="1" noChangeArrowheads="1"/>
          </p:cNvPicPr>
          <p:nvPr/>
        </p:nvPicPr>
        <p:blipFill>
          <a:blip r:embed="rId5" cstate="print"/>
          <a:srcRect/>
          <a:stretch>
            <a:fillRect/>
          </a:stretch>
        </p:blipFill>
        <p:spPr bwMode="auto">
          <a:xfrm>
            <a:off x="6328422" y="4286256"/>
            <a:ext cx="1025525" cy="760412"/>
          </a:xfrm>
          <a:prstGeom prst="rect">
            <a:avLst/>
          </a:prstGeom>
          <a:noFill/>
          <a:ln w="9525">
            <a:noFill/>
            <a:miter lim="800000"/>
            <a:headEnd/>
            <a:tailEnd/>
          </a:ln>
        </p:spPr>
      </p:pic>
      <p:sp>
        <p:nvSpPr>
          <p:cNvPr id="25" name="Line 25"/>
          <p:cNvSpPr>
            <a:spLocks noChangeShapeType="1"/>
          </p:cNvSpPr>
          <p:nvPr/>
        </p:nvSpPr>
        <p:spPr bwMode="auto">
          <a:xfrm flipV="1">
            <a:off x="2317628" y="3996664"/>
            <a:ext cx="202022" cy="202037"/>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26" name="Picture 54" descr="message"/>
          <p:cNvPicPr>
            <a:picLocks noChangeAspect="1" noChangeArrowheads="1"/>
          </p:cNvPicPr>
          <p:nvPr/>
        </p:nvPicPr>
        <p:blipFill>
          <a:blip r:embed="rId6" cstate="print"/>
          <a:srcRect/>
          <a:stretch>
            <a:fillRect/>
          </a:stretch>
        </p:blipFill>
        <p:spPr bwMode="auto">
          <a:xfrm>
            <a:off x="1709907" y="3241815"/>
            <a:ext cx="453067" cy="357190"/>
          </a:xfrm>
          <a:prstGeom prst="rect">
            <a:avLst/>
          </a:prstGeom>
          <a:noFill/>
          <a:ln w="9525">
            <a:noFill/>
            <a:miter lim="800000"/>
            <a:headEnd/>
            <a:tailEnd/>
          </a:ln>
        </p:spPr>
      </p:pic>
      <p:sp>
        <p:nvSpPr>
          <p:cNvPr id="27" name="TextBox 26"/>
          <p:cNvSpPr txBox="1"/>
          <p:nvPr/>
        </p:nvSpPr>
        <p:spPr>
          <a:xfrm>
            <a:off x="1390520" y="3551709"/>
            <a:ext cx="1048685" cy="464743"/>
          </a:xfrm>
          <a:prstGeom prst="rect">
            <a:avLst/>
          </a:prstGeom>
          <a:noFill/>
        </p:spPr>
        <p:txBody>
          <a:bodyPr wrap="none" rtlCol="0">
            <a:spAutoFit/>
          </a:bodyPr>
          <a:lstStyle/>
          <a:p>
            <a:r>
              <a:rPr lang="nl-BE" sz="1100">
                <a:latin typeface="+mn-lt"/>
              </a:rPr>
              <a:t>MT103</a:t>
            </a:r>
          </a:p>
          <a:p>
            <a:r>
              <a:rPr lang="nl-BE" sz="1100">
                <a:latin typeface="+mn-lt"/>
              </a:rPr>
              <a:t>(1000001 EUR)</a:t>
            </a:r>
          </a:p>
        </p:txBody>
      </p:sp>
      <p:sp>
        <p:nvSpPr>
          <p:cNvPr id="28" name="TextBox 27"/>
          <p:cNvSpPr txBox="1"/>
          <p:nvPr/>
        </p:nvSpPr>
        <p:spPr>
          <a:xfrm>
            <a:off x="4934896" y="3716028"/>
            <a:ext cx="1613179" cy="600164"/>
          </a:xfrm>
          <a:prstGeom prst="rect">
            <a:avLst/>
          </a:prstGeom>
          <a:noFill/>
        </p:spPr>
        <p:txBody>
          <a:bodyPr wrap="square" rtlCol="0">
            <a:spAutoFit/>
          </a:bodyPr>
          <a:lstStyle/>
          <a:p>
            <a:r>
              <a:rPr lang="en-US" sz="1100">
                <a:latin typeface="+mn-lt"/>
              </a:rPr>
              <a:t>BANCA TOSCANA S.P.A. </a:t>
            </a:r>
            <a:br>
              <a:rPr lang="en-US" sz="1400">
                <a:latin typeface="+mn-lt"/>
              </a:rPr>
            </a:br>
            <a:r>
              <a:rPr lang="en-US" sz="1100">
                <a:latin typeface="+mn-lt"/>
              </a:rPr>
              <a:t>(</a:t>
            </a:r>
            <a:r>
              <a:rPr lang="en-US" sz="1100"/>
              <a:t>PASCITMM</a:t>
            </a:r>
            <a:r>
              <a:rPr lang="en-US" sz="1100">
                <a:latin typeface="+mn-lt"/>
              </a:rPr>
              <a:t>) </a:t>
            </a:r>
            <a:endParaRPr lang="en-US" sz="1100" i="1">
              <a:latin typeface="+mn-lt"/>
            </a:endParaRPr>
          </a:p>
        </p:txBody>
      </p:sp>
      <p:pic>
        <p:nvPicPr>
          <p:cNvPr id="29" name="Picture 5" descr="Bank-shadow"/>
          <p:cNvPicPr>
            <a:picLocks noChangeAspect="1" noChangeArrowheads="1"/>
          </p:cNvPicPr>
          <p:nvPr/>
        </p:nvPicPr>
        <p:blipFill>
          <a:blip r:embed="rId5" cstate="print"/>
          <a:srcRect/>
          <a:stretch>
            <a:fillRect/>
          </a:stretch>
        </p:blipFill>
        <p:spPr bwMode="auto">
          <a:xfrm>
            <a:off x="5137159" y="3027517"/>
            <a:ext cx="1025525" cy="760412"/>
          </a:xfrm>
          <a:prstGeom prst="rect">
            <a:avLst/>
          </a:prstGeom>
          <a:noFill/>
          <a:ln w="9525">
            <a:noFill/>
            <a:miter lim="800000"/>
            <a:headEnd/>
            <a:tailEnd/>
          </a:ln>
        </p:spPr>
      </p:pic>
      <p:sp>
        <p:nvSpPr>
          <p:cNvPr id="30" name="Line 25"/>
          <p:cNvSpPr>
            <a:spLocks noChangeShapeType="1"/>
          </p:cNvSpPr>
          <p:nvPr/>
        </p:nvSpPr>
        <p:spPr bwMode="auto">
          <a:xfrm flipV="1">
            <a:off x="3521595" y="2561819"/>
            <a:ext cx="404038" cy="372142"/>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sp>
        <p:nvSpPr>
          <p:cNvPr id="31" name="Line 25"/>
          <p:cNvSpPr>
            <a:spLocks noChangeShapeType="1"/>
          </p:cNvSpPr>
          <p:nvPr/>
        </p:nvSpPr>
        <p:spPr bwMode="auto">
          <a:xfrm rot="5400000" flipV="1">
            <a:off x="6506745" y="3964886"/>
            <a:ext cx="195617" cy="152856"/>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35" name="Picture 60" descr="Company5"/>
          <p:cNvPicPr>
            <a:picLocks noChangeAspect="1" noChangeArrowheads="1"/>
          </p:cNvPicPr>
          <p:nvPr/>
        </p:nvPicPr>
        <p:blipFill>
          <a:blip r:embed="rId7" cstate="print"/>
          <a:srcRect/>
          <a:stretch>
            <a:fillRect/>
          </a:stretch>
        </p:blipFill>
        <p:spPr bwMode="auto">
          <a:xfrm>
            <a:off x="3791908" y="1142984"/>
            <a:ext cx="854269" cy="1008511"/>
          </a:xfrm>
          <a:prstGeom prst="rect">
            <a:avLst/>
          </a:prstGeom>
          <a:noFill/>
          <a:ln w="9525">
            <a:noFill/>
            <a:miter lim="800000"/>
            <a:headEnd/>
            <a:tailEnd/>
          </a:ln>
        </p:spPr>
      </p:pic>
      <p:sp>
        <p:nvSpPr>
          <p:cNvPr id="36" name="TextBox 35"/>
          <p:cNvSpPr txBox="1"/>
          <p:nvPr/>
        </p:nvSpPr>
        <p:spPr>
          <a:xfrm>
            <a:off x="4112015" y="2086951"/>
            <a:ext cx="565925" cy="307777"/>
          </a:xfrm>
          <a:prstGeom prst="rect">
            <a:avLst/>
          </a:prstGeom>
          <a:noFill/>
        </p:spPr>
        <p:txBody>
          <a:bodyPr wrap="none" rtlCol="0">
            <a:spAutoFit/>
          </a:bodyPr>
          <a:lstStyle/>
          <a:p>
            <a:r>
              <a:rPr lang="nl-BE" sz="1400">
                <a:latin typeface="+mn-lt"/>
              </a:rPr>
              <a:t>RTGS</a:t>
            </a:r>
            <a:endParaRPr lang="en-US" sz="1400">
              <a:latin typeface="+mn-lt"/>
            </a:endParaRPr>
          </a:p>
        </p:txBody>
      </p:sp>
      <p:sp>
        <p:nvSpPr>
          <p:cNvPr id="37" name="Line 25"/>
          <p:cNvSpPr>
            <a:spLocks noChangeShapeType="1"/>
          </p:cNvSpPr>
          <p:nvPr/>
        </p:nvSpPr>
        <p:spPr bwMode="auto">
          <a:xfrm>
            <a:off x="4894269" y="2511688"/>
            <a:ext cx="421742" cy="400458"/>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sp>
        <p:nvSpPr>
          <p:cNvPr id="38" name="Line 25"/>
          <p:cNvSpPr>
            <a:spLocks noChangeShapeType="1"/>
          </p:cNvSpPr>
          <p:nvPr/>
        </p:nvSpPr>
        <p:spPr bwMode="auto">
          <a:xfrm>
            <a:off x="7386421" y="4663036"/>
            <a:ext cx="252000"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39" name="Picture 54" descr="message"/>
          <p:cNvPicPr>
            <a:picLocks noChangeAspect="1" noChangeArrowheads="1"/>
          </p:cNvPicPr>
          <p:nvPr/>
        </p:nvPicPr>
        <p:blipFill>
          <a:blip r:embed="rId6" cstate="print"/>
          <a:srcRect/>
          <a:stretch>
            <a:fillRect/>
          </a:stretch>
        </p:blipFill>
        <p:spPr bwMode="auto">
          <a:xfrm>
            <a:off x="2925883" y="1980069"/>
            <a:ext cx="453067" cy="357190"/>
          </a:xfrm>
          <a:prstGeom prst="rect">
            <a:avLst/>
          </a:prstGeom>
          <a:noFill/>
          <a:ln w="9525">
            <a:noFill/>
            <a:miter lim="800000"/>
            <a:headEnd/>
            <a:tailEnd/>
          </a:ln>
        </p:spPr>
      </p:pic>
      <p:sp>
        <p:nvSpPr>
          <p:cNvPr id="40" name="TextBox 39"/>
          <p:cNvSpPr txBox="1"/>
          <p:nvPr/>
        </p:nvSpPr>
        <p:spPr>
          <a:xfrm>
            <a:off x="2594621" y="2289963"/>
            <a:ext cx="1048685" cy="464743"/>
          </a:xfrm>
          <a:prstGeom prst="rect">
            <a:avLst/>
          </a:prstGeom>
          <a:noFill/>
        </p:spPr>
        <p:txBody>
          <a:bodyPr wrap="none" rtlCol="0">
            <a:spAutoFit/>
          </a:bodyPr>
          <a:lstStyle/>
          <a:p>
            <a:r>
              <a:rPr lang="nl-BE" sz="1100">
                <a:latin typeface="+mn-lt"/>
              </a:rPr>
              <a:t>MT103</a:t>
            </a:r>
          </a:p>
          <a:p>
            <a:r>
              <a:rPr lang="nl-BE" sz="1100">
                <a:latin typeface="+mn-lt"/>
              </a:rPr>
              <a:t>(1000001 EUR)</a:t>
            </a:r>
          </a:p>
        </p:txBody>
      </p:sp>
      <p:sp>
        <p:nvSpPr>
          <p:cNvPr id="41" name="TextBox 40"/>
          <p:cNvSpPr txBox="1"/>
          <p:nvPr/>
        </p:nvSpPr>
        <p:spPr>
          <a:xfrm>
            <a:off x="-32" y="5000636"/>
            <a:ext cx="1334020" cy="261610"/>
          </a:xfrm>
          <a:prstGeom prst="rect">
            <a:avLst/>
          </a:prstGeom>
          <a:noFill/>
        </p:spPr>
        <p:txBody>
          <a:bodyPr wrap="none" rtlCol="0">
            <a:spAutoFit/>
          </a:bodyPr>
          <a:lstStyle/>
          <a:p>
            <a:r>
              <a:rPr lang="nl-BE" sz="1100">
                <a:latin typeface="+mn-lt"/>
              </a:rPr>
              <a:t>Super Store Inc </a:t>
            </a:r>
            <a:endParaRPr lang="en-US" sz="800" b="1" i="1">
              <a:latin typeface="+mn-lt"/>
            </a:endParaRPr>
          </a:p>
        </p:txBody>
      </p:sp>
      <p:pic>
        <p:nvPicPr>
          <p:cNvPr id="42" name="Picture 5" descr="Bank-shadow"/>
          <p:cNvPicPr>
            <a:picLocks noChangeAspect="1" noChangeArrowheads="1"/>
          </p:cNvPicPr>
          <p:nvPr/>
        </p:nvPicPr>
        <p:blipFill>
          <a:blip r:embed="rId5" cstate="print"/>
          <a:srcRect/>
          <a:stretch>
            <a:fillRect/>
          </a:stretch>
        </p:blipFill>
        <p:spPr bwMode="auto">
          <a:xfrm>
            <a:off x="2721987" y="3068971"/>
            <a:ext cx="1025525" cy="760412"/>
          </a:xfrm>
          <a:prstGeom prst="rect">
            <a:avLst/>
          </a:prstGeom>
          <a:noFill/>
          <a:ln w="9525">
            <a:noFill/>
            <a:miter lim="800000"/>
            <a:headEnd/>
            <a:tailEnd/>
          </a:ln>
        </p:spPr>
      </p:pic>
      <p:sp>
        <p:nvSpPr>
          <p:cNvPr id="43" name="TextBox 42"/>
          <p:cNvSpPr txBox="1"/>
          <p:nvPr/>
        </p:nvSpPr>
        <p:spPr>
          <a:xfrm>
            <a:off x="2792363" y="3810047"/>
            <a:ext cx="1008609" cy="566309"/>
          </a:xfrm>
          <a:prstGeom prst="rect">
            <a:avLst/>
          </a:prstGeom>
          <a:noFill/>
        </p:spPr>
        <p:txBody>
          <a:bodyPr wrap="none" rtlCol="0">
            <a:spAutoFit/>
          </a:bodyPr>
          <a:lstStyle/>
          <a:p>
            <a:pPr algn="ctr"/>
            <a:r>
              <a:rPr lang="nl-BE" sz="1400" i="0">
                <a:latin typeface="+mn-lt"/>
              </a:rPr>
              <a:t>Nordea, </a:t>
            </a:r>
          </a:p>
          <a:p>
            <a:pPr algn="ctr"/>
            <a:r>
              <a:rPr lang="nl-BE" sz="1400" i="0">
                <a:latin typeface="+mn-lt"/>
              </a:rPr>
              <a:t>Denmark</a:t>
            </a:r>
          </a:p>
        </p:txBody>
      </p:sp>
      <p:pic>
        <p:nvPicPr>
          <p:cNvPr id="44" name="Picture 2"/>
          <p:cNvPicPr>
            <a:picLocks noChangeAspect="1" noChangeArrowheads="1"/>
          </p:cNvPicPr>
          <p:nvPr/>
        </p:nvPicPr>
        <p:blipFill>
          <a:blip r:embed="rId8" cstate="print"/>
          <a:srcRect/>
          <a:stretch>
            <a:fillRect/>
          </a:stretch>
        </p:blipFill>
        <p:spPr bwMode="auto">
          <a:xfrm>
            <a:off x="2768556" y="2978487"/>
            <a:ext cx="380997" cy="289557"/>
          </a:xfrm>
          <a:prstGeom prst="rect">
            <a:avLst/>
          </a:prstGeom>
          <a:noFill/>
          <a:ln w="9525">
            <a:noFill/>
            <a:miter lim="800000"/>
            <a:headEnd/>
            <a:tailEnd/>
          </a:ln>
        </p:spPr>
      </p:pic>
      <p:sp>
        <p:nvSpPr>
          <p:cNvPr id="45" name="Line 25"/>
          <p:cNvSpPr>
            <a:spLocks noChangeShapeType="1"/>
          </p:cNvSpPr>
          <p:nvPr/>
        </p:nvSpPr>
        <p:spPr bwMode="auto">
          <a:xfrm flipH="1">
            <a:off x="6008135" y="2711781"/>
            <a:ext cx="571504" cy="428628"/>
          </a:xfrm>
          <a:prstGeom prst="line">
            <a:avLst/>
          </a:prstGeom>
          <a:ln w="104775">
            <a:solidFill>
              <a:srgbClr val="00B050"/>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defRPr/>
            </a:pPr>
            <a:endParaRPr lang="en-US"/>
          </a:p>
        </p:txBody>
      </p:sp>
    </p:spTree>
    <p:extLst>
      <p:ext uri="{BB962C8B-B14F-4D97-AF65-F5344CB8AC3E}">
        <p14:creationId xmlns:p14="http://schemas.microsoft.com/office/powerpoint/2010/main" val="295630143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2"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9" name="Rectangle 58"/>
          <p:cNvSpPr>
            <a:spLocks noChangeArrowheads="1"/>
          </p:cNvSpPr>
          <p:nvPr/>
        </p:nvSpPr>
        <p:spPr bwMode="auto">
          <a:xfrm>
            <a:off x="2481784"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
        <p:nvSpPr>
          <p:cNvPr id="60" name="Rectangle 59"/>
          <p:cNvSpPr>
            <a:spLocks noChangeArrowheads="1"/>
          </p:cNvSpPr>
          <p:nvPr/>
        </p:nvSpPr>
        <p:spPr bwMode="auto">
          <a:xfrm>
            <a:off x="399316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61" name="Rectangle 60"/>
          <p:cNvSpPr>
            <a:spLocks noChangeArrowheads="1"/>
          </p:cNvSpPr>
          <p:nvPr/>
        </p:nvSpPr>
        <p:spPr bwMode="auto">
          <a:xfrm>
            <a:off x="399316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62" name="Rectangle 61"/>
          <p:cNvSpPr>
            <a:spLocks noChangeArrowheads="1"/>
          </p:cNvSpPr>
          <p:nvPr/>
        </p:nvSpPr>
        <p:spPr bwMode="auto">
          <a:xfrm>
            <a:off x="550375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63" name="Rectangle 62"/>
          <p:cNvSpPr>
            <a:spLocks noChangeArrowheads="1"/>
          </p:cNvSpPr>
          <p:nvPr/>
        </p:nvSpPr>
        <p:spPr bwMode="auto">
          <a:xfrm>
            <a:off x="550375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
        <p:nvSpPr>
          <p:cNvPr id="64" name="Rectangle 63"/>
          <p:cNvSpPr>
            <a:spLocks noChangeArrowheads="1"/>
          </p:cNvSpPr>
          <p:nvPr/>
        </p:nvSpPr>
        <p:spPr bwMode="auto">
          <a:xfrm>
            <a:off x="983666"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77" name="Rectangle 76"/>
          <p:cNvSpPr>
            <a:spLocks noChangeArrowheads="1"/>
          </p:cNvSpPr>
          <p:nvPr/>
        </p:nvSpPr>
        <p:spPr bwMode="auto">
          <a:xfrm>
            <a:off x="2481784"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79" name="Rectangle 78"/>
          <p:cNvSpPr>
            <a:spLocks noChangeArrowheads="1"/>
          </p:cNvSpPr>
          <p:nvPr/>
        </p:nvSpPr>
        <p:spPr bwMode="auto">
          <a:xfrm>
            <a:off x="5503758"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
        <p:nvSpPr>
          <p:cNvPr id="80" name="Rectangle 79"/>
          <p:cNvSpPr>
            <a:spLocks noChangeArrowheads="1"/>
          </p:cNvSpPr>
          <p:nvPr/>
        </p:nvSpPr>
        <p:spPr bwMode="auto">
          <a:xfrm>
            <a:off x="6996797"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1" name="Rectangle 80"/>
          <p:cNvSpPr>
            <a:spLocks noChangeArrowheads="1"/>
          </p:cNvSpPr>
          <p:nvPr/>
        </p:nvSpPr>
        <p:spPr bwMode="auto">
          <a:xfrm>
            <a:off x="983666"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
        <p:nvSpPr>
          <p:cNvPr id="88" name="Rectangle 87"/>
          <p:cNvSpPr>
            <a:spLocks noChangeArrowheads="1"/>
          </p:cNvSpPr>
          <p:nvPr/>
        </p:nvSpPr>
        <p:spPr bwMode="auto">
          <a:xfrm>
            <a:off x="2481784" y="3054007"/>
            <a:ext cx="1358900" cy="509588"/>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93" name="Rectangle 92"/>
          <p:cNvSpPr>
            <a:spLocks noChangeArrowheads="1"/>
          </p:cNvSpPr>
          <p:nvPr/>
        </p:nvSpPr>
        <p:spPr bwMode="auto">
          <a:xfrm>
            <a:off x="6996797" y="3054008"/>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97" name="Rectangle 96"/>
          <p:cNvSpPr>
            <a:spLocks noChangeArrowheads="1"/>
          </p:cNvSpPr>
          <p:nvPr/>
        </p:nvSpPr>
        <p:spPr bwMode="auto">
          <a:xfrm>
            <a:off x="6996797" y="1878405"/>
            <a:ext cx="1358900" cy="511175"/>
          </a:xfrm>
          <a:prstGeom prst="rect">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pic>
        <p:nvPicPr>
          <p:cNvPr id="67" name="Picture 2" descr="SWIFTReady application payments"/>
          <p:cNvPicPr>
            <a:picLocks noChangeAspect="1" noChangeArrowheads="1"/>
          </p:cNvPicPr>
          <p:nvPr/>
        </p:nvPicPr>
        <p:blipFill>
          <a:blip r:embed="rId3" cstate="print"/>
          <a:srcRect/>
          <a:stretch>
            <a:fillRect/>
          </a:stretch>
        </p:blipFill>
        <p:spPr bwMode="auto">
          <a:xfrm>
            <a:off x="6472053" y="5644202"/>
            <a:ext cx="2089361" cy="563796"/>
          </a:xfrm>
          <a:prstGeom prst="rect">
            <a:avLst/>
          </a:prstGeom>
          <a:noFill/>
        </p:spPr>
      </p:pic>
      <p:sp>
        <p:nvSpPr>
          <p:cNvPr id="112" name="Rectangle 111"/>
          <p:cNvSpPr>
            <a:spLocks noChangeArrowheads="1"/>
          </p:cNvSpPr>
          <p:nvPr/>
        </p:nvSpPr>
        <p:spPr bwMode="auto">
          <a:xfrm>
            <a:off x="688769" y="4084579"/>
            <a:ext cx="7885215" cy="1436914"/>
          </a:xfrm>
          <a:prstGeom prst="rect">
            <a:avLst/>
          </a:prstGeom>
          <a:gradFill>
            <a:gsLst>
              <a:gs pos="0">
                <a:srgbClr val="2787A0">
                  <a:alpha val="0"/>
                </a:srgbClr>
              </a:gs>
              <a:gs pos="80000">
                <a:schemeClr val="accent5">
                  <a:shade val="93000"/>
                  <a:satMod val="130000"/>
                </a:schemeClr>
              </a:gs>
              <a:gs pos="100000">
                <a:schemeClr val="accent5">
                  <a:shade val="94000"/>
                  <a:satMod val="135000"/>
                </a:schemeClr>
              </a:gs>
            </a:gsLst>
          </a:gradFill>
          <a:ln>
            <a:noFill/>
            <a:headEnd/>
            <a:tailEnd/>
          </a:ln>
        </p:spPr>
        <p:style>
          <a:lnRef idx="1">
            <a:schemeClr val="accent5"/>
          </a:lnRef>
          <a:fillRef idx="3">
            <a:schemeClr val="accent5"/>
          </a:fillRef>
          <a:effectRef idx="2">
            <a:schemeClr val="accent5"/>
          </a:effectRef>
          <a:fontRef idx="minor">
            <a:schemeClr val="lt1"/>
          </a:fontRef>
        </p:style>
        <p:txBody>
          <a:bodyPr wrap="none" anchor="t" anchorCtr="0"/>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br>
              <a:rPr lang="nl-BE" sz="2000"/>
            </a:br>
            <a:r>
              <a:rPr lang="nl-BE" sz="2000"/>
              <a:t>Maximum adherence </a:t>
            </a:r>
            <a:r>
              <a:rPr lang="nl-BE" sz="2000" b="0"/>
              <a:t>to</a:t>
            </a:r>
            <a:r>
              <a:rPr lang="nl-BE" sz="2000"/>
              <a:t> SWIFT standards and guidelines</a:t>
            </a:r>
          </a:p>
          <a:p>
            <a:pPr marL="342900" indent="-342900"/>
            <a:r>
              <a:rPr lang="nl-BE" sz="2000">
                <a:latin typeface="Calibri" pitchFamily="34" charset="0"/>
              </a:rPr>
              <a:t>Future ready MT – MX coexistence</a:t>
            </a:r>
          </a:p>
        </p:txBody>
      </p:sp>
      <p:sp>
        <p:nvSpPr>
          <p:cNvPr id="37" name="Rectangle 36"/>
          <p:cNvSpPr>
            <a:spLocks noChangeArrowheads="1"/>
          </p:cNvSpPr>
          <p:nvPr/>
        </p:nvSpPr>
        <p:spPr bwMode="auto">
          <a:xfrm>
            <a:off x="983666"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89" name="7-Point Star 88"/>
          <p:cNvSpPr/>
          <p:nvPr/>
        </p:nvSpPr>
        <p:spPr bwMode="auto">
          <a:xfrm>
            <a:off x="730314" y="1156797"/>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38" name="Rectangle 37"/>
          <p:cNvSpPr>
            <a:spLocks noChangeArrowheads="1"/>
          </p:cNvSpPr>
          <p:nvPr/>
        </p:nvSpPr>
        <p:spPr bwMode="auto">
          <a:xfrm>
            <a:off x="6996797"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
        <p:nvSpPr>
          <p:cNvPr id="39" name="Rectangle 38"/>
          <p:cNvSpPr>
            <a:spLocks noChangeArrowheads="1"/>
          </p:cNvSpPr>
          <p:nvPr/>
        </p:nvSpPr>
        <p:spPr bwMode="auto">
          <a:xfrm>
            <a:off x="550375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
        <p:nvSpPr>
          <p:cNvPr id="40" name="Rectangle 39"/>
          <p:cNvSpPr>
            <a:spLocks noChangeArrowheads="1"/>
          </p:cNvSpPr>
          <p:nvPr/>
        </p:nvSpPr>
        <p:spPr bwMode="auto">
          <a:xfrm>
            <a:off x="399316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
        <p:nvSpPr>
          <p:cNvPr id="41" name="Rectangle 40"/>
          <p:cNvSpPr>
            <a:spLocks noChangeArrowheads="1"/>
          </p:cNvSpPr>
          <p:nvPr/>
        </p:nvSpPr>
        <p:spPr bwMode="auto">
          <a:xfrm>
            <a:off x="3993168" y="2467652"/>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
        <p:nvSpPr>
          <p:cNvPr id="42" name="Rectangle 41"/>
          <p:cNvSpPr>
            <a:spLocks noChangeArrowheads="1"/>
          </p:cNvSpPr>
          <p:nvPr/>
        </p:nvSpPr>
        <p:spPr bwMode="auto">
          <a:xfrm>
            <a:off x="2481784"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
        <p:nvSpPr>
          <p:cNvPr id="43" name="Rectangle 42"/>
          <p:cNvSpPr>
            <a:spLocks noChangeArrowheads="1"/>
          </p:cNvSpPr>
          <p:nvPr/>
        </p:nvSpPr>
        <p:spPr bwMode="auto">
          <a:xfrm>
            <a:off x="983666"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Tree>
    <p:extLst>
      <p:ext uri="{BB962C8B-B14F-4D97-AF65-F5344CB8AC3E}">
        <p14:creationId xmlns:p14="http://schemas.microsoft.com/office/powerpoint/2010/main" val="11115613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On-us FI Credit Transfer</a:t>
            </a:r>
            <a:endParaRPr lang="en-US"/>
          </a:p>
        </p:txBody>
      </p:sp>
      <p:sp>
        <p:nvSpPr>
          <p:cNvPr id="3" name="Content Placeholder 2"/>
          <p:cNvSpPr>
            <a:spLocks noGrp="1"/>
          </p:cNvSpPr>
          <p:nvPr>
            <p:ph idx="1"/>
          </p:nvPr>
        </p:nvSpPr>
        <p:spPr>
          <a:xfrm>
            <a:off x="285720" y="1000108"/>
            <a:ext cx="7521575" cy="5543550"/>
          </a:xfrm>
        </p:spPr>
        <p:txBody>
          <a:bodyPr/>
          <a:lstStyle/>
          <a:p>
            <a:r>
              <a:rPr lang="nl-BE" sz="2000" b="1"/>
              <a:t>On-us FI Credit Transfer</a:t>
            </a:r>
          </a:p>
        </p:txBody>
      </p:sp>
      <p:pic>
        <p:nvPicPr>
          <p:cNvPr id="6" name="Picture 5" descr="Bank-shadow"/>
          <p:cNvPicPr>
            <a:picLocks noChangeAspect="1" noChangeArrowheads="1"/>
          </p:cNvPicPr>
          <p:nvPr/>
        </p:nvPicPr>
        <p:blipFill>
          <a:blip r:embed="rId3" cstate="print"/>
          <a:srcRect/>
          <a:stretch>
            <a:fillRect/>
          </a:stretch>
        </p:blipFill>
        <p:spPr bwMode="auto">
          <a:xfrm>
            <a:off x="1128094" y="2699952"/>
            <a:ext cx="1374849" cy="1019432"/>
          </a:xfrm>
          <a:prstGeom prst="rect">
            <a:avLst/>
          </a:prstGeom>
          <a:noFill/>
          <a:ln w="9525">
            <a:noFill/>
            <a:miter lim="800000"/>
            <a:headEnd/>
            <a:tailEnd/>
          </a:ln>
        </p:spPr>
      </p:pic>
      <p:pic>
        <p:nvPicPr>
          <p:cNvPr id="7" name="Picture 6" descr="Bank-shadow"/>
          <p:cNvPicPr>
            <a:picLocks noChangeAspect="1" noChangeArrowheads="1"/>
          </p:cNvPicPr>
          <p:nvPr/>
        </p:nvPicPr>
        <p:blipFill>
          <a:blip r:embed="rId3" cstate="print"/>
          <a:srcRect/>
          <a:stretch>
            <a:fillRect/>
          </a:stretch>
        </p:blipFill>
        <p:spPr bwMode="auto">
          <a:xfrm>
            <a:off x="3852476" y="2728784"/>
            <a:ext cx="1374849" cy="1019432"/>
          </a:xfrm>
          <a:prstGeom prst="rect">
            <a:avLst/>
          </a:prstGeom>
          <a:noFill/>
          <a:ln w="9525">
            <a:noFill/>
            <a:miter lim="800000"/>
            <a:headEnd/>
            <a:tailEnd/>
          </a:ln>
        </p:spPr>
      </p:pic>
      <p:pic>
        <p:nvPicPr>
          <p:cNvPr id="8" name="Picture 7" descr="Bank-shadow"/>
          <p:cNvPicPr>
            <a:picLocks noChangeAspect="1" noChangeArrowheads="1"/>
          </p:cNvPicPr>
          <p:nvPr/>
        </p:nvPicPr>
        <p:blipFill>
          <a:blip r:embed="rId3" cstate="print">
            <a:duotone>
              <a:prstClr val="black"/>
              <a:schemeClr val="accent1">
                <a:tint val="45000"/>
                <a:satMod val="400000"/>
              </a:schemeClr>
            </a:duotone>
          </a:blip>
          <a:srcRect/>
          <a:stretch>
            <a:fillRect/>
          </a:stretch>
        </p:blipFill>
        <p:spPr bwMode="auto">
          <a:xfrm>
            <a:off x="6558605" y="4644080"/>
            <a:ext cx="1374849" cy="1019432"/>
          </a:xfrm>
          <a:prstGeom prst="rect">
            <a:avLst/>
          </a:prstGeom>
          <a:noFill/>
          <a:ln w="9525">
            <a:noFill/>
            <a:miter lim="800000"/>
            <a:headEnd/>
            <a:tailEnd/>
          </a:ln>
        </p:spPr>
      </p:pic>
      <p:cxnSp>
        <p:nvCxnSpPr>
          <p:cNvPr id="13" name="Straight Connector 12"/>
          <p:cNvCxnSpPr/>
          <p:nvPr/>
        </p:nvCxnSpPr>
        <p:spPr bwMode="auto">
          <a:xfrm>
            <a:off x="4621426" y="4324865"/>
            <a:ext cx="1090283" cy="1442"/>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4" name="Straight Connector 13"/>
          <p:cNvCxnSpPr/>
          <p:nvPr/>
        </p:nvCxnSpPr>
        <p:spPr bwMode="auto">
          <a:xfrm rot="5400000" flipH="1" flipV="1">
            <a:off x="4924598" y="4564857"/>
            <a:ext cx="494805" cy="13752"/>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sp>
        <p:nvSpPr>
          <p:cNvPr id="15" name="TextBox 14"/>
          <p:cNvSpPr txBox="1"/>
          <p:nvPr/>
        </p:nvSpPr>
        <p:spPr>
          <a:xfrm>
            <a:off x="4542456" y="3946779"/>
            <a:ext cx="378630" cy="400110"/>
          </a:xfrm>
          <a:prstGeom prst="rect">
            <a:avLst/>
          </a:prstGeom>
          <a:noFill/>
        </p:spPr>
        <p:txBody>
          <a:bodyPr wrap="none" rtlCol="0">
            <a:spAutoFit/>
          </a:bodyPr>
          <a:lstStyle/>
          <a:p>
            <a:r>
              <a:rPr lang="en-US" sz="2000"/>
              <a:t>D</a:t>
            </a:r>
          </a:p>
        </p:txBody>
      </p:sp>
      <p:sp>
        <p:nvSpPr>
          <p:cNvPr id="16" name="TextBox 15"/>
          <p:cNvSpPr txBox="1"/>
          <p:nvPr/>
        </p:nvSpPr>
        <p:spPr>
          <a:xfrm>
            <a:off x="5396611" y="3944799"/>
            <a:ext cx="356188" cy="400110"/>
          </a:xfrm>
          <a:prstGeom prst="rect">
            <a:avLst/>
          </a:prstGeom>
          <a:noFill/>
        </p:spPr>
        <p:txBody>
          <a:bodyPr wrap="none" rtlCol="0">
            <a:spAutoFit/>
          </a:bodyPr>
          <a:lstStyle/>
          <a:p>
            <a:r>
              <a:rPr lang="en-US" sz="2000"/>
              <a:t>C</a:t>
            </a:r>
          </a:p>
        </p:txBody>
      </p:sp>
      <p:cxnSp>
        <p:nvCxnSpPr>
          <p:cNvPr id="22" name="Straight Arrow Connector 21"/>
          <p:cNvCxnSpPr/>
          <p:nvPr/>
        </p:nvCxnSpPr>
        <p:spPr bwMode="auto">
          <a:xfrm>
            <a:off x="5572897" y="3595816"/>
            <a:ext cx="1062681" cy="815546"/>
          </a:xfrm>
          <a:prstGeom prst="straightConnector1">
            <a:avLst/>
          </a:prstGeom>
          <a:ln>
            <a:prstDash val="dashDot"/>
            <a:headEnd type="none" w="med" len="med"/>
            <a:tailEnd type="arrow"/>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p:nvPr/>
        </p:nvCxnSpPr>
        <p:spPr bwMode="auto">
          <a:xfrm>
            <a:off x="2656703" y="3299254"/>
            <a:ext cx="1136821" cy="1588"/>
          </a:xfrm>
          <a:prstGeom prst="straightConnector1">
            <a:avLst/>
          </a:prstGeom>
          <a:ln>
            <a:headEnd type="none" w="med" len="med"/>
            <a:tailEnd type="arrow"/>
          </a:ln>
        </p:spPr>
        <p:style>
          <a:lnRef idx="1">
            <a:schemeClr val="accent4"/>
          </a:lnRef>
          <a:fillRef idx="0">
            <a:schemeClr val="accent4"/>
          </a:fillRef>
          <a:effectRef idx="0">
            <a:schemeClr val="accent4"/>
          </a:effectRef>
          <a:fontRef idx="minor">
            <a:schemeClr val="tx1"/>
          </a:fontRef>
        </p:style>
      </p:cxnSp>
      <p:pic>
        <p:nvPicPr>
          <p:cNvPr id="27" name="Picture 26" descr="Bank-shadow"/>
          <p:cNvPicPr>
            <a:picLocks noChangeAspect="1" noChangeArrowheads="1"/>
          </p:cNvPicPr>
          <p:nvPr/>
        </p:nvPicPr>
        <p:blipFill>
          <a:blip r:embed="rId3" cstate="print">
            <a:duotone>
              <a:prstClr val="black"/>
              <a:schemeClr val="accent1">
                <a:tint val="45000"/>
                <a:satMod val="400000"/>
              </a:schemeClr>
            </a:duotone>
          </a:blip>
          <a:srcRect/>
          <a:stretch>
            <a:fillRect/>
          </a:stretch>
        </p:blipFill>
        <p:spPr bwMode="auto">
          <a:xfrm>
            <a:off x="4906919" y="3894436"/>
            <a:ext cx="517698" cy="383866"/>
          </a:xfrm>
          <a:prstGeom prst="rect">
            <a:avLst/>
          </a:prstGeom>
          <a:noFill/>
          <a:ln w="9525">
            <a:noFill/>
            <a:miter lim="800000"/>
            <a:headEnd/>
            <a:tailEnd/>
          </a:ln>
        </p:spPr>
      </p:pic>
      <p:grpSp>
        <p:nvGrpSpPr>
          <p:cNvPr id="4" name="Group 27"/>
          <p:cNvGrpSpPr/>
          <p:nvPr/>
        </p:nvGrpSpPr>
        <p:grpSpPr>
          <a:xfrm>
            <a:off x="2676951" y="1946864"/>
            <a:ext cx="928027" cy="1251728"/>
            <a:chOff x="654508" y="2809633"/>
            <a:chExt cx="1043010" cy="1406818"/>
          </a:xfrm>
        </p:grpSpPr>
        <p:pic>
          <p:nvPicPr>
            <p:cNvPr id="29" name="Picture 44" descr="document_x.png"/>
            <p:cNvPicPr>
              <a:picLocks noChangeAspect="1"/>
            </p:cNvPicPr>
            <p:nvPr/>
          </p:nvPicPr>
          <p:blipFill>
            <a:blip r:embed="rId4" cstate="print"/>
            <a:srcRect/>
            <a:stretch>
              <a:fillRect/>
            </a:stretch>
          </p:blipFill>
          <p:spPr bwMode="auto">
            <a:xfrm>
              <a:off x="654508" y="2846114"/>
              <a:ext cx="1043010" cy="1370337"/>
            </a:xfrm>
            <a:prstGeom prst="rect">
              <a:avLst/>
            </a:prstGeom>
            <a:noFill/>
            <a:ln w="9525">
              <a:noFill/>
              <a:miter lim="800000"/>
              <a:headEnd/>
              <a:tailEnd/>
            </a:ln>
          </p:spPr>
        </p:pic>
        <p:sp>
          <p:nvSpPr>
            <p:cNvPr id="30" name="TextBox 29"/>
            <p:cNvSpPr txBox="1"/>
            <p:nvPr/>
          </p:nvSpPr>
          <p:spPr>
            <a:xfrm>
              <a:off x="779337" y="2809633"/>
              <a:ext cx="748975" cy="311319"/>
            </a:xfrm>
            <a:prstGeom prst="rect">
              <a:avLst/>
            </a:prstGeom>
            <a:noFill/>
          </p:spPr>
          <p:txBody>
            <a:bodyPr wrap="square" rtlCol="0">
              <a:spAutoFit/>
            </a:bodyPr>
            <a:lstStyle/>
            <a:p>
              <a:r>
                <a:rPr lang="en-US" i="0">
                  <a:solidFill>
                    <a:schemeClr val="bg1"/>
                  </a:solidFill>
                </a:rPr>
                <a:t>202</a:t>
              </a:r>
            </a:p>
          </p:txBody>
        </p:sp>
      </p:grpSp>
      <p:grpSp>
        <p:nvGrpSpPr>
          <p:cNvPr id="5" name="Group 30"/>
          <p:cNvGrpSpPr/>
          <p:nvPr/>
        </p:nvGrpSpPr>
        <p:grpSpPr>
          <a:xfrm>
            <a:off x="6400454" y="3013664"/>
            <a:ext cx="928027" cy="1251728"/>
            <a:chOff x="654508" y="2809633"/>
            <a:chExt cx="1043010" cy="1406818"/>
          </a:xfrm>
        </p:grpSpPr>
        <p:pic>
          <p:nvPicPr>
            <p:cNvPr id="32" name="Picture 44" descr="document_x.png"/>
            <p:cNvPicPr>
              <a:picLocks noChangeAspect="1"/>
            </p:cNvPicPr>
            <p:nvPr/>
          </p:nvPicPr>
          <p:blipFill>
            <a:blip r:embed="rId4" cstate="print"/>
            <a:srcRect/>
            <a:stretch>
              <a:fillRect/>
            </a:stretch>
          </p:blipFill>
          <p:spPr bwMode="auto">
            <a:xfrm>
              <a:off x="654508" y="2846114"/>
              <a:ext cx="1043010" cy="1370337"/>
            </a:xfrm>
            <a:prstGeom prst="rect">
              <a:avLst/>
            </a:prstGeom>
            <a:noFill/>
            <a:ln w="9525">
              <a:noFill/>
              <a:miter lim="800000"/>
              <a:headEnd/>
              <a:tailEnd/>
            </a:ln>
          </p:spPr>
        </p:pic>
        <p:sp>
          <p:nvSpPr>
            <p:cNvPr id="33" name="TextBox 32"/>
            <p:cNvSpPr txBox="1"/>
            <p:nvPr/>
          </p:nvSpPr>
          <p:spPr>
            <a:xfrm>
              <a:off x="779337" y="2809633"/>
              <a:ext cx="748975" cy="311319"/>
            </a:xfrm>
            <a:prstGeom prst="rect">
              <a:avLst/>
            </a:prstGeom>
            <a:noFill/>
          </p:spPr>
          <p:txBody>
            <a:bodyPr wrap="square" rtlCol="0">
              <a:spAutoFit/>
            </a:bodyPr>
            <a:lstStyle/>
            <a:p>
              <a:r>
                <a:rPr lang="en-US" i="0">
                  <a:solidFill>
                    <a:schemeClr val="bg1"/>
                  </a:solidFill>
                </a:rPr>
                <a:t>910</a:t>
              </a:r>
            </a:p>
          </p:txBody>
        </p:sp>
      </p:grpSp>
      <p:pic>
        <p:nvPicPr>
          <p:cNvPr id="34" name="Picture 50" descr="money"/>
          <p:cNvPicPr>
            <a:picLocks noChangeAspect="1" noChangeArrowheads="1"/>
          </p:cNvPicPr>
          <p:nvPr/>
        </p:nvPicPr>
        <p:blipFill>
          <a:blip r:embed="rId5" cstate="print"/>
          <a:srcRect/>
          <a:stretch>
            <a:fillRect/>
          </a:stretch>
        </p:blipFill>
        <p:spPr bwMode="auto">
          <a:xfrm>
            <a:off x="2682317" y="2641772"/>
            <a:ext cx="971550" cy="552450"/>
          </a:xfrm>
          <a:prstGeom prst="rect">
            <a:avLst/>
          </a:prstGeom>
          <a:noFill/>
          <a:ln w="9525">
            <a:noFill/>
            <a:miter lim="800000"/>
            <a:headEnd/>
            <a:tailEnd/>
          </a:ln>
        </p:spPr>
      </p:pic>
      <p:pic>
        <p:nvPicPr>
          <p:cNvPr id="35" name="Picture 50" descr="money"/>
          <p:cNvPicPr>
            <a:picLocks noChangeAspect="1" noChangeArrowheads="1"/>
          </p:cNvPicPr>
          <p:nvPr/>
        </p:nvPicPr>
        <p:blipFill>
          <a:blip r:embed="rId5" cstate="print"/>
          <a:srcRect/>
          <a:stretch>
            <a:fillRect/>
          </a:stretch>
        </p:blipFill>
        <p:spPr bwMode="auto">
          <a:xfrm>
            <a:off x="5219570" y="4449977"/>
            <a:ext cx="605746" cy="344444"/>
          </a:xfrm>
          <a:prstGeom prst="rect">
            <a:avLst/>
          </a:prstGeom>
          <a:noFill/>
          <a:ln w="9525">
            <a:noFill/>
            <a:miter lim="800000"/>
            <a:headEnd/>
            <a:tailEnd/>
          </a:ln>
        </p:spPr>
      </p:pic>
      <p:sp>
        <p:nvSpPr>
          <p:cNvPr id="36" name="TextBox 35"/>
          <p:cNvSpPr txBox="1"/>
          <p:nvPr/>
        </p:nvSpPr>
        <p:spPr>
          <a:xfrm>
            <a:off x="4126797" y="3719384"/>
            <a:ext cx="926857" cy="276999"/>
          </a:xfrm>
          <a:prstGeom prst="rect">
            <a:avLst/>
          </a:prstGeom>
          <a:noFill/>
        </p:spPr>
        <p:txBody>
          <a:bodyPr wrap="none" rtlCol="0">
            <a:spAutoFit/>
          </a:bodyPr>
          <a:lstStyle/>
          <a:p>
            <a:r>
              <a:rPr lang="en-US" i="0"/>
              <a:t>OPF Bank</a:t>
            </a:r>
          </a:p>
        </p:txBody>
      </p:sp>
    </p:spTree>
    <p:extLst>
      <p:ext uri="{BB962C8B-B14F-4D97-AF65-F5344CB8AC3E}">
        <p14:creationId xmlns:p14="http://schemas.microsoft.com/office/powerpoint/2010/main" val="140895409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On-us FI Credit Transfer</a:t>
            </a:r>
            <a:endParaRPr lang="en-US"/>
          </a:p>
        </p:txBody>
      </p:sp>
      <p:sp>
        <p:nvSpPr>
          <p:cNvPr id="3" name="Content Placeholder 2"/>
          <p:cNvSpPr>
            <a:spLocks noGrp="1"/>
          </p:cNvSpPr>
          <p:nvPr>
            <p:ph idx="1"/>
          </p:nvPr>
        </p:nvSpPr>
        <p:spPr/>
        <p:txBody>
          <a:bodyPr/>
          <a:lstStyle/>
          <a:p>
            <a:r>
              <a:rPr lang="nl-BE"/>
              <a:t>On-us FI Credit Transfer</a:t>
            </a:r>
          </a:p>
          <a:p>
            <a:pPr lvl="1"/>
            <a:r>
              <a:rPr lang="nl-BE"/>
              <a:t>Handling of on-us FI Credit Transfers (e.g. MT202)</a:t>
            </a:r>
          </a:p>
          <a:p>
            <a:pPr lvl="2"/>
            <a:r>
              <a:rPr lang="nl-BE"/>
              <a:t>FI Credit Transfers for which the credit party (Financial Institution) holds an account at the OPF Bank</a:t>
            </a:r>
          </a:p>
          <a:p>
            <a:pPr lvl="2"/>
            <a:r>
              <a:rPr lang="nl-BE"/>
              <a:t>Validation whether the credit party account is present</a:t>
            </a:r>
          </a:p>
          <a:p>
            <a:pPr lvl="2"/>
            <a:r>
              <a:rPr lang="nl-BE"/>
              <a:t>Generation of a Confirmation of Credit (MT910) if the credit party (outgoing Business Participant) has the preference to receive one</a:t>
            </a:r>
          </a:p>
        </p:txBody>
      </p:sp>
    </p:spTree>
    <p:extLst>
      <p:ext uri="{BB962C8B-B14F-4D97-AF65-F5344CB8AC3E}">
        <p14:creationId xmlns:p14="http://schemas.microsoft.com/office/powerpoint/2010/main" val="288471910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 Credit Transfers</a:t>
            </a:r>
          </a:p>
        </p:txBody>
      </p:sp>
      <p:sp>
        <p:nvSpPr>
          <p:cNvPr id="3" name="Content Placeholder 2"/>
          <p:cNvSpPr>
            <a:spLocks noGrp="1"/>
          </p:cNvSpPr>
          <p:nvPr>
            <p:ph idx="1"/>
          </p:nvPr>
        </p:nvSpPr>
        <p:spPr/>
        <p:txBody>
          <a:bodyPr/>
          <a:lstStyle/>
          <a:p>
            <a:r>
              <a:rPr lang="en-US"/>
              <a:t>MT 200 - Financial Institution Transfer for its Own Account</a:t>
            </a:r>
          </a:p>
          <a:p>
            <a:r>
              <a:rPr lang="en-US"/>
              <a:t>MT 202 General Financial Institution Transfer</a:t>
            </a:r>
          </a:p>
          <a:p>
            <a:r>
              <a:rPr lang="en-US"/>
              <a:t>MT 203 Multiple General Financial Institution Transfer</a:t>
            </a:r>
          </a:p>
          <a:p>
            <a:r>
              <a:rPr lang="en-US"/>
              <a:t>MT 205 Financial Institution Transfer Execution</a:t>
            </a:r>
          </a:p>
          <a:p>
            <a:r>
              <a:rPr lang="en-US"/>
              <a:t>PACS.009</a:t>
            </a:r>
          </a:p>
        </p:txBody>
      </p:sp>
    </p:spTree>
    <p:extLst>
      <p:ext uri="{BB962C8B-B14F-4D97-AF65-F5344CB8AC3E}">
        <p14:creationId xmlns:p14="http://schemas.microsoft.com/office/powerpoint/2010/main" val="3125732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nl-BE" altLang="en-US"/>
              <a:t>Clear2Pay  </a:t>
            </a:r>
            <a:endParaRPr lang="en-US" altLang="en-US"/>
          </a:p>
        </p:txBody>
      </p:sp>
      <p:sp>
        <p:nvSpPr>
          <p:cNvPr id="3075" name="Rectangle 3"/>
          <p:cNvSpPr>
            <a:spLocks noGrp="1" noChangeArrowheads="1"/>
          </p:cNvSpPr>
          <p:nvPr>
            <p:ph type="subTitle" idx="1"/>
          </p:nvPr>
        </p:nvSpPr>
        <p:spPr/>
        <p:txBody>
          <a:bodyPr/>
          <a:lstStyle/>
          <a:p>
            <a:pPr algn="ctr" eaLnBrk="1" hangingPunct="1"/>
            <a:r>
              <a:rPr lang="en-US" altLang="en-US"/>
              <a:t>An introduction to OPF PAYMENT		</a:t>
            </a:r>
          </a:p>
        </p:txBody>
      </p:sp>
    </p:spTree>
    <p:extLst>
      <p:ext uri="{BB962C8B-B14F-4D97-AF65-F5344CB8AC3E}">
        <p14:creationId xmlns:p14="http://schemas.microsoft.com/office/powerpoint/2010/main" val="83969723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On-us FI Transfers</a:t>
            </a:r>
            <a:endParaRPr lang="en-US"/>
          </a:p>
        </p:txBody>
      </p:sp>
      <p:sp>
        <p:nvSpPr>
          <p:cNvPr id="3" name="Content Placeholder 2"/>
          <p:cNvSpPr>
            <a:spLocks noGrp="1"/>
          </p:cNvSpPr>
          <p:nvPr>
            <p:ph idx="1"/>
          </p:nvPr>
        </p:nvSpPr>
        <p:spPr/>
        <p:txBody>
          <a:bodyPr/>
          <a:lstStyle/>
          <a:p>
            <a:r>
              <a:rPr lang="nl-BE" b="1"/>
              <a:t>Credit Party account validation</a:t>
            </a:r>
          </a:p>
          <a:p>
            <a:pPr lvl="1"/>
            <a:r>
              <a:rPr lang="nl-BE"/>
              <a:t>Credit party account should be present if:</a:t>
            </a:r>
          </a:p>
          <a:p>
            <a:pPr lvl="2"/>
            <a:r>
              <a:rPr lang="nl-BE"/>
              <a:t>FiCreditTransfer is for the OPF Bank (Credit Party Agent = Credit Party)</a:t>
            </a:r>
          </a:p>
          <a:p>
            <a:pPr lvl="2"/>
            <a:r>
              <a:rPr lang="nl-BE"/>
              <a:t>FICreditTransfer’s debit party equals the credit party</a:t>
            </a:r>
          </a:p>
          <a:p>
            <a:pPr lvl="1"/>
            <a:r>
              <a:rPr lang="nl-BE"/>
              <a:t>If the credit party account is not present in these cases, an issue is raised; standard outcome is manual repair</a:t>
            </a:r>
          </a:p>
          <a:p>
            <a:pPr lvl="1"/>
            <a:r>
              <a:rPr lang="nl-BE"/>
              <a:t>In other cases the credit party account is enriched if the credit party is setup as a Participant</a:t>
            </a:r>
          </a:p>
          <a:p>
            <a:pPr lvl="1"/>
            <a:endParaRPr lang="nl-BE"/>
          </a:p>
          <a:p>
            <a:pPr lvl="2"/>
            <a:endParaRPr lang="en-US"/>
          </a:p>
        </p:txBody>
      </p:sp>
    </p:spTree>
    <p:extLst>
      <p:ext uri="{BB962C8B-B14F-4D97-AF65-F5344CB8AC3E}">
        <p14:creationId xmlns:p14="http://schemas.microsoft.com/office/powerpoint/2010/main" val="58633152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a:t>On-Us </a:t>
            </a:r>
            <a:r>
              <a:rPr lang="en-US" sz="2400" err="1"/>
              <a:t>FICreditTransfer</a:t>
            </a:r>
            <a:r>
              <a:rPr lang="en-US" sz="2400"/>
              <a:t> - demo</a:t>
            </a:r>
          </a:p>
        </p:txBody>
      </p:sp>
      <p:sp>
        <p:nvSpPr>
          <p:cNvPr id="27" name="TextBox 26"/>
          <p:cNvSpPr txBox="1"/>
          <p:nvPr/>
        </p:nvSpPr>
        <p:spPr>
          <a:xfrm>
            <a:off x="249248" y="3649828"/>
            <a:ext cx="2302938" cy="972574"/>
          </a:xfrm>
          <a:prstGeom prst="rect">
            <a:avLst/>
          </a:prstGeom>
          <a:noFill/>
        </p:spPr>
        <p:txBody>
          <a:bodyPr wrap="none" rtlCol="0">
            <a:spAutoFit/>
          </a:bodyPr>
          <a:lstStyle/>
          <a:p>
            <a:r>
              <a:rPr lang="en-US" sz="1400">
                <a:latin typeface="+mn-lt"/>
              </a:rPr>
              <a:t>MITSUBISHI UFJ TRUST AND </a:t>
            </a:r>
          </a:p>
          <a:p>
            <a:r>
              <a:rPr lang="en-US" sz="1400">
                <a:latin typeface="+mn-lt"/>
              </a:rPr>
              <a:t>BANKING CORPORATION</a:t>
            </a:r>
          </a:p>
          <a:p>
            <a:r>
              <a:rPr lang="nl-BE" sz="1100">
                <a:latin typeface="+mn-lt"/>
              </a:rPr>
              <a:t>(MTBCJPJT)</a:t>
            </a:r>
          </a:p>
          <a:p>
            <a:r>
              <a:rPr lang="nl-BE" sz="1100" i="1">
                <a:latin typeface="+mn-lt"/>
              </a:rPr>
              <a:t>Debit Party</a:t>
            </a:r>
          </a:p>
        </p:txBody>
      </p:sp>
      <p:pic>
        <p:nvPicPr>
          <p:cNvPr id="33" name="Picture 5" descr="Bank-shadow"/>
          <p:cNvPicPr>
            <a:picLocks noChangeAspect="1" noChangeArrowheads="1"/>
          </p:cNvPicPr>
          <p:nvPr/>
        </p:nvPicPr>
        <p:blipFill>
          <a:blip r:embed="rId3" cstate="print"/>
          <a:srcRect/>
          <a:stretch>
            <a:fillRect/>
          </a:stretch>
        </p:blipFill>
        <p:spPr bwMode="auto">
          <a:xfrm>
            <a:off x="831646" y="2849894"/>
            <a:ext cx="1025525" cy="760412"/>
          </a:xfrm>
          <a:prstGeom prst="rect">
            <a:avLst/>
          </a:prstGeom>
          <a:noFill/>
          <a:ln w="9525">
            <a:noFill/>
            <a:miter lim="800000"/>
            <a:headEnd/>
            <a:tailEnd/>
          </a:ln>
        </p:spPr>
      </p:pic>
      <p:sp>
        <p:nvSpPr>
          <p:cNvPr id="39" name="Line 25"/>
          <p:cNvSpPr>
            <a:spLocks noChangeShapeType="1"/>
          </p:cNvSpPr>
          <p:nvPr/>
        </p:nvSpPr>
        <p:spPr bwMode="auto">
          <a:xfrm>
            <a:off x="2073349" y="3242929"/>
            <a:ext cx="1467293" cy="10634"/>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46" name="Picture 5" descr="Bank-shadow"/>
          <p:cNvPicPr>
            <a:picLocks noChangeAspect="1" noChangeArrowheads="1"/>
          </p:cNvPicPr>
          <p:nvPr/>
        </p:nvPicPr>
        <p:blipFill>
          <a:blip r:embed="rId3" cstate="print"/>
          <a:srcRect/>
          <a:stretch>
            <a:fillRect/>
          </a:stretch>
        </p:blipFill>
        <p:spPr bwMode="auto">
          <a:xfrm>
            <a:off x="3955411" y="2903058"/>
            <a:ext cx="1025525" cy="760412"/>
          </a:xfrm>
          <a:prstGeom prst="rect">
            <a:avLst/>
          </a:prstGeom>
          <a:noFill/>
          <a:ln w="9525">
            <a:noFill/>
            <a:miter lim="800000"/>
            <a:headEnd/>
            <a:tailEnd/>
          </a:ln>
        </p:spPr>
      </p:pic>
      <p:sp>
        <p:nvSpPr>
          <p:cNvPr id="47" name="TextBox 46"/>
          <p:cNvSpPr txBox="1"/>
          <p:nvPr/>
        </p:nvSpPr>
        <p:spPr>
          <a:xfrm>
            <a:off x="3699418" y="3658082"/>
            <a:ext cx="1730155" cy="714042"/>
          </a:xfrm>
          <a:prstGeom prst="rect">
            <a:avLst/>
          </a:prstGeom>
          <a:noFill/>
        </p:spPr>
        <p:txBody>
          <a:bodyPr wrap="square" rtlCol="0">
            <a:spAutoFit/>
          </a:bodyPr>
          <a:lstStyle/>
          <a:p>
            <a:pPr algn="ctr"/>
            <a:r>
              <a:rPr lang="nl-BE" sz="1400">
                <a:latin typeface="+mn-lt"/>
              </a:rPr>
              <a:t>XCT BANK-1</a:t>
            </a:r>
          </a:p>
          <a:p>
            <a:pPr algn="ctr"/>
            <a:r>
              <a:rPr lang="nl-BE" sz="1100">
                <a:latin typeface="+mn-lt"/>
              </a:rPr>
              <a:t>(XCTABEBB)</a:t>
            </a:r>
          </a:p>
          <a:p>
            <a:r>
              <a:rPr lang="nl-BE" sz="1100" i="1">
                <a:latin typeface="+mn-lt"/>
              </a:rPr>
              <a:t>Credit Party Agent</a:t>
            </a:r>
          </a:p>
        </p:txBody>
      </p:sp>
      <p:pic>
        <p:nvPicPr>
          <p:cNvPr id="48" name="Picture 47"/>
          <p:cNvPicPr>
            <a:picLocks noChangeAspect="1" noChangeArrowheads="1"/>
          </p:cNvPicPr>
          <p:nvPr/>
        </p:nvPicPr>
        <p:blipFill>
          <a:blip r:embed="rId4" cstate="print"/>
          <a:srcRect/>
          <a:stretch>
            <a:fillRect/>
          </a:stretch>
        </p:blipFill>
        <p:spPr bwMode="auto">
          <a:xfrm>
            <a:off x="4026849" y="2831623"/>
            <a:ext cx="285751" cy="285749"/>
          </a:xfrm>
          <a:prstGeom prst="rect">
            <a:avLst/>
          </a:prstGeom>
          <a:noFill/>
          <a:ln w="28575" algn="ctr">
            <a:noFill/>
            <a:miter lim="800000"/>
            <a:headEnd/>
            <a:tailEnd/>
          </a:ln>
        </p:spPr>
      </p:pic>
      <p:sp>
        <p:nvSpPr>
          <p:cNvPr id="49" name="TextBox 48"/>
          <p:cNvSpPr txBox="1"/>
          <p:nvPr/>
        </p:nvSpPr>
        <p:spPr>
          <a:xfrm>
            <a:off x="6870122" y="3664002"/>
            <a:ext cx="1147109" cy="646331"/>
          </a:xfrm>
          <a:prstGeom prst="rect">
            <a:avLst/>
          </a:prstGeom>
          <a:noFill/>
        </p:spPr>
        <p:txBody>
          <a:bodyPr wrap="none" rtlCol="0">
            <a:spAutoFit/>
          </a:bodyPr>
          <a:lstStyle/>
          <a:p>
            <a:r>
              <a:rPr lang="en-US" sz="1400">
                <a:latin typeface="+mn-lt"/>
              </a:rPr>
              <a:t>CBA, Sydney </a:t>
            </a:r>
            <a:br>
              <a:rPr lang="en-US" sz="1400">
                <a:latin typeface="+mn-lt"/>
              </a:rPr>
            </a:br>
            <a:r>
              <a:rPr lang="en-US" sz="1100">
                <a:latin typeface="+mn-lt"/>
              </a:rPr>
              <a:t>(CTBAAU2S) </a:t>
            </a:r>
            <a:br>
              <a:rPr lang="en-US" sz="1100">
                <a:latin typeface="+mn-lt"/>
              </a:rPr>
            </a:br>
            <a:r>
              <a:rPr lang="nl-BE" sz="1100" i="1"/>
              <a:t> </a:t>
            </a:r>
            <a:r>
              <a:rPr lang="nl-BE" sz="1100" i="1">
                <a:latin typeface="+mn-lt"/>
              </a:rPr>
              <a:t>Credit Party </a:t>
            </a:r>
            <a:endParaRPr lang="en-US" sz="1100" i="1">
              <a:latin typeface="+mn-lt"/>
            </a:endParaRPr>
          </a:p>
        </p:txBody>
      </p:sp>
      <p:pic>
        <p:nvPicPr>
          <p:cNvPr id="54" name="Picture 5" descr="Bank-shadow"/>
          <p:cNvPicPr>
            <a:picLocks noChangeAspect="1" noChangeArrowheads="1"/>
          </p:cNvPicPr>
          <p:nvPr/>
        </p:nvPicPr>
        <p:blipFill>
          <a:blip r:embed="rId3" cstate="print"/>
          <a:srcRect/>
          <a:stretch>
            <a:fillRect/>
          </a:stretch>
        </p:blipFill>
        <p:spPr bwMode="auto">
          <a:xfrm>
            <a:off x="6874604" y="2927866"/>
            <a:ext cx="1025525" cy="760412"/>
          </a:xfrm>
          <a:prstGeom prst="rect">
            <a:avLst/>
          </a:prstGeom>
          <a:noFill/>
          <a:ln w="9525">
            <a:noFill/>
            <a:miter lim="800000"/>
            <a:headEnd/>
            <a:tailEnd/>
          </a:ln>
        </p:spPr>
      </p:pic>
      <p:sp>
        <p:nvSpPr>
          <p:cNvPr id="55" name="Line 25"/>
          <p:cNvSpPr>
            <a:spLocks noChangeShapeType="1"/>
          </p:cNvSpPr>
          <p:nvPr/>
        </p:nvSpPr>
        <p:spPr bwMode="auto">
          <a:xfrm>
            <a:off x="5181603" y="3267738"/>
            <a:ext cx="1467293" cy="10634"/>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56" name="Picture 54" descr="message"/>
          <p:cNvPicPr>
            <a:picLocks noChangeAspect="1" noChangeArrowheads="1"/>
          </p:cNvPicPr>
          <p:nvPr/>
        </p:nvPicPr>
        <p:blipFill>
          <a:blip r:embed="rId5" cstate="print"/>
          <a:srcRect/>
          <a:stretch>
            <a:fillRect/>
          </a:stretch>
        </p:blipFill>
        <p:spPr bwMode="auto">
          <a:xfrm>
            <a:off x="2528882" y="2371106"/>
            <a:ext cx="453067" cy="357190"/>
          </a:xfrm>
          <a:prstGeom prst="rect">
            <a:avLst/>
          </a:prstGeom>
          <a:noFill/>
          <a:ln w="9525">
            <a:noFill/>
            <a:miter lim="800000"/>
            <a:headEnd/>
            <a:tailEnd/>
          </a:ln>
        </p:spPr>
      </p:pic>
      <p:sp>
        <p:nvSpPr>
          <p:cNvPr id="57" name="TextBox 56"/>
          <p:cNvSpPr txBox="1"/>
          <p:nvPr/>
        </p:nvSpPr>
        <p:spPr>
          <a:xfrm>
            <a:off x="2281630" y="2681000"/>
            <a:ext cx="904414" cy="464743"/>
          </a:xfrm>
          <a:prstGeom prst="rect">
            <a:avLst/>
          </a:prstGeom>
          <a:noFill/>
        </p:spPr>
        <p:txBody>
          <a:bodyPr wrap="none" rtlCol="0">
            <a:spAutoFit/>
          </a:bodyPr>
          <a:lstStyle/>
          <a:p>
            <a:r>
              <a:rPr lang="nl-BE" sz="1100">
                <a:latin typeface="+mn-lt"/>
              </a:rPr>
              <a:t>MT202</a:t>
            </a:r>
          </a:p>
          <a:p>
            <a:r>
              <a:rPr lang="nl-BE" sz="1100">
                <a:latin typeface="+mn-lt"/>
              </a:rPr>
              <a:t>(10000 EUR)</a:t>
            </a:r>
          </a:p>
        </p:txBody>
      </p:sp>
      <p:pic>
        <p:nvPicPr>
          <p:cNvPr id="58" name="Picture 54" descr="message"/>
          <p:cNvPicPr>
            <a:picLocks noChangeAspect="1" noChangeArrowheads="1"/>
          </p:cNvPicPr>
          <p:nvPr/>
        </p:nvPicPr>
        <p:blipFill>
          <a:blip r:embed="rId5" cstate="print"/>
          <a:srcRect/>
          <a:stretch>
            <a:fillRect/>
          </a:stretch>
        </p:blipFill>
        <p:spPr bwMode="auto">
          <a:xfrm>
            <a:off x="5679790" y="2406550"/>
            <a:ext cx="453067" cy="357190"/>
          </a:xfrm>
          <a:prstGeom prst="rect">
            <a:avLst/>
          </a:prstGeom>
          <a:noFill/>
          <a:ln w="9525">
            <a:noFill/>
            <a:miter lim="800000"/>
            <a:headEnd/>
            <a:tailEnd/>
          </a:ln>
        </p:spPr>
      </p:pic>
      <p:sp>
        <p:nvSpPr>
          <p:cNvPr id="59" name="TextBox 58"/>
          <p:cNvSpPr txBox="1"/>
          <p:nvPr/>
        </p:nvSpPr>
        <p:spPr>
          <a:xfrm>
            <a:off x="5422119" y="2716444"/>
            <a:ext cx="925253" cy="464743"/>
          </a:xfrm>
          <a:prstGeom prst="rect">
            <a:avLst/>
          </a:prstGeom>
          <a:noFill/>
        </p:spPr>
        <p:txBody>
          <a:bodyPr wrap="none" rtlCol="0">
            <a:spAutoFit/>
          </a:bodyPr>
          <a:lstStyle/>
          <a:p>
            <a:r>
              <a:rPr lang="nl-BE" sz="1100">
                <a:latin typeface="+mn-lt"/>
              </a:rPr>
              <a:t>MT910</a:t>
            </a:r>
          </a:p>
          <a:p>
            <a:r>
              <a:rPr lang="nl-BE" sz="1100">
                <a:latin typeface="+mn-lt"/>
              </a:rPr>
              <a:t>(10000 EUR)</a:t>
            </a:r>
          </a:p>
        </p:txBody>
      </p:sp>
    </p:spTree>
    <p:extLst>
      <p:ext uri="{BB962C8B-B14F-4D97-AF65-F5344CB8AC3E}">
        <p14:creationId xmlns:p14="http://schemas.microsoft.com/office/powerpoint/2010/main" val="395735136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Break 3</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47051644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2"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9" name="Rectangle 58"/>
          <p:cNvSpPr>
            <a:spLocks noChangeArrowheads="1"/>
          </p:cNvSpPr>
          <p:nvPr/>
        </p:nvSpPr>
        <p:spPr bwMode="auto">
          <a:xfrm>
            <a:off x="2481784"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
        <p:nvSpPr>
          <p:cNvPr id="60" name="Rectangle 59"/>
          <p:cNvSpPr>
            <a:spLocks noChangeArrowheads="1"/>
          </p:cNvSpPr>
          <p:nvPr/>
        </p:nvSpPr>
        <p:spPr bwMode="auto">
          <a:xfrm>
            <a:off x="399316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61" name="Rectangle 60"/>
          <p:cNvSpPr>
            <a:spLocks noChangeArrowheads="1"/>
          </p:cNvSpPr>
          <p:nvPr/>
        </p:nvSpPr>
        <p:spPr bwMode="auto">
          <a:xfrm>
            <a:off x="399316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62" name="Rectangle 61"/>
          <p:cNvSpPr>
            <a:spLocks noChangeArrowheads="1"/>
          </p:cNvSpPr>
          <p:nvPr/>
        </p:nvSpPr>
        <p:spPr bwMode="auto">
          <a:xfrm>
            <a:off x="550375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63" name="Rectangle 62"/>
          <p:cNvSpPr>
            <a:spLocks noChangeArrowheads="1"/>
          </p:cNvSpPr>
          <p:nvPr/>
        </p:nvSpPr>
        <p:spPr bwMode="auto">
          <a:xfrm>
            <a:off x="550375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
        <p:nvSpPr>
          <p:cNvPr id="64" name="Rectangle 63"/>
          <p:cNvSpPr>
            <a:spLocks noChangeArrowheads="1"/>
          </p:cNvSpPr>
          <p:nvPr/>
        </p:nvSpPr>
        <p:spPr bwMode="auto">
          <a:xfrm>
            <a:off x="983666" y="2466858"/>
            <a:ext cx="1358900" cy="511175"/>
          </a:xfrm>
          <a:prstGeom prst="rect">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77" name="Rectangle 76"/>
          <p:cNvSpPr>
            <a:spLocks noChangeArrowheads="1"/>
          </p:cNvSpPr>
          <p:nvPr/>
        </p:nvSpPr>
        <p:spPr bwMode="auto">
          <a:xfrm>
            <a:off x="2481784"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79" name="Rectangle 78"/>
          <p:cNvSpPr>
            <a:spLocks noChangeArrowheads="1"/>
          </p:cNvSpPr>
          <p:nvPr/>
        </p:nvSpPr>
        <p:spPr bwMode="auto">
          <a:xfrm>
            <a:off x="5503758"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
        <p:nvSpPr>
          <p:cNvPr id="80" name="Rectangle 79"/>
          <p:cNvSpPr>
            <a:spLocks noChangeArrowheads="1"/>
          </p:cNvSpPr>
          <p:nvPr/>
        </p:nvSpPr>
        <p:spPr bwMode="auto">
          <a:xfrm>
            <a:off x="6996797"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1" name="Rectangle 80"/>
          <p:cNvSpPr>
            <a:spLocks noChangeArrowheads="1"/>
          </p:cNvSpPr>
          <p:nvPr/>
        </p:nvSpPr>
        <p:spPr bwMode="auto">
          <a:xfrm>
            <a:off x="983666"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
        <p:nvSpPr>
          <p:cNvPr id="88" name="Rectangle 87"/>
          <p:cNvSpPr>
            <a:spLocks noChangeArrowheads="1"/>
          </p:cNvSpPr>
          <p:nvPr/>
        </p:nvSpPr>
        <p:spPr bwMode="auto">
          <a:xfrm>
            <a:off x="2481784" y="3054007"/>
            <a:ext cx="1358900" cy="509588"/>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93" name="Rectangle 92"/>
          <p:cNvSpPr>
            <a:spLocks noChangeArrowheads="1"/>
          </p:cNvSpPr>
          <p:nvPr/>
        </p:nvSpPr>
        <p:spPr bwMode="auto">
          <a:xfrm>
            <a:off x="6996797" y="3054008"/>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pic>
        <p:nvPicPr>
          <p:cNvPr id="67" name="Picture 2" descr="SWIFTReady application payments"/>
          <p:cNvPicPr>
            <a:picLocks noChangeAspect="1" noChangeArrowheads="1"/>
          </p:cNvPicPr>
          <p:nvPr/>
        </p:nvPicPr>
        <p:blipFill>
          <a:blip r:embed="rId3" cstate="print"/>
          <a:srcRect/>
          <a:stretch>
            <a:fillRect/>
          </a:stretch>
        </p:blipFill>
        <p:spPr bwMode="auto">
          <a:xfrm>
            <a:off x="6472053" y="5644202"/>
            <a:ext cx="2089361" cy="563796"/>
          </a:xfrm>
          <a:prstGeom prst="rect">
            <a:avLst/>
          </a:prstGeom>
          <a:noFill/>
        </p:spPr>
      </p:pic>
      <p:sp>
        <p:nvSpPr>
          <p:cNvPr id="112" name="Rectangle 111"/>
          <p:cNvSpPr>
            <a:spLocks noChangeArrowheads="1"/>
          </p:cNvSpPr>
          <p:nvPr/>
        </p:nvSpPr>
        <p:spPr bwMode="auto">
          <a:xfrm>
            <a:off x="688769" y="4084579"/>
            <a:ext cx="7885215" cy="1436914"/>
          </a:xfrm>
          <a:prstGeom prst="rect">
            <a:avLst/>
          </a:prstGeom>
          <a:gradFill>
            <a:gsLst>
              <a:gs pos="0">
                <a:srgbClr val="2787A0">
                  <a:alpha val="0"/>
                </a:srgbClr>
              </a:gs>
              <a:gs pos="80000">
                <a:schemeClr val="accent5">
                  <a:shade val="93000"/>
                  <a:satMod val="130000"/>
                </a:schemeClr>
              </a:gs>
              <a:gs pos="100000">
                <a:schemeClr val="accent5">
                  <a:shade val="94000"/>
                  <a:satMod val="135000"/>
                </a:schemeClr>
              </a:gs>
            </a:gsLst>
          </a:gradFill>
          <a:ln>
            <a:noFill/>
            <a:headEnd/>
            <a:tailEnd/>
          </a:ln>
        </p:spPr>
        <p:style>
          <a:lnRef idx="1">
            <a:schemeClr val="accent5"/>
          </a:lnRef>
          <a:fillRef idx="3">
            <a:schemeClr val="accent5"/>
          </a:fillRef>
          <a:effectRef idx="2">
            <a:schemeClr val="accent5"/>
          </a:effectRef>
          <a:fontRef idx="minor">
            <a:schemeClr val="lt1"/>
          </a:fontRef>
        </p:style>
        <p:txBody>
          <a:bodyPr wrap="none" anchor="t" anchorCtr="0"/>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br>
              <a:rPr lang="nl-BE" sz="2000"/>
            </a:br>
            <a:r>
              <a:rPr lang="nl-BE" sz="2000"/>
              <a:t>Maximum adherence </a:t>
            </a:r>
            <a:r>
              <a:rPr lang="nl-BE" sz="2000" b="0"/>
              <a:t>to</a:t>
            </a:r>
            <a:r>
              <a:rPr lang="nl-BE" sz="2000"/>
              <a:t> SWIFT standards and guidelines</a:t>
            </a:r>
          </a:p>
          <a:p>
            <a:pPr marL="342900" indent="-342900"/>
            <a:r>
              <a:rPr lang="nl-BE" sz="2000">
                <a:latin typeface="Calibri" pitchFamily="34" charset="0"/>
              </a:rPr>
              <a:t>Future ready MT – MX coexistence</a:t>
            </a:r>
          </a:p>
        </p:txBody>
      </p:sp>
      <p:sp>
        <p:nvSpPr>
          <p:cNvPr id="37" name="Rectangle 36"/>
          <p:cNvSpPr>
            <a:spLocks noChangeArrowheads="1"/>
          </p:cNvSpPr>
          <p:nvPr/>
        </p:nvSpPr>
        <p:spPr bwMode="auto">
          <a:xfrm>
            <a:off x="983666"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89" name="7-Point Star 88"/>
          <p:cNvSpPr/>
          <p:nvPr/>
        </p:nvSpPr>
        <p:spPr bwMode="auto">
          <a:xfrm>
            <a:off x="730314" y="1156797"/>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38" name="Rectangle 37"/>
          <p:cNvSpPr>
            <a:spLocks noChangeArrowheads="1"/>
          </p:cNvSpPr>
          <p:nvPr/>
        </p:nvSpPr>
        <p:spPr bwMode="auto">
          <a:xfrm>
            <a:off x="6996797"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
        <p:nvSpPr>
          <p:cNvPr id="39" name="Rectangle 38"/>
          <p:cNvSpPr>
            <a:spLocks noChangeArrowheads="1"/>
          </p:cNvSpPr>
          <p:nvPr/>
        </p:nvSpPr>
        <p:spPr bwMode="auto">
          <a:xfrm>
            <a:off x="550375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
        <p:nvSpPr>
          <p:cNvPr id="40" name="Rectangle 39"/>
          <p:cNvSpPr>
            <a:spLocks noChangeArrowheads="1"/>
          </p:cNvSpPr>
          <p:nvPr/>
        </p:nvSpPr>
        <p:spPr bwMode="auto">
          <a:xfrm>
            <a:off x="399316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
        <p:nvSpPr>
          <p:cNvPr id="41" name="Rectangle 40"/>
          <p:cNvSpPr>
            <a:spLocks noChangeArrowheads="1"/>
          </p:cNvSpPr>
          <p:nvPr/>
        </p:nvSpPr>
        <p:spPr bwMode="auto">
          <a:xfrm>
            <a:off x="3993168" y="2467652"/>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
        <p:nvSpPr>
          <p:cNvPr id="42" name="Rectangle 41"/>
          <p:cNvSpPr>
            <a:spLocks noChangeArrowheads="1"/>
          </p:cNvSpPr>
          <p:nvPr/>
        </p:nvSpPr>
        <p:spPr bwMode="auto">
          <a:xfrm>
            <a:off x="2481784"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
        <p:nvSpPr>
          <p:cNvPr id="43" name="Rectangle 42"/>
          <p:cNvSpPr>
            <a:spLocks noChangeArrowheads="1"/>
          </p:cNvSpPr>
          <p:nvPr/>
        </p:nvSpPr>
        <p:spPr bwMode="auto">
          <a:xfrm>
            <a:off x="983666"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4" name="Rectangle 43"/>
          <p:cNvSpPr>
            <a:spLocks noChangeArrowheads="1"/>
          </p:cNvSpPr>
          <p:nvPr/>
        </p:nvSpPr>
        <p:spPr bwMode="auto">
          <a:xfrm>
            <a:off x="6996797"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Tree>
    <p:extLst>
      <p:ext uri="{BB962C8B-B14F-4D97-AF65-F5344CB8AC3E}">
        <p14:creationId xmlns:p14="http://schemas.microsoft.com/office/powerpoint/2010/main" val="357636914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a:t>Serial and cover settlement method </a:t>
            </a:r>
            <a:br>
              <a:rPr lang="nl-BE"/>
            </a:br>
            <a:r>
              <a:rPr lang="nl-BE" sz="1600"/>
              <a:t>(definition)</a:t>
            </a:r>
            <a:endParaRPr lang="en-US" sz="1600"/>
          </a:p>
        </p:txBody>
      </p:sp>
      <p:sp>
        <p:nvSpPr>
          <p:cNvPr id="3" name="Content Placeholder 2"/>
          <p:cNvSpPr>
            <a:spLocks noGrp="1"/>
          </p:cNvSpPr>
          <p:nvPr>
            <p:ph idx="1"/>
          </p:nvPr>
        </p:nvSpPr>
        <p:spPr>
          <a:xfrm>
            <a:off x="285720" y="1000108"/>
            <a:ext cx="7521575" cy="5543550"/>
          </a:xfrm>
        </p:spPr>
        <p:txBody>
          <a:bodyPr>
            <a:normAutofit/>
          </a:bodyPr>
          <a:lstStyle/>
          <a:p>
            <a:r>
              <a:rPr lang="nl-BE" sz="2000" b="1"/>
              <a:t>Cover settlement method</a:t>
            </a:r>
          </a:p>
          <a:p>
            <a:endParaRPr lang="nl-BE" sz="2000"/>
          </a:p>
          <a:p>
            <a:endParaRPr lang="nl-BE" sz="2000" b="1"/>
          </a:p>
          <a:p>
            <a:endParaRPr lang="nl-BE" sz="2000"/>
          </a:p>
          <a:p>
            <a:endParaRPr lang="nl-BE" sz="2000" b="1"/>
          </a:p>
          <a:p>
            <a:endParaRPr lang="nl-BE" sz="2000"/>
          </a:p>
          <a:p>
            <a:endParaRPr lang="nl-BE" sz="2000" b="1"/>
          </a:p>
          <a:p>
            <a:endParaRPr lang="nl-BE" sz="2000"/>
          </a:p>
          <a:p>
            <a:r>
              <a:rPr lang="nl-BE" sz="2000" b="1"/>
              <a:t>Serial settlement method</a:t>
            </a:r>
          </a:p>
          <a:p>
            <a:endParaRPr lang="nl-BE" sz="2000" b="1"/>
          </a:p>
        </p:txBody>
      </p:sp>
      <p:graphicFrame>
        <p:nvGraphicFramePr>
          <p:cNvPr id="20483" name="Object 4"/>
          <p:cNvGraphicFramePr>
            <a:graphicFrameLocks noChangeAspect="1"/>
          </p:cNvGraphicFramePr>
          <p:nvPr/>
        </p:nvGraphicFramePr>
        <p:xfrm>
          <a:off x="346664" y="1204913"/>
          <a:ext cx="8311289" cy="2871787"/>
        </p:xfrm>
        <a:graphic>
          <a:graphicData uri="http://schemas.openxmlformats.org/presentationml/2006/ole">
            <mc:AlternateContent xmlns:mc="http://schemas.openxmlformats.org/markup-compatibility/2006">
              <mc:Choice xmlns:v="urn:schemas-microsoft-com:vml" Requires="v">
                <p:oleObj spid="_x0000_s419841" name="Visio" r:id="rId4" imgW="9225724" imgH="3184684" progId="Visio.Drawing.11">
                  <p:embed/>
                </p:oleObj>
              </mc:Choice>
              <mc:Fallback>
                <p:oleObj name="Visio" r:id="rId4" imgW="9225724" imgH="3184684" progId="Visio.Drawing.11">
                  <p:embed/>
                  <p:pic>
                    <p:nvPicPr>
                      <p:cNvPr id="2048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664" y="1204913"/>
                        <a:ext cx="8311289" cy="2871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6" name="Object 4"/>
          <p:cNvGraphicFramePr>
            <a:graphicFrameLocks noChangeAspect="1"/>
          </p:cNvGraphicFramePr>
          <p:nvPr/>
        </p:nvGraphicFramePr>
        <p:xfrm>
          <a:off x="361950" y="4195763"/>
          <a:ext cx="8312150" cy="2871787"/>
        </p:xfrm>
        <a:graphic>
          <a:graphicData uri="http://schemas.openxmlformats.org/presentationml/2006/ole">
            <mc:AlternateContent xmlns:mc="http://schemas.openxmlformats.org/markup-compatibility/2006">
              <mc:Choice xmlns:v="urn:schemas-microsoft-com:vml" Requires="v">
                <p:oleObj spid="_x0000_s419842" name="Visio" r:id="rId6" imgW="9225724" imgH="3184684" progId="Visio.Drawing.11">
                  <p:embed/>
                </p:oleObj>
              </mc:Choice>
              <mc:Fallback>
                <p:oleObj name="Visio" r:id="rId6" imgW="9225724" imgH="3184684" progId="Visio.Drawing.11">
                  <p:embed/>
                  <p:pic>
                    <p:nvPicPr>
                      <p:cNvPr id="2048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950" y="4195763"/>
                        <a:ext cx="8312150" cy="2871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8"/>
          <p:cNvGrpSpPr/>
          <p:nvPr/>
        </p:nvGrpSpPr>
        <p:grpSpPr>
          <a:xfrm>
            <a:off x="1972102" y="1575389"/>
            <a:ext cx="723474" cy="882061"/>
            <a:chOff x="654508" y="2809633"/>
            <a:chExt cx="1043010" cy="1406818"/>
          </a:xfrm>
        </p:grpSpPr>
        <p:pic>
          <p:nvPicPr>
            <p:cNvPr id="10" name="Picture 44" descr="document_x.png"/>
            <p:cNvPicPr>
              <a:picLocks noChangeAspect="1"/>
            </p:cNvPicPr>
            <p:nvPr/>
          </p:nvPicPr>
          <p:blipFill>
            <a:blip r:embed="rId8" cstate="print"/>
            <a:srcRect/>
            <a:stretch>
              <a:fillRect/>
            </a:stretch>
          </p:blipFill>
          <p:spPr bwMode="auto">
            <a:xfrm>
              <a:off x="654508" y="2846114"/>
              <a:ext cx="1043010" cy="1370337"/>
            </a:xfrm>
            <a:prstGeom prst="rect">
              <a:avLst/>
            </a:prstGeom>
            <a:noFill/>
            <a:ln w="9525">
              <a:noFill/>
              <a:miter lim="800000"/>
              <a:headEnd/>
              <a:tailEnd/>
            </a:ln>
          </p:spPr>
        </p:pic>
        <p:sp>
          <p:nvSpPr>
            <p:cNvPr id="11" name="TextBox 10"/>
            <p:cNvSpPr txBox="1"/>
            <p:nvPr/>
          </p:nvSpPr>
          <p:spPr>
            <a:xfrm>
              <a:off x="779336" y="2809633"/>
              <a:ext cx="748974" cy="368159"/>
            </a:xfrm>
            <a:prstGeom prst="rect">
              <a:avLst/>
            </a:prstGeom>
            <a:noFill/>
          </p:spPr>
          <p:txBody>
            <a:bodyPr wrap="square" rtlCol="0">
              <a:spAutoFit/>
            </a:bodyPr>
            <a:lstStyle/>
            <a:p>
              <a:r>
                <a:rPr lang="en-US" sz="900" i="0">
                  <a:solidFill>
                    <a:schemeClr val="bg1"/>
                  </a:solidFill>
                </a:rPr>
                <a:t>COV</a:t>
              </a:r>
            </a:p>
          </p:txBody>
        </p:sp>
      </p:grpSp>
      <p:grpSp>
        <p:nvGrpSpPr>
          <p:cNvPr id="5" name="Group 11"/>
          <p:cNvGrpSpPr/>
          <p:nvPr/>
        </p:nvGrpSpPr>
        <p:grpSpPr>
          <a:xfrm>
            <a:off x="3953302" y="2689814"/>
            <a:ext cx="723474" cy="882061"/>
            <a:chOff x="654508" y="2809633"/>
            <a:chExt cx="1043010" cy="1406818"/>
          </a:xfrm>
        </p:grpSpPr>
        <p:pic>
          <p:nvPicPr>
            <p:cNvPr id="13" name="Picture 44" descr="document_x.png"/>
            <p:cNvPicPr>
              <a:picLocks noChangeAspect="1"/>
            </p:cNvPicPr>
            <p:nvPr/>
          </p:nvPicPr>
          <p:blipFill>
            <a:blip r:embed="rId8" cstate="print"/>
            <a:srcRect/>
            <a:stretch>
              <a:fillRect/>
            </a:stretch>
          </p:blipFill>
          <p:spPr bwMode="auto">
            <a:xfrm>
              <a:off x="654508" y="2846114"/>
              <a:ext cx="1043010" cy="1370337"/>
            </a:xfrm>
            <a:prstGeom prst="rect">
              <a:avLst/>
            </a:prstGeom>
            <a:noFill/>
            <a:ln w="9525">
              <a:noFill/>
              <a:miter lim="800000"/>
              <a:headEnd/>
              <a:tailEnd/>
            </a:ln>
          </p:spPr>
        </p:pic>
        <p:sp>
          <p:nvSpPr>
            <p:cNvPr id="14" name="TextBox 13"/>
            <p:cNvSpPr txBox="1"/>
            <p:nvPr/>
          </p:nvSpPr>
          <p:spPr>
            <a:xfrm>
              <a:off x="779336" y="2809633"/>
              <a:ext cx="748974" cy="368159"/>
            </a:xfrm>
            <a:prstGeom prst="rect">
              <a:avLst/>
            </a:prstGeom>
            <a:noFill/>
          </p:spPr>
          <p:txBody>
            <a:bodyPr wrap="square" rtlCol="0">
              <a:spAutoFit/>
            </a:bodyPr>
            <a:lstStyle/>
            <a:p>
              <a:r>
                <a:rPr lang="en-US" sz="900" i="0">
                  <a:solidFill>
                    <a:schemeClr val="bg1"/>
                  </a:solidFill>
                </a:rPr>
                <a:t>103</a:t>
              </a:r>
            </a:p>
          </p:txBody>
        </p:sp>
      </p:grpSp>
      <p:pic>
        <p:nvPicPr>
          <p:cNvPr id="15" name="Picture 50" descr="money"/>
          <p:cNvPicPr>
            <a:picLocks noChangeAspect="1" noChangeArrowheads="1"/>
          </p:cNvPicPr>
          <p:nvPr/>
        </p:nvPicPr>
        <p:blipFill>
          <a:blip r:embed="rId9" cstate="print"/>
          <a:srcRect/>
          <a:stretch>
            <a:fillRect/>
          </a:stretch>
        </p:blipFill>
        <p:spPr bwMode="auto">
          <a:xfrm>
            <a:off x="1977467" y="2022647"/>
            <a:ext cx="794308" cy="451665"/>
          </a:xfrm>
          <a:prstGeom prst="rect">
            <a:avLst/>
          </a:prstGeom>
          <a:noFill/>
          <a:ln w="9525">
            <a:noFill/>
            <a:miter lim="800000"/>
            <a:headEnd/>
            <a:tailEnd/>
          </a:ln>
        </p:spPr>
      </p:pic>
      <p:grpSp>
        <p:nvGrpSpPr>
          <p:cNvPr id="6" name="Group 16"/>
          <p:cNvGrpSpPr/>
          <p:nvPr/>
        </p:nvGrpSpPr>
        <p:grpSpPr>
          <a:xfrm>
            <a:off x="2000677" y="4490039"/>
            <a:ext cx="723474" cy="882061"/>
            <a:chOff x="654508" y="2809633"/>
            <a:chExt cx="1043010" cy="1406818"/>
          </a:xfrm>
        </p:grpSpPr>
        <p:pic>
          <p:nvPicPr>
            <p:cNvPr id="18" name="Picture 44" descr="document_x.png"/>
            <p:cNvPicPr>
              <a:picLocks noChangeAspect="1"/>
            </p:cNvPicPr>
            <p:nvPr/>
          </p:nvPicPr>
          <p:blipFill>
            <a:blip r:embed="rId8" cstate="print"/>
            <a:srcRect/>
            <a:stretch>
              <a:fillRect/>
            </a:stretch>
          </p:blipFill>
          <p:spPr bwMode="auto">
            <a:xfrm>
              <a:off x="654508" y="2846114"/>
              <a:ext cx="1043010" cy="1370337"/>
            </a:xfrm>
            <a:prstGeom prst="rect">
              <a:avLst/>
            </a:prstGeom>
            <a:noFill/>
            <a:ln w="9525">
              <a:noFill/>
              <a:miter lim="800000"/>
              <a:headEnd/>
              <a:tailEnd/>
            </a:ln>
          </p:spPr>
        </p:pic>
        <p:sp>
          <p:nvSpPr>
            <p:cNvPr id="19" name="TextBox 18"/>
            <p:cNvSpPr txBox="1"/>
            <p:nvPr/>
          </p:nvSpPr>
          <p:spPr>
            <a:xfrm>
              <a:off x="779336" y="2809633"/>
              <a:ext cx="748974" cy="368159"/>
            </a:xfrm>
            <a:prstGeom prst="rect">
              <a:avLst/>
            </a:prstGeom>
            <a:noFill/>
          </p:spPr>
          <p:txBody>
            <a:bodyPr wrap="square" rtlCol="0">
              <a:spAutoFit/>
            </a:bodyPr>
            <a:lstStyle/>
            <a:p>
              <a:r>
                <a:rPr lang="en-US" sz="900" i="0">
                  <a:solidFill>
                    <a:schemeClr val="bg1"/>
                  </a:solidFill>
                </a:rPr>
                <a:t>103</a:t>
              </a:r>
            </a:p>
          </p:txBody>
        </p:sp>
      </p:grpSp>
      <p:pic>
        <p:nvPicPr>
          <p:cNvPr id="20" name="Picture 50" descr="money"/>
          <p:cNvPicPr>
            <a:picLocks noChangeAspect="1" noChangeArrowheads="1"/>
          </p:cNvPicPr>
          <p:nvPr/>
        </p:nvPicPr>
        <p:blipFill>
          <a:blip r:embed="rId9" cstate="print"/>
          <a:srcRect/>
          <a:stretch>
            <a:fillRect/>
          </a:stretch>
        </p:blipFill>
        <p:spPr bwMode="auto">
          <a:xfrm>
            <a:off x="2006042" y="4937297"/>
            <a:ext cx="794308" cy="451665"/>
          </a:xfrm>
          <a:prstGeom prst="rect">
            <a:avLst/>
          </a:prstGeom>
          <a:noFill/>
          <a:ln w="9525">
            <a:noFill/>
            <a:miter lim="800000"/>
            <a:headEnd/>
            <a:tailEnd/>
          </a:ln>
        </p:spPr>
      </p:pic>
    </p:spTree>
    <p:extLst>
      <p:ext uri="{BB962C8B-B14F-4D97-AF65-F5344CB8AC3E}">
        <p14:creationId xmlns:p14="http://schemas.microsoft.com/office/powerpoint/2010/main" val="97429663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Serial and cover settlement method </a:t>
            </a:r>
            <a:br>
              <a:rPr lang="nl-BE"/>
            </a:br>
            <a:r>
              <a:rPr lang="nl-BE" sz="1600"/>
              <a:t>(definition)</a:t>
            </a:r>
            <a:endParaRPr lang="en-US"/>
          </a:p>
        </p:txBody>
      </p:sp>
      <p:sp>
        <p:nvSpPr>
          <p:cNvPr id="3" name="Content Placeholder 2"/>
          <p:cNvSpPr>
            <a:spLocks noGrp="1"/>
          </p:cNvSpPr>
          <p:nvPr>
            <p:ph idx="1"/>
          </p:nvPr>
        </p:nvSpPr>
        <p:spPr>
          <a:xfrm>
            <a:off x="457200" y="1071546"/>
            <a:ext cx="8229600" cy="5435334"/>
          </a:xfrm>
        </p:spPr>
        <p:txBody>
          <a:bodyPr>
            <a:spAutoFit/>
          </a:bodyPr>
          <a:lstStyle/>
          <a:p>
            <a:r>
              <a:rPr lang="nl-BE" sz="2000" b="1"/>
              <a:t>Settlement method used when settling via correspondent banks</a:t>
            </a:r>
          </a:p>
          <a:p>
            <a:pPr lvl="1"/>
            <a:r>
              <a:rPr lang="nl-BE" sz="2000" b="1"/>
              <a:t>Cover settlement method</a:t>
            </a:r>
            <a:endParaRPr lang="nl-BE" sz="1600"/>
          </a:p>
          <a:p>
            <a:pPr lvl="2"/>
            <a:r>
              <a:rPr lang="nl-BE" sz="1600"/>
              <a:t>“Typical” European method</a:t>
            </a:r>
          </a:p>
          <a:p>
            <a:pPr lvl="2"/>
            <a:endParaRPr lang="nl-BE" sz="1600"/>
          </a:p>
          <a:p>
            <a:pPr lvl="2"/>
            <a:r>
              <a:rPr lang="nl-BE" sz="1600"/>
              <a:t>Announcement (typically MT103) sent as close as possible to the credit party agent, to inform the credit party agent that funds will arrive</a:t>
            </a:r>
          </a:p>
          <a:p>
            <a:pPr lvl="2"/>
            <a:endParaRPr lang="nl-BE" sz="1600"/>
          </a:p>
          <a:p>
            <a:pPr lvl="2"/>
            <a:r>
              <a:rPr lang="nl-BE" sz="1600"/>
              <a:t>Cover (typically MT202-COV/MT910) sent via OPF Bank’s correspondents towards the credit party agent to settle the payment</a:t>
            </a:r>
          </a:p>
          <a:p>
            <a:pPr lvl="2"/>
            <a:endParaRPr lang="nl-BE" sz="1600"/>
          </a:p>
          <a:p>
            <a:pPr lvl="1"/>
            <a:r>
              <a:rPr lang="nl-BE" sz="2000" b="1"/>
              <a:t>Serial settlement method </a:t>
            </a:r>
            <a:r>
              <a:rPr lang="nl-BE" sz="2000"/>
              <a:t>(aka next)</a:t>
            </a:r>
            <a:endParaRPr lang="nl-BE"/>
          </a:p>
          <a:p>
            <a:pPr lvl="2"/>
            <a:r>
              <a:rPr lang="nl-BE" sz="1600"/>
              <a:t>“Typical” US method</a:t>
            </a:r>
          </a:p>
          <a:p>
            <a:pPr lvl="2"/>
            <a:endParaRPr lang="nl-BE" sz="1600"/>
          </a:p>
          <a:p>
            <a:pPr lvl="2"/>
            <a:r>
              <a:rPr lang="nl-BE" sz="1600"/>
              <a:t>Payment (typically MT103) sent via the OPF Bank’s correspondents towards the credit party agent and settled based on the message</a:t>
            </a:r>
          </a:p>
          <a:p>
            <a:pPr lvl="2"/>
            <a:endParaRPr lang="nl-BE" sz="1600"/>
          </a:p>
          <a:p>
            <a:pPr lvl="2"/>
            <a:r>
              <a:rPr lang="nl-BE" sz="1600"/>
              <a:t>No announcement</a:t>
            </a:r>
          </a:p>
        </p:txBody>
      </p:sp>
    </p:spTree>
    <p:extLst>
      <p:ext uri="{BB962C8B-B14F-4D97-AF65-F5344CB8AC3E}">
        <p14:creationId xmlns:p14="http://schemas.microsoft.com/office/powerpoint/2010/main" val="194631391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Serial and cover settlement method</a:t>
            </a:r>
            <a:endParaRPr lang="en-US"/>
          </a:p>
        </p:txBody>
      </p:sp>
      <p:sp>
        <p:nvSpPr>
          <p:cNvPr id="3" name="Content Placeholder 2"/>
          <p:cNvSpPr>
            <a:spLocks noGrp="1"/>
          </p:cNvSpPr>
          <p:nvPr>
            <p:ph idx="1"/>
          </p:nvPr>
        </p:nvSpPr>
        <p:spPr/>
        <p:txBody>
          <a:bodyPr>
            <a:normAutofit/>
          </a:bodyPr>
          <a:lstStyle/>
          <a:p>
            <a:r>
              <a:rPr lang="en-US" sz="2000" b="1"/>
              <a:t>Features</a:t>
            </a:r>
          </a:p>
          <a:p>
            <a:pPr lvl="1"/>
            <a:r>
              <a:rPr lang="en-US" sz="1800"/>
              <a:t>Auto-reconciliation cover (MT202-COV, MT910, MT950) and announcement (MT103)</a:t>
            </a:r>
          </a:p>
          <a:p>
            <a:pPr lvl="1"/>
            <a:r>
              <a:rPr lang="en-US" sz="1800"/>
              <a:t>Order agnostic</a:t>
            </a:r>
          </a:p>
          <a:p>
            <a:pPr lvl="1"/>
            <a:r>
              <a:rPr lang="en-US" sz="1800"/>
              <a:t>Manual reconciliation on failure</a:t>
            </a:r>
          </a:p>
          <a:p>
            <a:pPr lvl="1"/>
            <a:r>
              <a:rPr lang="en-US" sz="1800"/>
              <a:t>User notification (Work List Item) upon reconciliation time-out</a:t>
            </a:r>
          </a:p>
          <a:p>
            <a:pPr lvl="1"/>
            <a:r>
              <a:rPr lang="en-US" sz="1800"/>
              <a:t>Trusted agent list</a:t>
            </a:r>
          </a:p>
          <a:p>
            <a:pPr lvl="1"/>
            <a:r>
              <a:rPr lang="en-US" sz="1800"/>
              <a:t>Manually push through without waiting for cover</a:t>
            </a:r>
          </a:p>
          <a:p>
            <a:pPr lvl="1"/>
            <a:r>
              <a:rPr lang="en-US" sz="1800"/>
              <a:t>MT202 announcement</a:t>
            </a:r>
          </a:p>
          <a:p>
            <a:pPr marL="342900" lvl="1" indent="-342900">
              <a:buFont typeface="Wingdings" pitchFamily="2" charset="2"/>
              <a:buChar char="§"/>
            </a:pPr>
            <a:endParaRPr lang="nl-BE" sz="1800" b="1"/>
          </a:p>
        </p:txBody>
      </p:sp>
    </p:spTree>
    <p:extLst>
      <p:ext uri="{BB962C8B-B14F-4D97-AF65-F5344CB8AC3E}">
        <p14:creationId xmlns:p14="http://schemas.microsoft.com/office/powerpoint/2010/main" val="78823008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Line 25"/>
          <p:cNvSpPr>
            <a:spLocks noChangeShapeType="1"/>
          </p:cNvSpPr>
          <p:nvPr/>
        </p:nvSpPr>
        <p:spPr bwMode="auto">
          <a:xfrm>
            <a:off x="3786182" y="3429000"/>
            <a:ext cx="1714512"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sp>
        <p:nvSpPr>
          <p:cNvPr id="63" name="Line 25"/>
          <p:cNvSpPr>
            <a:spLocks noChangeShapeType="1"/>
          </p:cNvSpPr>
          <p:nvPr/>
        </p:nvSpPr>
        <p:spPr bwMode="auto">
          <a:xfrm>
            <a:off x="1429790" y="3519487"/>
            <a:ext cx="714380"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sp>
        <p:nvSpPr>
          <p:cNvPr id="83" name="Line 25"/>
          <p:cNvSpPr>
            <a:spLocks noChangeShapeType="1"/>
          </p:cNvSpPr>
          <p:nvPr/>
        </p:nvSpPr>
        <p:spPr bwMode="auto">
          <a:xfrm>
            <a:off x="3643306" y="3929066"/>
            <a:ext cx="1785950" cy="1285884"/>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pic>
        <p:nvPicPr>
          <p:cNvPr id="101" name="Picture 19" descr="swift"/>
          <p:cNvPicPr>
            <a:picLocks noChangeAspect="1" noChangeArrowheads="1"/>
          </p:cNvPicPr>
          <p:nvPr/>
        </p:nvPicPr>
        <p:blipFill>
          <a:blip r:embed="rId2" cstate="print"/>
          <a:srcRect/>
          <a:stretch>
            <a:fillRect/>
          </a:stretch>
        </p:blipFill>
        <p:spPr bwMode="auto">
          <a:xfrm>
            <a:off x="4216361" y="4298700"/>
            <a:ext cx="428537" cy="432000"/>
          </a:xfrm>
          <a:prstGeom prst="rect">
            <a:avLst/>
          </a:prstGeom>
          <a:noFill/>
          <a:ln w="9525">
            <a:noFill/>
            <a:miter lim="800000"/>
            <a:headEnd/>
            <a:tailEnd/>
          </a:ln>
        </p:spPr>
      </p:pic>
      <p:pic>
        <p:nvPicPr>
          <p:cNvPr id="100" name="Picture 19" descr="swift"/>
          <p:cNvPicPr>
            <a:picLocks noChangeAspect="1" noChangeArrowheads="1"/>
          </p:cNvPicPr>
          <p:nvPr/>
        </p:nvPicPr>
        <p:blipFill>
          <a:blip r:embed="rId2" cstate="print"/>
          <a:srcRect/>
          <a:stretch>
            <a:fillRect/>
          </a:stretch>
        </p:blipFill>
        <p:spPr bwMode="auto">
          <a:xfrm>
            <a:off x="4204484" y="3146794"/>
            <a:ext cx="428537" cy="432000"/>
          </a:xfrm>
          <a:prstGeom prst="rect">
            <a:avLst/>
          </a:prstGeom>
          <a:noFill/>
          <a:ln w="9525">
            <a:noFill/>
            <a:miter lim="800000"/>
            <a:headEnd/>
            <a:tailEnd/>
          </a:ln>
        </p:spPr>
      </p:pic>
      <p:pic>
        <p:nvPicPr>
          <p:cNvPr id="99" name="Picture 19" descr="swift"/>
          <p:cNvPicPr>
            <a:picLocks noChangeAspect="1" noChangeArrowheads="1"/>
          </p:cNvPicPr>
          <p:nvPr/>
        </p:nvPicPr>
        <p:blipFill>
          <a:blip r:embed="rId2" cstate="print"/>
          <a:srcRect/>
          <a:stretch>
            <a:fillRect/>
          </a:stretch>
        </p:blipFill>
        <p:spPr bwMode="auto">
          <a:xfrm>
            <a:off x="1558267" y="3184398"/>
            <a:ext cx="428537" cy="432000"/>
          </a:xfrm>
          <a:prstGeom prst="rect">
            <a:avLst/>
          </a:prstGeom>
          <a:noFill/>
          <a:ln w="9525">
            <a:noFill/>
            <a:miter lim="800000"/>
            <a:headEnd/>
            <a:tailEnd/>
          </a:ln>
        </p:spPr>
      </p:pic>
      <p:sp>
        <p:nvSpPr>
          <p:cNvPr id="71" name="Line 25"/>
          <p:cNvSpPr>
            <a:spLocks noChangeShapeType="1"/>
          </p:cNvSpPr>
          <p:nvPr/>
        </p:nvSpPr>
        <p:spPr bwMode="auto">
          <a:xfrm flipV="1">
            <a:off x="3571868" y="1857364"/>
            <a:ext cx="1785950" cy="107157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pic>
        <p:nvPicPr>
          <p:cNvPr id="98" name="Picture 19" descr="swift"/>
          <p:cNvPicPr>
            <a:picLocks noChangeAspect="1" noChangeArrowheads="1"/>
          </p:cNvPicPr>
          <p:nvPr/>
        </p:nvPicPr>
        <p:blipFill>
          <a:blip r:embed="rId2" cstate="print"/>
          <a:srcRect/>
          <a:stretch>
            <a:fillRect/>
          </a:stretch>
        </p:blipFill>
        <p:spPr bwMode="auto">
          <a:xfrm>
            <a:off x="4194587" y="2115623"/>
            <a:ext cx="424914" cy="428348"/>
          </a:xfrm>
          <a:prstGeom prst="rect">
            <a:avLst/>
          </a:prstGeom>
          <a:noFill/>
          <a:ln w="9525">
            <a:noFill/>
            <a:miter lim="800000"/>
            <a:headEnd/>
            <a:tailEnd/>
          </a:ln>
        </p:spPr>
      </p:pic>
      <p:pic>
        <p:nvPicPr>
          <p:cNvPr id="78855" name="Picture 7"/>
          <p:cNvPicPr>
            <a:picLocks noChangeAspect="1" noChangeArrowheads="1"/>
          </p:cNvPicPr>
          <p:nvPr/>
        </p:nvPicPr>
        <p:blipFill>
          <a:blip r:embed="rId3" cstate="print"/>
          <a:srcRect l="35268" t="3510" r="36632" b="53317"/>
          <a:stretch>
            <a:fillRect/>
          </a:stretch>
        </p:blipFill>
        <p:spPr bwMode="auto">
          <a:xfrm>
            <a:off x="5795160" y="4963886"/>
            <a:ext cx="387079" cy="385200"/>
          </a:xfrm>
          <a:prstGeom prst="rect">
            <a:avLst/>
          </a:prstGeom>
          <a:noFill/>
          <a:ln w="9525">
            <a:noFill/>
            <a:miter lim="800000"/>
            <a:headEnd/>
            <a:tailEnd/>
          </a:ln>
        </p:spPr>
      </p:pic>
      <p:pic>
        <p:nvPicPr>
          <p:cNvPr id="78854" name="Picture 6"/>
          <p:cNvPicPr>
            <a:picLocks noChangeAspect="1" noChangeArrowheads="1"/>
          </p:cNvPicPr>
          <p:nvPr/>
        </p:nvPicPr>
        <p:blipFill>
          <a:blip r:embed="rId4" cstate="print"/>
          <a:srcRect/>
          <a:stretch>
            <a:fillRect/>
          </a:stretch>
        </p:blipFill>
        <p:spPr bwMode="auto">
          <a:xfrm>
            <a:off x="5866407" y="914400"/>
            <a:ext cx="385200" cy="385200"/>
          </a:xfrm>
          <a:prstGeom prst="rect">
            <a:avLst/>
          </a:prstGeom>
          <a:noFill/>
          <a:ln w="9525">
            <a:noFill/>
            <a:miter lim="800000"/>
            <a:headEnd/>
            <a:tailEnd/>
          </a:ln>
        </p:spPr>
      </p:pic>
      <p:pic>
        <p:nvPicPr>
          <p:cNvPr id="78853" name="Picture 5"/>
          <p:cNvPicPr>
            <a:picLocks noChangeAspect="1" noChangeArrowheads="1"/>
          </p:cNvPicPr>
          <p:nvPr/>
        </p:nvPicPr>
        <p:blipFill>
          <a:blip r:embed="rId5" cstate="print"/>
          <a:srcRect/>
          <a:stretch>
            <a:fillRect/>
          </a:stretch>
        </p:blipFill>
        <p:spPr bwMode="auto">
          <a:xfrm>
            <a:off x="5825879" y="2875793"/>
            <a:ext cx="384991" cy="384991"/>
          </a:xfrm>
          <a:prstGeom prst="rect">
            <a:avLst/>
          </a:prstGeom>
          <a:noFill/>
          <a:ln w="9525">
            <a:noFill/>
            <a:miter lim="800000"/>
            <a:headEnd/>
            <a:tailEnd/>
          </a:ln>
        </p:spPr>
      </p:pic>
      <p:sp>
        <p:nvSpPr>
          <p:cNvPr id="2" name="Title 1"/>
          <p:cNvSpPr>
            <a:spLocks noGrp="1"/>
          </p:cNvSpPr>
          <p:nvPr>
            <p:ph type="title"/>
          </p:nvPr>
        </p:nvSpPr>
        <p:spPr/>
        <p:txBody>
          <a:bodyPr/>
          <a:lstStyle/>
          <a:p>
            <a:r>
              <a:rPr lang="en-US" sz="2400"/>
              <a:t>Outgoing serial/cover processing</a:t>
            </a:r>
          </a:p>
        </p:txBody>
      </p:sp>
      <p:pic>
        <p:nvPicPr>
          <p:cNvPr id="52" name="Picture 5" descr="Bank-shadow"/>
          <p:cNvPicPr>
            <a:picLocks noChangeAspect="1" noChangeArrowheads="1"/>
          </p:cNvPicPr>
          <p:nvPr/>
        </p:nvPicPr>
        <p:blipFill>
          <a:blip r:embed="rId6" cstate="print"/>
          <a:srcRect/>
          <a:stretch>
            <a:fillRect/>
          </a:stretch>
        </p:blipFill>
        <p:spPr bwMode="auto">
          <a:xfrm>
            <a:off x="2358484" y="2947980"/>
            <a:ext cx="1025525" cy="760412"/>
          </a:xfrm>
          <a:prstGeom prst="rect">
            <a:avLst/>
          </a:prstGeom>
          <a:noFill/>
          <a:ln w="9525">
            <a:noFill/>
            <a:miter lim="800000"/>
            <a:headEnd/>
            <a:tailEnd/>
          </a:ln>
        </p:spPr>
      </p:pic>
      <p:sp>
        <p:nvSpPr>
          <p:cNvPr id="57" name="TextBox 56"/>
          <p:cNvSpPr txBox="1"/>
          <p:nvPr/>
        </p:nvSpPr>
        <p:spPr>
          <a:xfrm>
            <a:off x="2288445" y="3689056"/>
            <a:ext cx="1401345" cy="769441"/>
          </a:xfrm>
          <a:prstGeom prst="rect">
            <a:avLst/>
          </a:prstGeom>
          <a:noFill/>
        </p:spPr>
        <p:txBody>
          <a:bodyPr wrap="none" rtlCol="0">
            <a:spAutoFit/>
          </a:bodyPr>
          <a:lstStyle/>
          <a:p>
            <a:pPr algn="ctr"/>
            <a:r>
              <a:rPr lang="nl-BE" sz="1400" i="0">
                <a:latin typeface="+mn-lt"/>
              </a:rPr>
              <a:t>XCT BANK-1, </a:t>
            </a:r>
          </a:p>
          <a:p>
            <a:pPr algn="ctr"/>
            <a:r>
              <a:rPr lang="nl-BE" sz="1400" i="0">
                <a:latin typeface="+mn-lt"/>
              </a:rPr>
              <a:t>Belgium</a:t>
            </a:r>
          </a:p>
          <a:p>
            <a:pPr algn="ctr"/>
            <a:r>
              <a:rPr lang="nl-BE" sz="1100" i="0">
                <a:latin typeface="+mn-lt"/>
              </a:rPr>
              <a:t>(XCTABEBB)</a:t>
            </a:r>
          </a:p>
        </p:txBody>
      </p:sp>
      <p:pic>
        <p:nvPicPr>
          <p:cNvPr id="58" name="Picture 57"/>
          <p:cNvPicPr>
            <a:picLocks noChangeAspect="1" noChangeArrowheads="1"/>
          </p:cNvPicPr>
          <p:nvPr/>
        </p:nvPicPr>
        <p:blipFill>
          <a:blip r:embed="rId7" cstate="print"/>
          <a:srcRect/>
          <a:stretch>
            <a:fillRect/>
          </a:stretch>
        </p:blipFill>
        <p:spPr bwMode="auto">
          <a:xfrm>
            <a:off x="2429922" y="2876545"/>
            <a:ext cx="285751" cy="285749"/>
          </a:xfrm>
          <a:prstGeom prst="rect">
            <a:avLst/>
          </a:prstGeom>
          <a:noFill/>
          <a:ln w="28575" algn="ctr">
            <a:noFill/>
            <a:miter lim="800000"/>
            <a:headEnd/>
            <a:tailEnd/>
          </a:ln>
        </p:spPr>
      </p:pic>
      <p:sp>
        <p:nvSpPr>
          <p:cNvPr id="59" name="TextBox 58"/>
          <p:cNvSpPr txBox="1"/>
          <p:nvPr/>
        </p:nvSpPr>
        <p:spPr>
          <a:xfrm>
            <a:off x="110144" y="3630812"/>
            <a:ext cx="1423788" cy="566309"/>
          </a:xfrm>
          <a:prstGeom prst="rect">
            <a:avLst/>
          </a:prstGeom>
          <a:noFill/>
        </p:spPr>
        <p:txBody>
          <a:bodyPr wrap="none" rtlCol="0">
            <a:spAutoFit/>
          </a:bodyPr>
          <a:lstStyle/>
          <a:p>
            <a:pPr algn="ctr"/>
            <a:r>
              <a:rPr lang="nl-BE" sz="1400" i="0">
                <a:latin typeface="+mn-lt"/>
              </a:rPr>
              <a:t>Big Company,</a:t>
            </a:r>
          </a:p>
          <a:p>
            <a:pPr algn="ctr"/>
            <a:r>
              <a:rPr lang="nl-BE" sz="1400" i="0">
                <a:latin typeface="+mn-lt"/>
              </a:rPr>
              <a:t>Belgium</a:t>
            </a:r>
          </a:p>
        </p:txBody>
      </p:sp>
      <p:pic>
        <p:nvPicPr>
          <p:cNvPr id="64" name="Picture 54" descr="message"/>
          <p:cNvPicPr>
            <a:picLocks noChangeAspect="1" noChangeArrowheads="1"/>
          </p:cNvPicPr>
          <p:nvPr/>
        </p:nvPicPr>
        <p:blipFill>
          <a:blip r:embed="rId8" cstate="print"/>
          <a:srcRect/>
          <a:stretch>
            <a:fillRect/>
          </a:stretch>
        </p:blipFill>
        <p:spPr bwMode="auto">
          <a:xfrm>
            <a:off x="1551266" y="3689026"/>
            <a:ext cx="453067" cy="357190"/>
          </a:xfrm>
          <a:prstGeom prst="rect">
            <a:avLst/>
          </a:prstGeom>
          <a:noFill/>
          <a:ln w="9525">
            <a:noFill/>
            <a:miter lim="800000"/>
            <a:headEnd/>
            <a:tailEnd/>
          </a:ln>
        </p:spPr>
      </p:pic>
      <p:sp>
        <p:nvSpPr>
          <p:cNvPr id="65" name="TextBox 64"/>
          <p:cNvSpPr txBox="1"/>
          <p:nvPr/>
        </p:nvSpPr>
        <p:spPr>
          <a:xfrm>
            <a:off x="1449828" y="4055741"/>
            <a:ext cx="667169" cy="261610"/>
          </a:xfrm>
          <a:prstGeom prst="rect">
            <a:avLst/>
          </a:prstGeom>
          <a:noFill/>
        </p:spPr>
        <p:txBody>
          <a:bodyPr wrap="none" rtlCol="0">
            <a:spAutoFit/>
          </a:bodyPr>
          <a:lstStyle/>
          <a:p>
            <a:r>
              <a:rPr lang="nl-BE" sz="1100" i="0">
                <a:latin typeface="+mn-lt"/>
              </a:rPr>
              <a:t>MT101</a:t>
            </a:r>
          </a:p>
        </p:txBody>
      </p:sp>
      <p:sp>
        <p:nvSpPr>
          <p:cNvPr id="66" name="TextBox 65"/>
          <p:cNvSpPr txBox="1"/>
          <p:nvPr/>
        </p:nvSpPr>
        <p:spPr>
          <a:xfrm>
            <a:off x="5786918" y="1762914"/>
            <a:ext cx="1137876" cy="477054"/>
          </a:xfrm>
          <a:prstGeom prst="rect">
            <a:avLst/>
          </a:prstGeom>
          <a:noFill/>
        </p:spPr>
        <p:txBody>
          <a:bodyPr wrap="none" rtlCol="0">
            <a:spAutoFit/>
          </a:bodyPr>
          <a:lstStyle/>
          <a:p>
            <a:r>
              <a:rPr lang="en-US" sz="1400" i="0">
                <a:latin typeface="+mn-lt"/>
              </a:rPr>
              <a:t>Barclays, UK </a:t>
            </a:r>
            <a:br>
              <a:rPr lang="en-US" sz="1400" i="0">
                <a:latin typeface="+mn-lt"/>
              </a:rPr>
            </a:br>
            <a:r>
              <a:rPr lang="en-US" sz="1100" b="0" i="0">
                <a:latin typeface="+mn-lt"/>
              </a:rPr>
              <a:t>(</a:t>
            </a:r>
            <a:r>
              <a:rPr lang="en-US" sz="1100" b="0" i="0"/>
              <a:t>BARCGB22</a:t>
            </a:r>
            <a:r>
              <a:rPr lang="en-US" sz="1100" b="0" i="0">
                <a:latin typeface="+mn-lt"/>
              </a:rPr>
              <a:t>)</a:t>
            </a:r>
          </a:p>
        </p:txBody>
      </p:sp>
      <p:pic>
        <p:nvPicPr>
          <p:cNvPr id="67" name="Picture 5" descr="Bank-shadow"/>
          <p:cNvPicPr>
            <a:picLocks noChangeAspect="1" noChangeArrowheads="1"/>
          </p:cNvPicPr>
          <p:nvPr/>
        </p:nvPicPr>
        <p:blipFill>
          <a:blip r:embed="rId6" cstate="print"/>
          <a:srcRect/>
          <a:stretch>
            <a:fillRect/>
          </a:stretch>
        </p:blipFill>
        <p:spPr bwMode="auto">
          <a:xfrm>
            <a:off x="5829318" y="1048534"/>
            <a:ext cx="1025525" cy="760412"/>
          </a:xfrm>
          <a:prstGeom prst="rect">
            <a:avLst/>
          </a:prstGeom>
          <a:noFill/>
          <a:ln w="9525">
            <a:noFill/>
            <a:miter lim="800000"/>
            <a:headEnd/>
            <a:tailEnd/>
          </a:ln>
        </p:spPr>
      </p:pic>
      <p:pic>
        <p:nvPicPr>
          <p:cNvPr id="68" name="Picture 57" descr="Company2"/>
          <p:cNvPicPr>
            <a:picLocks noChangeAspect="1" noChangeArrowheads="1"/>
          </p:cNvPicPr>
          <p:nvPr/>
        </p:nvPicPr>
        <p:blipFill>
          <a:blip r:embed="rId9" cstate="print"/>
          <a:srcRect/>
          <a:stretch>
            <a:fillRect/>
          </a:stretch>
        </p:blipFill>
        <p:spPr bwMode="auto">
          <a:xfrm>
            <a:off x="7472392" y="928670"/>
            <a:ext cx="1314450" cy="847725"/>
          </a:xfrm>
          <a:prstGeom prst="rect">
            <a:avLst/>
          </a:prstGeom>
          <a:noFill/>
          <a:ln w="9525">
            <a:noFill/>
            <a:miter lim="800000"/>
            <a:headEnd/>
            <a:tailEnd/>
          </a:ln>
        </p:spPr>
      </p:pic>
      <p:sp>
        <p:nvSpPr>
          <p:cNvPr id="69" name="TextBox 68"/>
          <p:cNvSpPr txBox="1"/>
          <p:nvPr/>
        </p:nvSpPr>
        <p:spPr>
          <a:xfrm>
            <a:off x="7520749" y="1737500"/>
            <a:ext cx="1404552" cy="307777"/>
          </a:xfrm>
          <a:prstGeom prst="rect">
            <a:avLst/>
          </a:prstGeom>
          <a:noFill/>
        </p:spPr>
        <p:txBody>
          <a:bodyPr wrap="none" rtlCol="0">
            <a:spAutoFit/>
          </a:bodyPr>
          <a:lstStyle/>
          <a:p>
            <a:pPr algn="ctr"/>
            <a:r>
              <a:rPr lang="nl-BE" sz="1400" i="0">
                <a:latin typeface="+mn-lt"/>
              </a:rPr>
              <a:t>Toblerone UK</a:t>
            </a:r>
          </a:p>
        </p:txBody>
      </p:sp>
      <p:pic>
        <p:nvPicPr>
          <p:cNvPr id="70" name="Picture 51" descr="Shop2"/>
          <p:cNvPicPr>
            <a:picLocks noChangeAspect="1" noChangeArrowheads="1"/>
          </p:cNvPicPr>
          <p:nvPr/>
        </p:nvPicPr>
        <p:blipFill>
          <a:blip r:embed="rId10" cstate="print"/>
          <a:srcRect/>
          <a:stretch>
            <a:fillRect/>
          </a:stretch>
        </p:blipFill>
        <p:spPr bwMode="auto">
          <a:xfrm>
            <a:off x="214282" y="3081333"/>
            <a:ext cx="1066800" cy="571500"/>
          </a:xfrm>
          <a:prstGeom prst="rect">
            <a:avLst/>
          </a:prstGeom>
          <a:noFill/>
          <a:ln w="9525">
            <a:noFill/>
            <a:miter lim="800000"/>
            <a:headEnd/>
            <a:tailEnd/>
          </a:ln>
        </p:spPr>
      </p:pic>
      <p:pic>
        <p:nvPicPr>
          <p:cNvPr id="72" name="Picture 54" descr="message"/>
          <p:cNvPicPr>
            <a:picLocks noChangeAspect="1" noChangeArrowheads="1"/>
          </p:cNvPicPr>
          <p:nvPr/>
        </p:nvPicPr>
        <p:blipFill>
          <a:blip r:embed="rId8" cstate="print"/>
          <a:srcRect/>
          <a:stretch>
            <a:fillRect/>
          </a:stretch>
        </p:blipFill>
        <p:spPr bwMode="auto">
          <a:xfrm>
            <a:off x="4330448" y="2401903"/>
            <a:ext cx="453067" cy="357190"/>
          </a:xfrm>
          <a:prstGeom prst="rect">
            <a:avLst/>
          </a:prstGeom>
          <a:noFill/>
          <a:ln w="9525">
            <a:noFill/>
            <a:miter lim="800000"/>
            <a:headEnd/>
            <a:tailEnd/>
          </a:ln>
        </p:spPr>
      </p:pic>
      <p:pic>
        <p:nvPicPr>
          <p:cNvPr id="73" name="Picture 64" descr="Company9"/>
          <p:cNvPicPr>
            <a:picLocks noChangeAspect="1" noChangeArrowheads="1"/>
          </p:cNvPicPr>
          <p:nvPr/>
        </p:nvPicPr>
        <p:blipFill>
          <a:blip r:embed="rId11" cstate="print"/>
          <a:srcRect/>
          <a:stretch>
            <a:fillRect/>
          </a:stretch>
        </p:blipFill>
        <p:spPr bwMode="auto">
          <a:xfrm>
            <a:off x="7429520" y="3094964"/>
            <a:ext cx="1428750" cy="533400"/>
          </a:xfrm>
          <a:prstGeom prst="rect">
            <a:avLst/>
          </a:prstGeom>
          <a:noFill/>
          <a:ln w="9525">
            <a:noFill/>
            <a:miter lim="800000"/>
            <a:headEnd/>
            <a:tailEnd/>
          </a:ln>
        </p:spPr>
      </p:pic>
      <p:sp>
        <p:nvSpPr>
          <p:cNvPr id="74" name="TextBox 73"/>
          <p:cNvSpPr txBox="1"/>
          <p:nvPr/>
        </p:nvSpPr>
        <p:spPr>
          <a:xfrm>
            <a:off x="7438251" y="3666468"/>
            <a:ext cx="1612942" cy="307777"/>
          </a:xfrm>
          <a:prstGeom prst="rect">
            <a:avLst/>
          </a:prstGeom>
          <a:noFill/>
        </p:spPr>
        <p:txBody>
          <a:bodyPr wrap="none" rtlCol="0">
            <a:spAutoFit/>
          </a:bodyPr>
          <a:lstStyle/>
          <a:p>
            <a:pPr algn="ctr"/>
            <a:r>
              <a:rPr lang="nl-BE" sz="1400" i="0">
                <a:latin typeface="+mn-lt"/>
              </a:rPr>
              <a:t>City Trends Inc.</a:t>
            </a:r>
          </a:p>
        </p:txBody>
      </p:sp>
      <p:sp>
        <p:nvSpPr>
          <p:cNvPr id="75" name="Line 25"/>
          <p:cNvSpPr>
            <a:spLocks noChangeShapeType="1"/>
          </p:cNvSpPr>
          <p:nvPr/>
        </p:nvSpPr>
        <p:spPr bwMode="auto">
          <a:xfrm>
            <a:off x="7000892" y="1477162"/>
            <a:ext cx="428628"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sp>
        <p:nvSpPr>
          <p:cNvPr id="76" name="TextBox 75"/>
          <p:cNvSpPr txBox="1"/>
          <p:nvPr/>
        </p:nvSpPr>
        <p:spPr>
          <a:xfrm>
            <a:off x="5163426" y="3714752"/>
            <a:ext cx="2303836" cy="529376"/>
          </a:xfrm>
          <a:prstGeom prst="rect">
            <a:avLst/>
          </a:prstGeom>
          <a:noFill/>
        </p:spPr>
        <p:txBody>
          <a:bodyPr wrap="none" rtlCol="0">
            <a:spAutoFit/>
          </a:bodyPr>
          <a:lstStyle/>
          <a:p>
            <a:pPr algn="ctr"/>
            <a:r>
              <a:rPr lang="en-US" sz="1400" i="0">
                <a:latin typeface="+mn-lt"/>
              </a:rPr>
              <a:t>Credit Lyonnais, France</a:t>
            </a:r>
          </a:p>
          <a:p>
            <a:pPr algn="ctr"/>
            <a:r>
              <a:rPr lang="en-US" sz="1100" i="0">
                <a:latin typeface="+mn-lt"/>
              </a:rPr>
              <a:t>(CRLYFRPP)</a:t>
            </a:r>
          </a:p>
        </p:txBody>
      </p:sp>
      <p:pic>
        <p:nvPicPr>
          <p:cNvPr id="77" name="Picture 5" descr="Bank-shadow"/>
          <p:cNvPicPr>
            <a:picLocks noChangeAspect="1" noChangeArrowheads="1"/>
          </p:cNvPicPr>
          <p:nvPr/>
        </p:nvPicPr>
        <p:blipFill>
          <a:blip r:embed="rId6" cstate="print"/>
          <a:srcRect/>
          <a:stretch>
            <a:fillRect/>
          </a:stretch>
        </p:blipFill>
        <p:spPr bwMode="auto">
          <a:xfrm>
            <a:off x="5788805" y="3000372"/>
            <a:ext cx="1025525" cy="760412"/>
          </a:xfrm>
          <a:prstGeom prst="rect">
            <a:avLst/>
          </a:prstGeom>
          <a:noFill/>
          <a:ln w="9525">
            <a:noFill/>
            <a:miter lim="800000"/>
            <a:headEnd/>
            <a:tailEnd/>
          </a:ln>
        </p:spPr>
      </p:pic>
      <p:sp>
        <p:nvSpPr>
          <p:cNvPr id="78" name="Line 25"/>
          <p:cNvSpPr>
            <a:spLocks noChangeShapeType="1"/>
          </p:cNvSpPr>
          <p:nvPr/>
        </p:nvSpPr>
        <p:spPr bwMode="auto">
          <a:xfrm>
            <a:off x="7000892" y="3452154"/>
            <a:ext cx="428628"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sp>
        <p:nvSpPr>
          <p:cNvPr id="79" name="TextBox 78"/>
          <p:cNvSpPr txBox="1"/>
          <p:nvPr/>
        </p:nvSpPr>
        <p:spPr>
          <a:xfrm>
            <a:off x="4237886" y="2711797"/>
            <a:ext cx="595035" cy="464743"/>
          </a:xfrm>
          <a:prstGeom prst="rect">
            <a:avLst/>
          </a:prstGeom>
          <a:noFill/>
        </p:spPr>
        <p:txBody>
          <a:bodyPr wrap="none" rtlCol="0">
            <a:spAutoFit/>
          </a:bodyPr>
          <a:lstStyle/>
          <a:p>
            <a:pPr algn="ctr"/>
            <a:r>
              <a:rPr lang="nl-BE" sz="1100" i="0">
                <a:latin typeface="+mn-lt"/>
              </a:rPr>
              <a:t>MT103</a:t>
            </a:r>
          </a:p>
          <a:p>
            <a:pPr algn="ctr"/>
            <a:r>
              <a:rPr lang="nl-BE" sz="1100" i="0">
                <a:latin typeface="+mn-lt"/>
              </a:rPr>
              <a:t>(GBP)</a:t>
            </a:r>
          </a:p>
        </p:txBody>
      </p:sp>
      <p:sp>
        <p:nvSpPr>
          <p:cNvPr id="80" name="TextBox 79"/>
          <p:cNvSpPr txBox="1"/>
          <p:nvPr/>
        </p:nvSpPr>
        <p:spPr>
          <a:xfrm>
            <a:off x="5327782" y="5840109"/>
            <a:ext cx="1970411" cy="492443"/>
          </a:xfrm>
          <a:prstGeom prst="rect">
            <a:avLst/>
          </a:prstGeom>
          <a:noFill/>
        </p:spPr>
        <p:txBody>
          <a:bodyPr wrap="none" rtlCol="0">
            <a:spAutoFit/>
          </a:bodyPr>
          <a:lstStyle/>
          <a:p>
            <a:pPr algn="ctr"/>
            <a:r>
              <a:rPr lang="en-US" sz="1400" i="0">
                <a:latin typeface="+mn-lt"/>
              </a:rPr>
              <a:t>Citibank, New York </a:t>
            </a:r>
            <a:br>
              <a:rPr lang="en-US" sz="1400" i="0">
                <a:latin typeface="+mn-lt"/>
              </a:rPr>
            </a:br>
            <a:r>
              <a:rPr lang="en-US" sz="1100" i="0">
                <a:latin typeface="+mn-lt"/>
              </a:rPr>
              <a:t>(CITIUS33)</a:t>
            </a:r>
            <a:endParaRPr lang="en-US" sz="1400" i="0">
              <a:latin typeface="+mn-lt"/>
            </a:endParaRPr>
          </a:p>
        </p:txBody>
      </p:sp>
      <p:pic>
        <p:nvPicPr>
          <p:cNvPr id="81" name="Picture 5" descr="Bank-shadow"/>
          <p:cNvPicPr>
            <a:picLocks noChangeAspect="1" noChangeArrowheads="1"/>
          </p:cNvPicPr>
          <p:nvPr/>
        </p:nvPicPr>
        <p:blipFill>
          <a:blip r:embed="rId6" cstate="print"/>
          <a:srcRect/>
          <a:stretch>
            <a:fillRect/>
          </a:stretch>
        </p:blipFill>
        <p:spPr bwMode="auto">
          <a:xfrm>
            <a:off x="5786446" y="5072074"/>
            <a:ext cx="1025525" cy="760412"/>
          </a:xfrm>
          <a:prstGeom prst="rect">
            <a:avLst/>
          </a:prstGeom>
          <a:noFill/>
          <a:ln w="9525">
            <a:noFill/>
            <a:miter lim="800000"/>
            <a:headEnd/>
            <a:tailEnd/>
          </a:ln>
        </p:spPr>
      </p:pic>
      <p:sp>
        <p:nvSpPr>
          <p:cNvPr id="82" name="Line 25"/>
          <p:cNvSpPr>
            <a:spLocks noChangeShapeType="1"/>
          </p:cNvSpPr>
          <p:nvPr/>
        </p:nvSpPr>
        <p:spPr bwMode="auto">
          <a:xfrm flipV="1">
            <a:off x="6286512" y="4369945"/>
            <a:ext cx="0" cy="428628"/>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pic>
        <p:nvPicPr>
          <p:cNvPr id="85" name="Picture 54" descr="message"/>
          <p:cNvPicPr>
            <a:picLocks noChangeAspect="1" noChangeArrowheads="1"/>
          </p:cNvPicPr>
          <p:nvPr/>
        </p:nvPicPr>
        <p:blipFill>
          <a:blip r:embed="rId8" cstate="print"/>
          <a:srcRect/>
          <a:stretch>
            <a:fillRect/>
          </a:stretch>
        </p:blipFill>
        <p:spPr bwMode="auto">
          <a:xfrm>
            <a:off x="4357686" y="4572008"/>
            <a:ext cx="453067" cy="357190"/>
          </a:xfrm>
          <a:prstGeom prst="rect">
            <a:avLst/>
          </a:prstGeom>
          <a:noFill/>
          <a:ln w="9525">
            <a:noFill/>
            <a:miter lim="800000"/>
            <a:headEnd/>
            <a:tailEnd/>
          </a:ln>
        </p:spPr>
      </p:pic>
      <p:sp>
        <p:nvSpPr>
          <p:cNvPr id="86" name="TextBox 85"/>
          <p:cNvSpPr txBox="1"/>
          <p:nvPr/>
        </p:nvSpPr>
        <p:spPr>
          <a:xfrm>
            <a:off x="3839527" y="4881902"/>
            <a:ext cx="1446230" cy="464743"/>
          </a:xfrm>
          <a:prstGeom prst="rect">
            <a:avLst/>
          </a:prstGeom>
          <a:noFill/>
        </p:spPr>
        <p:txBody>
          <a:bodyPr wrap="none" rtlCol="0">
            <a:spAutoFit/>
          </a:bodyPr>
          <a:lstStyle/>
          <a:p>
            <a:pPr algn="ctr"/>
            <a:r>
              <a:rPr lang="nl-BE" sz="1100" i="0">
                <a:latin typeface="+mn-lt"/>
              </a:rPr>
              <a:t>MT202COV</a:t>
            </a:r>
          </a:p>
          <a:p>
            <a:r>
              <a:rPr lang="nl-BE" sz="1100" i="0">
                <a:latin typeface="+mn-lt"/>
              </a:rPr>
              <a:t>(USD equivalent EUR)</a:t>
            </a:r>
          </a:p>
        </p:txBody>
      </p:sp>
      <p:pic>
        <p:nvPicPr>
          <p:cNvPr id="87" name="Picture 54" descr="message"/>
          <p:cNvPicPr>
            <a:picLocks noChangeAspect="1" noChangeArrowheads="1"/>
          </p:cNvPicPr>
          <p:nvPr/>
        </p:nvPicPr>
        <p:blipFill>
          <a:blip r:embed="rId8" cstate="print"/>
          <a:srcRect/>
          <a:stretch>
            <a:fillRect/>
          </a:stretch>
        </p:blipFill>
        <p:spPr bwMode="auto">
          <a:xfrm>
            <a:off x="4357686" y="3357562"/>
            <a:ext cx="453067" cy="357190"/>
          </a:xfrm>
          <a:prstGeom prst="rect">
            <a:avLst/>
          </a:prstGeom>
          <a:noFill/>
          <a:ln w="9525">
            <a:noFill/>
            <a:miter lim="800000"/>
            <a:headEnd/>
            <a:tailEnd/>
          </a:ln>
        </p:spPr>
      </p:pic>
      <p:sp>
        <p:nvSpPr>
          <p:cNvPr id="88" name="TextBox 87"/>
          <p:cNvSpPr txBox="1"/>
          <p:nvPr/>
        </p:nvSpPr>
        <p:spPr>
          <a:xfrm>
            <a:off x="3839531" y="3667456"/>
            <a:ext cx="1446230" cy="464743"/>
          </a:xfrm>
          <a:prstGeom prst="rect">
            <a:avLst/>
          </a:prstGeom>
          <a:noFill/>
        </p:spPr>
        <p:txBody>
          <a:bodyPr wrap="none" rtlCol="0">
            <a:spAutoFit/>
          </a:bodyPr>
          <a:lstStyle/>
          <a:p>
            <a:pPr algn="ctr"/>
            <a:r>
              <a:rPr lang="nl-BE" sz="1100" i="0">
                <a:latin typeface="+mn-lt"/>
              </a:rPr>
              <a:t>MT103</a:t>
            </a:r>
          </a:p>
          <a:p>
            <a:pPr algn="ctr"/>
            <a:r>
              <a:rPr lang="nl-BE" sz="1100" i="0">
                <a:latin typeface="+mn-lt"/>
              </a:rPr>
              <a:t>(USD equivalent EUR)</a:t>
            </a:r>
          </a:p>
        </p:txBody>
      </p:sp>
      <p:sp>
        <p:nvSpPr>
          <p:cNvPr id="97" name="Oval 39"/>
          <p:cNvSpPr>
            <a:spLocks noChangeArrowheads="1"/>
          </p:cNvSpPr>
          <p:nvPr/>
        </p:nvSpPr>
        <p:spPr bwMode="auto">
          <a:xfrm>
            <a:off x="4844204" y="2463000"/>
            <a:ext cx="288925" cy="287337"/>
          </a:xfrm>
          <a:prstGeom prst="ellipse">
            <a:avLst/>
          </a:prstGeom>
          <a:gradFill rotWithShape="1">
            <a:gsLst>
              <a:gs pos="0">
                <a:srgbClr val="FFFFFF"/>
              </a:gs>
              <a:gs pos="100000">
                <a:srgbClr val="889FBE"/>
              </a:gs>
            </a:gsLst>
            <a:lin ang="2700000" scaled="1"/>
          </a:gradFill>
          <a:ln w="28575" algn="ctr">
            <a:solidFill>
              <a:srgbClr val="889FBE"/>
            </a:solidFill>
            <a:round/>
            <a:headEnd/>
            <a:tailEnd/>
          </a:ln>
        </p:spPr>
        <p:txBody>
          <a:bodyPr wrap="none" anchor="ctr"/>
          <a:lstStyle/>
          <a:p>
            <a:pPr marL="342900" indent="-342900" algn="ctr"/>
            <a:r>
              <a:rPr lang="en-US" i="0">
                <a:latin typeface="+mn-lt"/>
              </a:rPr>
              <a:t>1</a:t>
            </a:r>
          </a:p>
        </p:txBody>
      </p:sp>
      <p:sp>
        <p:nvSpPr>
          <p:cNvPr id="103" name="Oval 39"/>
          <p:cNvSpPr>
            <a:spLocks noChangeArrowheads="1"/>
          </p:cNvSpPr>
          <p:nvPr/>
        </p:nvSpPr>
        <p:spPr bwMode="auto">
          <a:xfrm>
            <a:off x="4928259" y="3550722"/>
            <a:ext cx="270488" cy="277752"/>
          </a:xfrm>
          <a:prstGeom prst="ellipse">
            <a:avLst/>
          </a:prstGeom>
          <a:gradFill rotWithShape="1">
            <a:gsLst>
              <a:gs pos="0">
                <a:srgbClr val="FFFFFF"/>
              </a:gs>
              <a:gs pos="100000">
                <a:srgbClr val="889FBE"/>
              </a:gs>
            </a:gsLst>
            <a:lin ang="2700000" scaled="1"/>
          </a:gradFill>
          <a:ln w="28575" algn="ctr">
            <a:solidFill>
              <a:srgbClr val="889FBE"/>
            </a:solidFill>
            <a:round/>
            <a:headEnd/>
            <a:tailEnd/>
          </a:ln>
        </p:spPr>
        <p:txBody>
          <a:bodyPr wrap="none" anchor="ctr"/>
          <a:lstStyle/>
          <a:p>
            <a:pPr marL="342900" indent="-342900" algn="ctr"/>
            <a:r>
              <a:rPr lang="en-US" i="0">
                <a:latin typeface="+mn-lt"/>
              </a:rPr>
              <a:t>2</a:t>
            </a:r>
          </a:p>
        </p:txBody>
      </p:sp>
    </p:spTree>
    <p:extLst>
      <p:ext uri="{BB962C8B-B14F-4D97-AF65-F5344CB8AC3E}">
        <p14:creationId xmlns:p14="http://schemas.microsoft.com/office/powerpoint/2010/main" val="80886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88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88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3" grpId="0" animBg="1"/>
      <p:bldP spid="71" grpId="0" animBg="1"/>
      <p:bldP spid="66" grpId="0"/>
      <p:bldP spid="69" grpId="0"/>
      <p:bldP spid="74" grpId="0"/>
      <p:bldP spid="75" grpId="0" animBg="1"/>
      <p:bldP spid="76" grpId="0"/>
      <p:bldP spid="78" grpId="0" animBg="1"/>
      <p:bldP spid="79" grpId="0"/>
      <p:bldP spid="80" grpId="0"/>
      <p:bldP spid="82" grpId="0" animBg="1"/>
      <p:bldP spid="86" grpId="0"/>
      <p:bldP spid="88" grpId="0"/>
      <p:bldP spid="97" grpId="0" animBg="1"/>
      <p:bldP spid="103" grpId="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nl-BE"/>
              <a:t>Serial and cover method – outgoing</a:t>
            </a:r>
            <a:endParaRPr lang="en-US"/>
          </a:p>
        </p:txBody>
      </p:sp>
      <p:sp>
        <p:nvSpPr>
          <p:cNvPr id="81923" name="Content Placeholder 2"/>
          <p:cNvSpPr>
            <a:spLocks noGrp="1"/>
          </p:cNvSpPr>
          <p:nvPr>
            <p:ph idx="1"/>
          </p:nvPr>
        </p:nvSpPr>
        <p:spPr>
          <a:xfrm>
            <a:off x="457200" y="1071546"/>
            <a:ext cx="8229600" cy="5429288"/>
          </a:xfrm>
        </p:spPr>
        <p:txBody>
          <a:bodyPr>
            <a:normAutofit/>
          </a:bodyPr>
          <a:lstStyle/>
          <a:p>
            <a:r>
              <a:rPr lang="nl-BE" sz="2000" b="1"/>
              <a:t>Outgoing:</a:t>
            </a:r>
          </a:p>
          <a:p>
            <a:pPr lvl="1"/>
            <a:r>
              <a:rPr lang="nl-BE"/>
              <a:t>Ability to setup, maintain and consult a list of SWIFTNet Counterpart Relationships (SCR, aka RMA-check).</a:t>
            </a:r>
          </a:p>
          <a:p>
            <a:pPr lvl="3"/>
            <a:r>
              <a:rPr lang="nl-BE" sz="2000"/>
              <a:t>Via the Bank Visibility Application (CRUD)</a:t>
            </a:r>
          </a:p>
          <a:p>
            <a:pPr lvl="3"/>
            <a:r>
              <a:rPr lang="nl-BE" sz="2000"/>
              <a:t>Via an online upload mechanism : RMA Distribution file</a:t>
            </a:r>
          </a:p>
          <a:p>
            <a:pPr lvl="1"/>
            <a:r>
              <a:rPr lang="nl-BE"/>
              <a:t>Determine whether to use the serial or cover settlement method based on:</a:t>
            </a:r>
          </a:p>
          <a:p>
            <a:pPr lvl="3"/>
            <a:r>
              <a:rPr lang="nl-BE" sz="2000"/>
              <a:t>The account relationship between the OPF bank and the credit party agent (is creditPartyAgent a Participant?)</a:t>
            </a:r>
          </a:p>
          <a:p>
            <a:pPr lvl="3"/>
            <a:r>
              <a:rPr lang="nl-BE" sz="2000"/>
              <a:t>The Credit party agent being able to receive announcement messages (i.e. MT103)</a:t>
            </a:r>
          </a:p>
          <a:p>
            <a:pPr lvl="1"/>
            <a:r>
              <a:rPr lang="nl-BE"/>
              <a:t>Determine the correct interchange(s) to use and to format it based on the settlement method determined</a:t>
            </a:r>
          </a:p>
        </p:txBody>
      </p:sp>
    </p:spTree>
    <p:extLst>
      <p:ext uri="{BB962C8B-B14F-4D97-AF65-F5344CB8AC3E}">
        <p14:creationId xmlns:p14="http://schemas.microsoft.com/office/powerpoint/2010/main" val="42063808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nl-BE"/>
              <a:t>Serial and cover method – outgoing</a:t>
            </a:r>
            <a:endParaRPr lang="en-US"/>
          </a:p>
        </p:txBody>
      </p:sp>
      <p:sp>
        <p:nvSpPr>
          <p:cNvPr id="26" name="Content Placeholder 25"/>
          <p:cNvSpPr>
            <a:spLocks noGrp="1"/>
          </p:cNvSpPr>
          <p:nvPr>
            <p:ph idx="1"/>
          </p:nvPr>
        </p:nvSpPr>
        <p:spPr>
          <a:xfrm>
            <a:off x="457200" y="1123500"/>
            <a:ext cx="8229600" cy="5429288"/>
          </a:xfrm>
        </p:spPr>
        <p:txBody>
          <a:bodyPr>
            <a:noAutofit/>
          </a:bodyPr>
          <a:lstStyle/>
          <a:p>
            <a:r>
              <a:rPr lang="en-US" sz="2000"/>
              <a:t>Applies to Not-on-us transactions (therefore post routing)</a:t>
            </a:r>
          </a:p>
          <a:p>
            <a:r>
              <a:rPr lang="en-US" sz="2000"/>
              <a:t>Determination of settlement “scenario”. SCR check OK </a:t>
            </a:r>
            <a:r>
              <a:rPr lang="en-US" sz="1400" i="1"/>
              <a:t>(see next slide)</a:t>
            </a:r>
            <a:endParaRPr lang="en-US" sz="2000" i="1"/>
          </a:p>
          <a:p>
            <a:pPr lvl="2"/>
            <a:r>
              <a:rPr lang="en-US" sz="1800"/>
              <a:t>If conditions not met, then Serial method is used</a:t>
            </a:r>
          </a:p>
          <a:p>
            <a:pPr lvl="2"/>
            <a:r>
              <a:rPr lang="nl-BE" sz="1800"/>
              <a:t>If conditions met, then Cover method is used</a:t>
            </a:r>
            <a:endParaRPr lang="en-US" sz="2000"/>
          </a:p>
          <a:p>
            <a:r>
              <a:rPr lang="en-US" sz="2000"/>
              <a:t>If Cover method :</a:t>
            </a:r>
          </a:p>
          <a:p>
            <a:pPr lvl="1"/>
            <a:r>
              <a:rPr lang="en-US" sz="1800"/>
              <a:t>Creation of new Cover transaction </a:t>
            </a:r>
            <a:r>
              <a:rPr lang="en-US" sz="1600" i="1"/>
              <a:t>(</a:t>
            </a:r>
            <a:r>
              <a:rPr lang="en-US" sz="1600" i="1" err="1"/>
              <a:t>isCover</a:t>
            </a:r>
            <a:r>
              <a:rPr lang="en-US" sz="1600" i="1"/>
              <a:t> = true)</a:t>
            </a:r>
            <a:r>
              <a:rPr lang="en-US" sz="1600"/>
              <a:t>. </a:t>
            </a:r>
            <a:endParaRPr lang="en-US" sz="1800"/>
          </a:p>
          <a:p>
            <a:pPr lvl="1"/>
            <a:r>
              <a:rPr lang="en-US" sz="1800"/>
              <a:t>Announcement and Cover </a:t>
            </a:r>
            <a:r>
              <a:rPr lang="en-US" sz="1800" err="1"/>
              <a:t>Txn</a:t>
            </a:r>
            <a:r>
              <a:rPr lang="en-US" sz="1800"/>
              <a:t> re-routed </a:t>
            </a:r>
            <a:r>
              <a:rPr lang="en-US" sz="1600" i="1"/>
              <a:t>(announcement to ‘SWIFT Gateway’ Participant/EC)</a:t>
            </a:r>
            <a:r>
              <a:rPr lang="en-US" sz="1600"/>
              <a:t>. </a:t>
            </a:r>
            <a:endParaRPr lang="en-US" sz="1800"/>
          </a:p>
          <a:p>
            <a:pPr lvl="1"/>
            <a:r>
              <a:rPr lang="en-US" sz="1800"/>
              <a:t>Announcement linked to Cover </a:t>
            </a:r>
            <a:r>
              <a:rPr lang="en-US" sz="1600" i="1"/>
              <a:t>(via a ‘Payment Reconciliation’)</a:t>
            </a:r>
            <a:r>
              <a:rPr lang="en-US" sz="1600"/>
              <a:t>.</a:t>
            </a:r>
            <a:endParaRPr lang="en-US" sz="1800"/>
          </a:p>
          <a:p>
            <a:pPr lvl="1"/>
            <a:r>
              <a:rPr lang="en-US" sz="1800"/>
              <a:t>Enrichment of the Announcement Transaction</a:t>
            </a:r>
          </a:p>
          <a:p>
            <a:r>
              <a:rPr lang="en-US" sz="2000"/>
              <a:t>If Serial method: continue processing</a:t>
            </a:r>
          </a:p>
          <a:p>
            <a:pPr lvl="2"/>
            <a:endParaRPr lang="en-US" sz="1700" i="1"/>
          </a:p>
        </p:txBody>
      </p:sp>
      <p:sp>
        <p:nvSpPr>
          <p:cNvPr id="64515"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451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451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451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451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452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452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4522" name="Rectangle 5"/>
          <p:cNvSpPr>
            <a:spLocks noChangeArrowheads="1"/>
          </p:cNvSpPr>
          <p:nvPr/>
        </p:nvSpPr>
        <p:spPr bwMode="auto">
          <a:xfrm>
            <a:off x="0" y="3616325"/>
            <a:ext cx="9144000" cy="0"/>
          </a:xfrm>
          <a:prstGeom prst="rect">
            <a:avLst/>
          </a:prstGeom>
          <a:noFill/>
          <a:ln w="28575" algn="ctr">
            <a:noFill/>
            <a:miter lim="800000"/>
            <a:headEnd/>
            <a:tailEnd/>
          </a:ln>
        </p:spPr>
        <p:txBody>
          <a:bodyPr wrap="none" lIns="18000" tIns="18000" rIns="18000" bIns="18000" anchor="ctr">
            <a:spAutoFit/>
          </a:bodyPr>
          <a:lstStyle/>
          <a:p>
            <a:pPr eaLnBrk="0" hangingPunct="0"/>
            <a:endParaRPr lang="nl-BE"/>
          </a:p>
        </p:txBody>
      </p:sp>
      <p:sp>
        <p:nvSpPr>
          <p:cNvPr id="6452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452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452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452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452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452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452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453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4531" name="Rectangle 6"/>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4532" name="Rectangle 1"/>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pPr eaLnBrk="0" hangingPunct="0"/>
            <a:br>
              <a:rPr lang="en-US"/>
            </a:br>
            <a:endParaRPr lang="en-US"/>
          </a:p>
        </p:txBody>
      </p:sp>
      <p:sp>
        <p:nvSpPr>
          <p:cNvPr id="64533" name="Rectangle 5"/>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64534" name="Rectangle 7"/>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64535"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Tree>
    <p:extLst>
      <p:ext uri="{BB962C8B-B14F-4D97-AF65-F5344CB8AC3E}">
        <p14:creationId xmlns:p14="http://schemas.microsoft.com/office/powerpoint/2010/main" val="64685320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a:t>Objectives</a:t>
            </a:r>
          </a:p>
        </p:txBody>
      </p:sp>
      <p:sp>
        <p:nvSpPr>
          <p:cNvPr id="4099" name="Rectangle 3"/>
          <p:cNvSpPr>
            <a:spLocks noGrp="1" noChangeArrowheads="1"/>
          </p:cNvSpPr>
          <p:nvPr>
            <p:ph type="body" idx="1"/>
          </p:nvPr>
        </p:nvSpPr>
        <p:spPr/>
        <p:txBody>
          <a:bodyPr/>
          <a:lstStyle/>
          <a:p>
            <a:pPr marL="533400" indent="-533400" eaLnBrk="1" hangingPunct="1">
              <a:buFont typeface="Wingdings" pitchFamily="2" charset="2"/>
              <a:buAutoNum type="arabicPeriod"/>
            </a:pPr>
            <a:r>
              <a:rPr lang="en-US" altLang="en-US"/>
              <a:t>Guided tour to OPF PAYMENT with focus on functional aspects</a:t>
            </a:r>
          </a:p>
          <a:p>
            <a:pPr marL="533400" indent="-533400" eaLnBrk="1" hangingPunct="1">
              <a:buFont typeface="Wingdings" pitchFamily="2" charset="2"/>
              <a:buAutoNum type="arabicPeriod"/>
            </a:pPr>
            <a:r>
              <a:rPr lang="en-US" altLang="en-US"/>
              <a:t>Introduction to main notions and terms used</a:t>
            </a:r>
          </a:p>
          <a:p>
            <a:pPr marL="533400" indent="-533400" eaLnBrk="1" hangingPunct="1">
              <a:buFont typeface="Wingdings" pitchFamily="2" charset="2"/>
              <a:buAutoNum type="arabicPeriod"/>
            </a:pPr>
            <a:r>
              <a:rPr lang="en-US" altLang="en-US"/>
              <a:t>Overview of the flows</a:t>
            </a:r>
          </a:p>
          <a:p>
            <a:pPr marL="533400" indent="-533400" eaLnBrk="1" hangingPunct="1">
              <a:buFont typeface="Wingdings" pitchFamily="2" charset="2"/>
              <a:buAutoNum type="arabicPeriod"/>
            </a:pPr>
            <a:r>
              <a:rPr lang="en-US" altLang="en-US"/>
              <a:t>Basis to the next sessions</a:t>
            </a:r>
          </a:p>
          <a:p>
            <a:pPr marL="533400" indent="-533400" eaLnBrk="1" hangingPunct="1"/>
            <a:endParaRPr lang="en-US" altLang="en-US"/>
          </a:p>
        </p:txBody>
      </p:sp>
    </p:spTree>
    <p:extLst>
      <p:ext uri="{BB962C8B-B14F-4D97-AF65-F5344CB8AC3E}">
        <p14:creationId xmlns:p14="http://schemas.microsoft.com/office/powerpoint/2010/main" val="33610564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Serial and cover method – outgoing</a:t>
            </a:r>
            <a:endParaRPr lang="en-US"/>
          </a:p>
        </p:txBody>
      </p:sp>
      <p:sp>
        <p:nvSpPr>
          <p:cNvPr id="3" name="Content Placeholder 2"/>
          <p:cNvSpPr>
            <a:spLocks noGrp="1"/>
          </p:cNvSpPr>
          <p:nvPr>
            <p:ph idx="1"/>
          </p:nvPr>
        </p:nvSpPr>
        <p:spPr/>
        <p:txBody>
          <a:bodyPr>
            <a:noAutofit/>
          </a:bodyPr>
          <a:lstStyle/>
          <a:p>
            <a:r>
              <a:rPr lang="en-US" sz="2000"/>
              <a:t>Determine Serial/Cover settlement method </a:t>
            </a:r>
            <a:br>
              <a:rPr lang="en-US"/>
            </a:br>
            <a:r>
              <a:rPr lang="en-US" sz="1600"/>
              <a:t>(Determine Outgoing Payment Settlement Scenario)</a:t>
            </a:r>
          </a:p>
          <a:p>
            <a:pPr lvl="1"/>
            <a:endParaRPr lang="nl-BE" sz="2000"/>
          </a:p>
          <a:p>
            <a:pPr lvl="1"/>
            <a:r>
              <a:rPr lang="nl-BE" sz="2200"/>
              <a:t>No direct (account) relationship with the Credit Party Agent:</a:t>
            </a:r>
          </a:p>
          <a:p>
            <a:pPr lvl="2"/>
            <a:r>
              <a:rPr lang="nl-BE"/>
              <a:t>Outgoing Business Participant’s agent Id &lt;&gt; Credit Party Agent Id</a:t>
            </a:r>
          </a:p>
          <a:p>
            <a:pPr lvl="2"/>
            <a:r>
              <a:rPr lang="nl-BE"/>
              <a:t>Credit Party Agent not in the outgoing Business Partner’s Participation Directory</a:t>
            </a:r>
          </a:p>
          <a:p>
            <a:pPr lvl="1"/>
            <a:endParaRPr lang="nl-BE" sz="2000"/>
          </a:p>
          <a:p>
            <a:pPr lvl="1"/>
            <a:r>
              <a:rPr lang="nl-BE" sz="2200"/>
              <a:t>Can the Credit Party Agent be reached? Criteria determining this:</a:t>
            </a:r>
          </a:p>
          <a:p>
            <a:pPr lvl="2"/>
            <a:r>
              <a:rPr lang="nl-BE" sz="1800"/>
              <a:t>Credit Party Agent identified by means of a BIC</a:t>
            </a:r>
          </a:p>
          <a:p>
            <a:pPr lvl="2"/>
            <a:r>
              <a:rPr lang="nl-BE" sz="1800"/>
              <a:t>Credit Party Agent is able to receive an MT103, by consulting the SWIFTNet Counterpart information </a:t>
            </a:r>
            <a:r>
              <a:rPr lang="nl-BE" sz="1400" i="1"/>
              <a:t>(see next slides)</a:t>
            </a:r>
            <a:endParaRPr lang="nl-BE" sz="1800" i="1"/>
          </a:p>
        </p:txBody>
      </p:sp>
    </p:spTree>
    <p:extLst>
      <p:ext uri="{BB962C8B-B14F-4D97-AF65-F5344CB8AC3E}">
        <p14:creationId xmlns:p14="http://schemas.microsoft.com/office/powerpoint/2010/main" val="186737784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Serial and cover method – outgoing</a:t>
            </a:r>
            <a:endParaRPr lang="en-US"/>
          </a:p>
        </p:txBody>
      </p:sp>
      <p:sp>
        <p:nvSpPr>
          <p:cNvPr id="5" name="Content Placeholder 4"/>
          <p:cNvSpPr>
            <a:spLocks noGrp="1"/>
          </p:cNvSpPr>
          <p:nvPr>
            <p:ph idx="1"/>
          </p:nvPr>
        </p:nvSpPr>
        <p:spPr/>
        <p:txBody>
          <a:bodyPr/>
          <a:lstStyle/>
          <a:p>
            <a:r>
              <a:rPr lang="nl-BE"/>
              <a:t>SWIFTNet Counterpart Relationships (RMA)</a:t>
            </a:r>
            <a:endParaRPr lang="en-US"/>
          </a:p>
        </p:txBody>
      </p:sp>
      <p:sp>
        <p:nvSpPr>
          <p:cNvPr id="7" name="TextBox 6"/>
          <p:cNvSpPr txBox="1"/>
          <p:nvPr/>
        </p:nvSpPr>
        <p:spPr>
          <a:xfrm>
            <a:off x="691145" y="6581001"/>
            <a:ext cx="3894016" cy="253916"/>
          </a:xfrm>
          <a:prstGeom prst="rect">
            <a:avLst/>
          </a:prstGeom>
          <a:noFill/>
        </p:spPr>
        <p:txBody>
          <a:bodyPr wrap="none" rtlCol="0">
            <a:spAutoFit/>
          </a:bodyPr>
          <a:lstStyle/>
          <a:p>
            <a:r>
              <a:rPr lang="nl-BE" sz="1050" b="0" i="1"/>
              <a:t>Note:  Service Name : swift.fin, etc .. Not ‘Live Authorisations’.</a:t>
            </a:r>
            <a:endParaRPr lang="en-US" sz="1050" b="0" i="1"/>
          </a:p>
        </p:txBody>
      </p:sp>
      <p:pic>
        <p:nvPicPr>
          <p:cNvPr id="8" name="Picture 2"/>
          <p:cNvPicPr>
            <a:picLocks noChangeAspect="1" noChangeArrowheads="1"/>
          </p:cNvPicPr>
          <p:nvPr/>
        </p:nvPicPr>
        <p:blipFill>
          <a:blip r:embed="rId2" cstate="print"/>
          <a:srcRect l="12729" t="5636" r="1530" b="49744"/>
          <a:stretch>
            <a:fillRect/>
          </a:stretch>
        </p:blipFill>
        <p:spPr bwMode="auto">
          <a:xfrm>
            <a:off x="433448" y="1788091"/>
            <a:ext cx="8229600" cy="3426176"/>
          </a:xfrm>
          <a:prstGeom prst="rect">
            <a:avLst/>
          </a:prstGeom>
          <a:noFill/>
          <a:ln w="9525">
            <a:noFill/>
            <a:miter lim="800000"/>
            <a:headEnd/>
            <a:tailEnd/>
          </a:ln>
        </p:spPr>
      </p:pic>
    </p:spTree>
    <p:extLst>
      <p:ext uri="{BB962C8B-B14F-4D97-AF65-F5344CB8AC3E}">
        <p14:creationId xmlns:p14="http://schemas.microsoft.com/office/powerpoint/2010/main" val="96128984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nl-BE"/>
              <a:t>Serial and cover method – outgoing</a:t>
            </a:r>
            <a:endParaRPr lang="en-US"/>
          </a:p>
        </p:txBody>
      </p:sp>
      <p:sp>
        <p:nvSpPr>
          <p:cNvPr id="27" name="Content Placeholder 26"/>
          <p:cNvSpPr>
            <a:spLocks noGrp="1"/>
          </p:cNvSpPr>
          <p:nvPr>
            <p:ph idx="1"/>
          </p:nvPr>
        </p:nvSpPr>
        <p:spPr/>
        <p:txBody>
          <a:bodyPr/>
          <a:lstStyle/>
          <a:p>
            <a:r>
              <a:rPr lang="nl-BE"/>
              <a:t>SWIFTNet Counterpart Relationships (= RMA)</a:t>
            </a:r>
            <a:endParaRPr lang="en-US"/>
          </a:p>
        </p:txBody>
      </p:sp>
      <p:sp>
        <p:nvSpPr>
          <p:cNvPr id="65539"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554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554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554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554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554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554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554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554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554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554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555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555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555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555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5554" name="Rectangle 6"/>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65555" name="Rectangle 1"/>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pPr eaLnBrk="0" hangingPunct="0"/>
            <a:br>
              <a:rPr lang="en-US"/>
            </a:br>
            <a:endParaRPr lang="en-US"/>
          </a:p>
        </p:txBody>
      </p:sp>
      <p:sp>
        <p:nvSpPr>
          <p:cNvPr id="65556" name="Rectangle 5"/>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65557" name="Rectangle 7"/>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65558"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65559" name="Rectangle 1"/>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pPr eaLnBrk="0" hangingPunct="0"/>
            <a:br>
              <a:rPr lang="nl-BE"/>
            </a:br>
            <a:endParaRPr lang="nl-BE"/>
          </a:p>
        </p:txBody>
      </p:sp>
      <p:sp>
        <p:nvSpPr>
          <p:cNvPr id="28" name="TextBox 27"/>
          <p:cNvSpPr txBox="1"/>
          <p:nvPr/>
        </p:nvSpPr>
        <p:spPr>
          <a:xfrm>
            <a:off x="691145" y="6581001"/>
            <a:ext cx="3894016" cy="253916"/>
          </a:xfrm>
          <a:prstGeom prst="rect">
            <a:avLst/>
          </a:prstGeom>
          <a:noFill/>
        </p:spPr>
        <p:txBody>
          <a:bodyPr wrap="none" rtlCol="0">
            <a:spAutoFit/>
          </a:bodyPr>
          <a:lstStyle/>
          <a:p>
            <a:r>
              <a:rPr lang="nl-BE" sz="1050" b="0" i="1"/>
              <a:t>Note:  Service Name : swift.fin, etc .. Not ‘Live Authorisations’.</a:t>
            </a:r>
            <a:endParaRPr lang="en-US" sz="1050" b="0" i="1"/>
          </a:p>
        </p:txBody>
      </p:sp>
      <p:pic>
        <p:nvPicPr>
          <p:cNvPr id="29" name="Picture 2"/>
          <p:cNvPicPr>
            <a:picLocks noChangeAspect="1" noChangeArrowheads="1"/>
          </p:cNvPicPr>
          <p:nvPr/>
        </p:nvPicPr>
        <p:blipFill>
          <a:blip r:embed="rId3" cstate="print"/>
          <a:srcRect l="13079" t="5636" r="1355" b="36620"/>
          <a:stretch>
            <a:fillRect/>
          </a:stretch>
        </p:blipFill>
        <p:spPr bwMode="auto">
          <a:xfrm>
            <a:off x="540326" y="1719079"/>
            <a:ext cx="8229600" cy="4442980"/>
          </a:xfrm>
          <a:prstGeom prst="rect">
            <a:avLst/>
          </a:prstGeom>
          <a:noFill/>
          <a:ln w="9525">
            <a:noFill/>
            <a:miter lim="800000"/>
            <a:headEnd/>
            <a:tailEnd/>
          </a:ln>
        </p:spPr>
      </p:pic>
    </p:spTree>
    <p:extLst>
      <p:ext uri="{BB962C8B-B14F-4D97-AF65-F5344CB8AC3E}">
        <p14:creationId xmlns:p14="http://schemas.microsoft.com/office/powerpoint/2010/main" val="1457821019"/>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1"/>
          <p:cNvGraphicFramePr>
            <a:graphicFrameLocks noChangeAspect="1"/>
          </p:cNvGraphicFramePr>
          <p:nvPr/>
        </p:nvGraphicFramePr>
        <p:xfrm>
          <a:off x="644793" y="1012000"/>
          <a:ext cx="7562850" cy="5357813"/>
        </p:xfrm>
        <a:graphic>
          <a:graphicData uri="http://schemas.openxmlformats.org/presentationml/2006/ole">
            <mc:AlternateContent xmlns:mc="http://schemas.openxmlformats.org/markup-compatibility/2006">
              <mc:Choice xmlns:v="urn:schemas-microsoft-com:vml" Requires="v">
                <p:oleObj spid="_x0000_s433153" name="Visio" r:id="rId4" imgW="9257443" imgH="6590109" progId="Visio.Drawing.11">
                  <p:embed/>
                </p:oleObj>
              </mc:Choice>
              <mc:Fallback>
                <p:oleObj name="Visio" r:id="rId4" imgW="9257443" imgH="6590109" progId="Visio.Drawing.11">
                  <p:embed/>
                  <p:pic>
                    <p:nvPicPr>
                      <p:cNvPr id="15362"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793" y="1012000"/>
                        <a:ext cx="7562850" cy="5357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3" name="Title 1"/>
          <p:cNvSpPr>
            <a:spLocks noGrp="1"/>
          </p:cNvSpPr>
          <p:nvPr>
            <p:ph type="title"/>
          </p:nvPr>
        </p:nvSpPr>
        <p:spPr/>
        <p:txBody>
          <a:bodyPr/>
          <a:lstStyle/>
          <a:p>
            <a:r>
              <a:rPr lang="nl-BE" sz="2000"/>
              <a:t>Serial and cover method – outgoing example cover</a:t>
            </a:r>
            <a:endParaRPr lang="en-US" sz="2000"/>
          </a:p>
        </p:txBody>
      </p:sp>
      <p:sp>
        <p:nvSpPr>
          <p:cNvPr id="15364" name="Rectangle 2"/>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pPr>
              <a:spcBef>
                <a:spcPct val="20000"/>
              </a:spcBef>
              <a:buClr>
                <a:srgbClr val="000032"/>
              </a:buClr>
              <a:buFont typeface="Wingdings" pitchFamily="2" charset="2"/>
              <a:buNone/>
            </a:pPr>
            <a:endParaRPr lang="en-US"/>
          </a:p>
        </p:txBody>
      </p:sp>
    </p:spTree>
    <p:extLst>
      <p:ext uri="{BB962C8B-B14F-4D97-AF65-F5344CB8AC3E}">
        <p14:creationId xmlns:p14="http://schemas.microsoft.com/office/powerpoint/2010/main" val="3040229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p:txBody>
          <a:bodyPr/>
          <a:lstStyle/>
          <a:p>
            <a:r>
              <a:rPr lang="nl-BE" sz="2000"/>
              <a:t>Serial and cover method – outgoing example serial</a:t>
            </a:r>
            <a:endParaRPr lang="en-US" sz="2000"/>
          </a:p>
        </p:txBody>
      </p:sp>
      <p:sp>
        <p:nvSpPr>
          <p:cNvPr id="16388" name="Rectangle 2"/>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pPr>
              <a:spcBef>
                <a:spcPct val="20000"/>
              </a:spcBef>
              <a:buClr>
                <a:srgbClr val="000032"/>
              </a:buClr>
              <a:buFont typeface="Wingdings" pitchFamily="2" charset="2"/>
              <a:buNone/>
            </a:pPr>
            <a:endParaRPr lang="en-US"/>
          </a:p>
        </p:txBody>
      </p:sp>
      <p:graphicFrame>
        <p:nvGraphicFramePr>
          <p:cNvPr id="16386" name="Object 1"/>
          <p:cNvGraphicFramePr>
            <a:graphicFrameLocks noChangeAspect="1"/>
          </p:cNvGraphicFramePr>
          <p:nvPr/>
        </p:nvGraphicFramePr>
        <p:xfrm>
          <a:off x="647721" y="1321872"/>
          <a:ext cx="7713662" cy="4500563"/>
        </p:xfrm>
        <a:graphic>
          <a:graphicData uri="http://schemas.openxmlformats.org/presentationml/2006/ole">
            <mc:AlternateContent xmlns:mc="http://schemas.openxmlformats.org/markup-compatibility/2006">
              <mc:Choice xmlns:v="urn:schemas-microsoft-com:vml" Requires="v">
                <p:oleObj spid="_x0000_s435201" name="Visio" r:id="rId4" imgW="9225724" imgH="5406247" progId="Visio.Drawing.11">
                  <p:embed/>
                </p:oleObj>
              </mc:Choice>
              <mc:Fallback>
                <p:oleObj name="Visio" r:id="rId4" imgW="9225724" imgH="5406247" progId="Visio.Drawing.11">
                  <p:embed/>
                  <p:pic>
                    <p:nvPicPr>
                      <p:cNvPr id="16386"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21" y="1321872"/>
                        <a:ext cx="7713662" cy="450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7883056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Line 25"/>
          <p:cNvSpPr>
            <a:spLocks noChangeShapeType="1"/>
          </p:cNvSpPr>
          <p:nvPr/>
        </p:nvSpPr>
        <p:spPr bwMode="auto">
          <a:xfrm>
            <a:off x="3786182" y="3429000"/>
            <a:ext cx="1714512"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sp>
        <p:nvSpPr>
          <p:cNvPr id="63" name="Line 25"/>
          <p:cNvSpPr>
            <a:spLocks noChangeShapeType="1"/>
          </p:cNvSpPr>
          <p:nvPr/>
        </p:nvSpPr>
        <p:spPr bwMode="auto">
          <a:xfrm>
            <a:off x="1429790" y="3519487"/>
            <a:ext cx="714380"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sp>
        <p:nvSpPr>
          <p:cNvPr id="83" name="Line 25"/>
          <p:cNvSpPr>
            <a:spLocks noChangeShapeType="1"/>
          </p:cNvSpPr>
          <p:nvPr/>
        </p:nvSpPr>
        <p:spPr bwMode="auto">
          <a:xfrm>
            <a:off x="3643306" y="3929066"/>
            <a:ext cx="1785950" cy="1285884"/>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pic>
        <p:nvPicPr>
          <p:cNvPr id="101" name="Picture 19" descr="swift"/>
          <p:cNvPicPr>
            <a:picLocks noChangeAspect="1" noChangeArrowheads="1"/>
          </p:cNvPicPr>
          <p:nvPr/>
        </p:nvPicPr>
        <p:blipFill>
          <a:blip r:embed="rId3" cstate="print"/>
          <a:srcRect/>
          <a:stretch>
            <a:fillRect/>
          </a:stretch>
        </p:blipFill>
        <p:spPr bwMode="auto">
          <a:xfrm>
            <a:off x="4216361" y="4298700"/>
            <a:ext cx="428537" cy="432000"/>
          </a:xfrm>
          <a:prstGeom prst="rect">
            <a:avLst/>
          </a:prstGeom>
          <a:noFill/>
          <a:ln w="9525">
            <a:noFill/>
            <a:miter lim="800000"/>
            <a:headEnd/>
            <a:tailEnd/>
          </a:ln>
        </p:spPr>
      </p:pic>
      <p:pic>
        <p:nvPicPr>
          <p:cNvPr id="100" name="Picture 19" descr="swift"/>
          <p:cNvPicPr>
            <a:picLocks noChangeAspect="1" noChangeArrowheads="1"/>
          </p:cNvPicPr>
          <p:nvPr/>
        </p:nvPicPr>
        <p:blipFill>
          <a:blip r:embed="rId3" cstate="print"/>
          <a:srcRect/>
          <a:stretch>
            <a:fillRect/>
          </a:stretch>
        </p:blipFill>
        <p:spPr bwMode="auto">
          <a:xfrm>
            <a:off x="4204484" y="3146794"/>
            <a:ext cx="428537" cy="432000"/>
          </a:xfrm>
          <a:prstGeom prst="rect">
            <a:avLst/>
          </a:prstGeom>
          <a:noFill/>
          <a:ln w="9525">
            <a:noFill/>
            <a:miter lim="800000"/>
            <a:headEnd/>
            <a:tailEnd/>
          </a:ln>
        </p:spPr>
      </p:pic>
      <p:pic>
        <p:nvPicPr>
          <p:cNvPr id="99" name="Picture 19" descr="swift"/>
          <p:cNvPicPr>
            <a:picLocks noChangeAspect="1" noChangeArrowheads="1"/>
          </p:cNvPicPr>
          <p:nvPr/>
        </p:nvPicPr>
        <p:blipFill>
          <a:blip r:embed="rId3" cstate="print"/>
          <a:srcRect/>
          <a:stretch>
            <a:fillRect/>
          </a:stretch>
        </p:blipFill>
        <p:spPr bwMode="auto">
          <a:xfrm>
            <a:off x="1558267" y="3184398"/>
            <a:ext cx="428537" cy="432000"/>
          </a:xfrm>
          <a:prstGeom prst="rect">
            <a:avLst/>
          </a:prstGeom>
          <a:noFill/>
          <a:ln w="9525">
            <a:noFill/>
            <a:miter lim="800000"/>
            <a:headEnd/>
            <a:tailEnd/>
          </a:ln>
        </p:spPr>
      </p:pic>
      <p:sp>
        <p:nvSpPr>
          <p:cNvPr id="71" name="Line 25"/>
          <p:cNvSpPr>
            <a:spLocks noChangeShapeType="1"/>
          </p:cNvSpPr>
          <p:nvPr/>
        </p:nvSpPr>
        <p:spPr bwMode="auto">
          <a:xfrm flipV="1">
            <a:off x="3571868" y="1857364"/>
            <a:ext cx="1785950" cy="107157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pic>
        <p:nvPicPr>
          <p:cNvPr id="98" name="Picture 19" descr="swift"/>
          <p:cNvPicPr>
            <a:picLocks noChangeAspect="1" noChangeArrowheads="1"/>
          </p:cNvPicPr>
          <p:nvPr/>
        </p:nvPicPr>
        <p:blipFill>
          <a:blip r:embed="rId3" cstate="print"/>
          <a:srcRect/>
          <a:stretch>
            <a:fillRect/>
          </a:stretch>
        </p:blipFill>
        <p:spPr bwMode="auto">
          <a:xfrm>
            <a:off x="4194587" y="2115623"/>
            <a:ext cx="424914" cy="428348"/>
          </a:xfrm>
          <a:prstGeom prst="rect">
            <a:avLst/>
          </a:prstGeom>
          <a:noFill/>
          <a:ln w="9525">
            <a:noFill/>
            <a:miter lim="800000"/>
            <a:headEnd/>
            <a:tailEnd/>
          </a:ln>
        </p:spPr>
      </p:pic>
      <p:pic>
        <p:nvPicPr>
          <p:cNvPr id="78855" name="Picture 7"/>
          <p:cNvPicPr>
            <a:picLocks noChangeAspect="1" noChangeArrowheads="1"/>
          </p:cNvPicPr>
          <p:nvPr/>
        </p:nvPicPr>
        <p:blipFill>
          <a:blip r:embed="rId4" cstate="print"/>
          <a:srcRect l="35268" t="3510" r="36632" b="53317"/>
          <a:stretch>
            <a:fillRect/>
          </a:stretch>
        </p:blipFill>
        <p:spPr bwMode="auto">
          <a:xfrm>
            <a:off x="5795160" y="4963886"/>
            <a:ext cx="387079" cy="385200"/>
          </a:xfrm>
          <a:prstGeom prst="rect">
            <a:avLst/>
          </a:prstGeom>
          <a:noFill/>
          <a:ln w="9525">
            <a:noFill/>
            <a:miter lim="800000"/>
            <a:headEnd/>
            <a:tailEnd/>
          </a:ln>
        </p:spPr>
      </p:pic>
      <p:pic>
        <p:nvPicPr>
          <p:cNvPr id="78854" name="Picture 6"/>
          <p:cNvPicPr>
            <a:picLocks noChangeAspect="1" noChangeArrowheads="1"/>
          </p:cNvPicPr>
          <p:nvPr/>
        </p:nvPicPr>
        <p:blipFill>
          <a:blip r:embed="rId5" cstate="print"/>
          <a:srcRect/>
          <a:stretch>
            <a:fillRect/>
          </a:stretch>
        </p:blipFill>
        <p:spPr bwMode="auto">
          <a:xfrm>
            <a:off x="5866407" y="914400"/>
            <a:ext cx="385200" cy="385200"/>
          </a:xfrm>
          <a:prstGeom prst="rect">
            <a:avLst/>
          </a:prstGeom>
          <a:noFill/>
          <a:ln w="9525">
            <a:noFill/>
            <a:miter lim="800000"/>
            <a:headEnd/>
            <a:tailEnd/>
          </a:ln>
        </p:spPr>
      </p:pic>
      <p:pic>
        <p:nvPicPr>
          <p:cNvPr id="78853" name="Picture 5"/>
          <p:cNvPicPr>
            <a:picLocks noChangeAspect="1" noChangeArrowheads="1"/>
          </p:cNvPicPr>
          <p:nvPr/>
        </p:nvPicPr>
        <p:blipFill>
          <a:blip r:embed="rId6" cstate="print"/>
          <a:srcRect/>
          <a:stretch>
            <a:fillRect/>
          </a:stretch>
        </p:blipFill>
        <p:spPr bwMode="auto">
          <a:xfrm>
            <a:off x="5825879" y="2875793"/>
            <a:ext cx="384991" cy="384991"/>
          </a:xfrm>
          <a:prstGeom prst="rect">
            <a:avLst/>
          </a:prstGeom>
          <a:noFill/>
          <a:ln w="9525">
            <a:noFill/>
            <a:miter lim="800000"/>
            <a:headEnd/>
            <a:tailEnd/>
          </a:ln>
        </p:spPr>
      </p:pic>
      <p:sp>
        <p:nvSpPr>
          <p:cNvPr id="2" name="Title 1"/>
          <p:cNvSpPr>
            <a:spLocks noGrp="1"/>
          </p:cNvSpPr>
          <p:nvPr>
            <p:ph type="title"/>
          </p:nvPr>
        </p:nvSpPr>
        <p:spPr/>
        <p:txBody>
          <a:bodyPr/>
          <a:lstStyle/>
          <a:p>
            <a:r>
              <a:rPr lang="en-US" sz="2400"/>
              <a:t>Outgoing serial/cover processing – demo</a:t>
            </a:r>
          </a:p>
        </p:txBody>
      </p:sp>
      <p:pic>
        <p:nvPicPr>
          <p:cNvPr id="52" name="Picture 5" descr="Bank-shadow"/>
          <p:cNvPicPr>
            <a:picLocks noChangeAspect="1" noChangeArrowheads="1"/>
          </p:cNvPicPr>
          <p:nvPr/>
        </p:nvPicPr>
        <p:blipFill>
          <a:blip r:embed="rId7" cstate="print"/>
          <a:srcRect/>
          <a:stretch>
            <a:fillRect/>
          </a:stretch>
        </p:blipFill>
        <p:spPr bwMode="auto">
          <a:xfrm>
            <a:off x="2358484" y="2947980"/>
            <a:ext cx="1025525" cy="760412"/>
          </a:xfrm>
          <a:prstGeom prst="rect">
            <a:avLst/>
          </a:prstGeom>
          <a:noFill/>
          <a:ln w="9525">
            <a:noFill/>
            <a:miter lim="800000"/>
            <a:headEnd/>
            <a:tailEnd/>
          </a:ln>
        </p:spPr>
      </p:pic>
      <p:sp>
        <p:nvSpPr>
          <p:cNvPr id="57" name="TextBox 56"/>
          <p:cNvSpPr txBox="1"/>
          <p:nvPr/>
        </p:nvSpPr>
        <p:spPr>
          <a:xfrm>
            <a:off x="2288445" y="3689056"/>
            <a:ext cx="1401345" cy="769441"/>
          </a:xfrm>
          <a:prstGeom prst="rect">
            <a:avLst/>
          </a:prstGeom>
          <a:noFill/>
        </p:spPr>
        <p:txBody>
          <a:bodyPr wrap="none" rtlCol="0">
            <a:spAutoFit/>
          </a:bodyPr>
          <a:lstStyle/>
          <a:p>
            <a:pPr algn="ctr"/>
            <a:r>
              <a:rPr lang="nl-BE" sz="1400" i="0">
                <a:latin typeface="+mn-lt"/>
              </a:rPr>
              <a:t>XCT BANK-1, </a:t>
            </a:r>
          </a:p>
          <a:p>
            <a:pPr algn="ctr"/>
            <a:r>
              <a:rPr lang="nl-BE" sz="1400" i="0">
                <a:latin typeface="+mn-lt"/>
              </a:rPr>
              <a:t>Belgium</a:t>
            </a:r>
          </a:p>
          <a:p>
            <a:pPr algn="ctr"/>
            <a:r>
              <a:rPr lang="nl-BE" sz="1100" i="0">
                <a:latin typeface="+mn-lt"/>
              </a:rPr>
              <a:t>(XCTABEBB)</a:t>
            </a:r>
          </a:p>
        </p:txBody>
      </p:sp>
      <p:pic>
        <p:nvPicPr>
          <p:cNvPr id="58" name="Picture 57"/>
          <p:cNvPicPr>
            <a:picLocks noChangeAspect="1" noChangeArrowheads="1"/>
          </p:cNvPicPr>
          <p:nvPr/>
        </p:nvPicPr>
        <p:blipFill>
          <a:blip r:embed="rId8" cstate="print"/>
          <a:srcRect/>
          <a:stretch>
            <a:fillRect/>
          </a:stretch>
        </p:blipFill>
        <p:spPr bwMode="auto">
          <a:xfrm>
            <a:off x="2429922" y="2876545"/>
            <a:ext cx="285751" cy="285749"/>
          </a:xfrm>
          <a:prstGeom prst="rect">
            <a:avLst/>
          </a:prstGeom>
          <a:noFill/>
          <a:ln w="28575" algn="ctr">
            <a:noFill/>
            <a:miter lim="800000"/>
            <a:headEnd/>
            <a:tailEnd/>
          </a:ln>
        </p:spPr>
      </p:pic>
      <p:sp>
        <p:nvSpPr>
          <p:cNvPr id="59" name="TextBox 58"/>
          <p:cNvSpPr txBox="1"/>
          <p:nvPr/>
        </p:nvSpPr>
        <p:spPr>
          <a:xfrm>
            <a:off x="110144" y="3630812"/>
            <a:ext cx="1423788" cy="566309"/>
          </a:xfrm>
          <a:prstGeom prst="rect">
            <a:avLst/>
          </a:prstGeom>
          <a:noFill/>
        </p:spPr>
        <p:txBody>
          <a:bodyPr wrap="none" rtlCol="0">
            <a:spAutoFit/>
          </a:bodyPr>
          <a:lstStyle/>
          <a:p>
            <a:pPr algn="ctr"/>
            <a:r>
              <a:rPr lang="nl-BE" sz="1400" i="0">
                <a:latin typeface="+mn-lt"/>
              </a:rPr>
              <a:t>Big Company,</a:t>
            </a:r>
          </a:p>
          <a:p>
            <a:pPr algn="ctr"/>
            <a:r>
              <a:rPr lang="nl-BE" sz="1400" i="0">
                <a:latin typeface="+mn-lt"/>
              </a:rPr>
              <a:t>Belgium</a:t>
            </a:r>
          </a:p>
        </p:txBody>
      </p:sp>
      <p:pic>
        <p:nvPicPr>
          <p:cNvPr id="64" name="Picture 54" descr="message"/>
          <p:cNvPicPr>
            <a:picLocks noChangeAspect="1" noChangeArrowheads="1"/>
          </p:cNvPicPr>
          <p:nvPr/>
        </p:nvPicPr>
        <p:blipFill>
          <a:blip r:embed="rId9" cstate="print"/>
          <a:srcRect/>
          <a:stretch>
            <a:fillRect/>
          </a:stretch>
        </p:blipFill>
        <p:spPr bwMode="auto">
          <a:xfrm>
            <a:off x="1551266" y="3689026"/>
            <a:ext cx="453067" cy="357190"/>
          </a:xfrm>
          <a:prstGeom prst="rect">
            <a:avLst/>
          </a:prstGeom>
          <a:noFill/>
          <a:ln w="9525">
            <a:noFill/>
            <a:miter lim="800000"/>
            <a:headEnd/>
            <a:tailEnd/>
          </a:ln>
        </p:spPr>
      </p:pic>
      <p:sp>
        <p:nvSpPr>
          <p:cNvPr id="65" name="TextBox 64"/>
          <p:cNvSpPr txBox="1"/>
          <p:nvPr/>
        </p:nvSpPr>
        <p:spPr>
          <a:xfrm>
            <a:off x="1449828" y="4055741"/>
            <a:ext cx="667169" cy="261610"/>
          </a:xfrm>
          <a:prstGeom prst="rect">
            <a:avLst/>
          </a:prstGeom>
          <a:noFill/>
        </p:spPr>
        <p:txBody>
          <a:bodyPr wrap="none" rtlCol="0">
            <a:spAutoFit/>
          </a:bodyPr>
          <a:lstStyle/>
          <a:p>
            <a:r>
              <a:rPr lang="nl-BE" sz="1100" i="0">
                <a:latin typeface="+mn-lt"/>
              </a:rPr>
              <a:t>MT101</a:t>
            </a:r>
          </a:p>
        </p:txBody>
      </p:sp>
      <p:sp>
        <p:nvSpPr>
          <p:cNvPr id="66" name="TextBox 65"/>
          <p:cNvSpPr txBox="1"/>
          <p:nvPr/>
        </p:nvSpPr>
        <p:spPr>
          <a:xfrm>
            <a:off x="5786918" y="1762914"/>
            <a:ext cx="1137876" cy="477054"/>
          </a:xfrm>
          <a:prstGeom prst="rect">
            <a:avLst/>
          </a:prstGeom>
          <a:noFill/>
        </p:spPr>
        <p:txBody>
          <a:bodyPr wrap="none" rtlCol="0">
            <a:spAutoFit/>
          </a:bodyPr>
          <a:lstStyle/>
          <a:p>
            <a:r>
              <a:rPr lang="en-US" sz="1400" i="0">
                <a:latin typeface="+mn-lt"/>
              </a:rPr>
              <a:t>Barclays, UK </a:t>
            </a:r>
            <a:br>
              <a:rPr lang="en-US" sz="1400" i="0">
                <a:latin typeface="+mn-lt"/>
              </a:rPr>
            </a:br>
            <a:r>
              <a:rPr lang="en-US" sz="1100" b="0" i="0">
                <a:latin typeface="+mn-lt"/>
              </a:rPr>
              <a:t>(</a:t>
            </a:r>
            <a:r>
              <a:rPr lang="en-US" sz="1100" b="0" i="0"/>
              <a:t>BARCGB22</a:t>
            </a:r>
            <a:r>
              <a:rPr lang="en-US" sz="1100" b="0" i="0">
                <a:latin typeface="+mn-lt"/>
              </a:rPr>
              <a:t>)</a:t>
            </a:r>
          </a:p>
        </p:txBody>
      </p:sp>
      <p:pic>
        <p:nvPicPr>
          <p:cNvPr id="67" name="Picture 5" descr="Bank-shadow"/>
          <p:cNvPicPr>
            <a:picLocks noChangeAspect="1" noChangeArrowheads="1"/>
          </p:cNvPicPr>
          <p:nvPr/>
        </p:nvPicPr>
        <p:blipFill>
          <a:blip r:embed="rId7" cstate="print"/>
          <a:srcRect/>
          <a:stretch>
            <a:fillRect/>
          </a:stretch>
        </p:blipFill>
        <p:spPr bwMode="auto">
          <a:xfrm>
            <a:off x="5829318" y="1048534"/>
            <a:ext cx="1025525" cy="760412"/>
          </a:xfrm>
          <a:prstGeom prst="rect">
            <a:avLst/>
          </a:prstGeom>
          <a:noFill/>
          <a:ln w="9525">
            <a:noFill/>
            <a:miter lim="800000"/>
            <a:headEnd/>
            <a:tailEnd/>
          </a:ln>
        </p:spPr>
      </p:pic>
      <p:pic>
        <p:nvPicPr>
          <p:cNvPr id="68" name="Picture 57" descr="Company2"/>
          <p:cNvPicPr>
            <a:picLocks noChangeAspect="1" noChangeArrowheads="1"/>
          </p:cNvPicPr>
          <p:nvPr/>
        </p:nvPicPr>
        <p:blipFill>
          <a:blip r:embed="rId10" cstate="print"/>
          <a:srcRect/>
          <a:stretch>
            <a:fillRect/>
          </a:stretch>
        </p:blipFill>
        <p:spPr bwMode="auto">
          <a:xfrm>
            <a:off x="7472392" y="928670"/>
            <a:ext cx="1314450" cy="847725"/>
          </a:xfrm>
          <a:prstGeom prst="rect">
            <a:avLst/>
          </a:prstGeom>
          <a:noFill/>
          <a:ln w="9525">
            <a:noFill/>
            <a:miter lim="800000"/>
            <a:headEnd/>
            <a:tailEnd/>
          </a:ln>
        </p:spPr>
      </p:pic>
      <p:sp>
        <p:nvSpPr>
          <p:cNvPr id="69" name="TextBox 68"/>
          <p:cNvSpPr txBox="1"/>
          <p:nvPr/>
        </p:nvSpPr>
        <p:spPr>
          <a:xfrm>
            <a:off x="7520749" y="1737500"/>
            <a:ext cx="1404552" cy="307777"/>
          </a:xfrm>
          <a:prstGeom prst="rect">
            <a:avLst/>
          </a:prstGeom>
          <a:noFill/>
        </p:spPr>
        <p:txBody>
          <a:bodyPr wrap="none" rtlCol="0">
            <a:spAutoFit/>
          </a:bodyPr>
          <a:lstStyle/>
          <a:p>
            <a:pPr algn="ctr"/>
            <a:r>
              <a:rPr lang="nl-BE" sz="1400" i="0">
                <a:latin typeface="+mn-lt"/>
              </a:rPr>
              <a:t>Toblerone UK</a:t>
            </a:r>
          </a:p>
        </p:txBody>
      </p:sp>
      <p:pic>
        <p:nvPicPr>
          <p:cNvPr id="70" name="Picture 51" descr="Shop2"/>
          <p:cNvPicPr>
            <a:picLocks noChangeAspect="1" noChangeArrowheads="1"/>
          </p:cNvPicPr>
          <p:nvPr/>
        </p:nvPicPr>
        <p:blipFill>
          <a:blip r:embed="rId11" cstate="print"/>
          <a:srcRect/>
          <a:stretch>
            <a:fillRect/>
          </a:stretch>
        </p:blipFill>
        <p:spPr bwMode="auto">
          <a:xfrm>
            <a:off x="214282" y="3081333"/>
            <a:ext cx="1066800" cy="571500"/>
          </a:xfrm>
          <a:prstGeom prst="rect">
            <a:avLst/>
          </a:prstGeom>
          <a:noFill/>
          <a:ln w="9525">
            <a:noFill/>
            <a:miter lim="800000"/>
            <a:headEnd/>
            <a:tailEnd/>
          </a:ln>
        </p:spPr>
      </p:pic>
      <p:pic>
        <p:nvPicPr>
          <p:cNvPr id="72" name="Picture 54" descr="message"/>
          <p:cNvPicPr>
            <a:picLocks noChangeAspect="1" noChangeArrowheads="1"/>
          </p:cNvPicPr>
          <p:nvPr/>
        </p:nvPicPr>
        <p:blipFill>
          <a:blip r:embed="rId9" cstate="print"/>
          <a:srcRect/>
          <a:stretch>
            <a:fillRect/>
          </a:stretch>
        </p:blipFill>
        <p:spPr bwMode="auto">
          <a:xfrm>
            <a:off x="4330448" y="2401903"/>
            <a:ext cx="453067" cy="357190"/>
          </a:xfrm>
          <a:prstGeom prst="rect">
            <a:avLst/>
          </a:prstGeom>
          <a:noFill/>
          <a:ln w="9525">
            <a:noFill/>
            <a:miter lim="800000"/>
            <a:headEnd/>
            <a:tailEnd/>
          </a:ln>
        </p:spPr>
      </p:pic>
      <p:pic>
        <p:nvPicPr>
          <p:cNvPr id="73" name="Picture 64" descr="Company9"/>
          <p:cNvPicPr>
            <a:picLocks noChangeAspect="1" noChangeArrowheads="1"/>
          </p:cNvPicPr>
          <p:nvPr/>
        </p:nvPicPr>
        <p:blipFill>
          <a:blip r:embed="rId12" cstate="print"/>
          <a:srcRect/>
          <a:stretch>
            <a:fillRect/>
          </a:stretch>
        </p:blipFill>
        <p:spPr bwMode="auto">
          <a:xfrm>
            <a:off x="7429520" y="3094964"/>
            <a:ext cx="1428750" cy="533400"/>
          </a:xfrm>
          <a:prstGeom prst="rect">
            <a:avLst/>
          </a:prstGeom>
          <a:noFill/>
          <a:ln w="9525">
            <a:noFill/>
            <a:miter lim="800000"/>
            <a:headEnd/>
            <a:tailEnd/>
          </a:ln>
        </p:spPr>
      </p:pic>
      <p:sp>
        <p:nvSpPr>
          <p:cNvPr id="74" name="TextBox 73"/>
          <p:cNvSpPr txBox="1"/>
          <p:nvPr/>
        </p:nvSpPr>
        <p:spPr>
          <a:xfrm>
            <a:off x="7438251" y="3666468"/>
            <a:ext cx="1612942" cy="307777"/>
          </a:xfrm>
          <a:prstGeom prst="rect">
            <a:avLst/>
          </a:prstGeom>
          <a:noFill/>
        </p:spPr>
        <p:txBody>
          <a:bodyPr wrap="none" rtlCol="0">
            <a:spAutoFit/>
          </a:bodyPr>
          <a:lstStyle/>
          <a:p>
            <a:pPr algn="ctr"/>
            <a:r>
              <a:rPr lang="nl-BE" sz="1400" i="0">
                <a:latin typeface="+mn-lt"/>
              </a:rPr>
              <a:t>City Trends Inc.</a:t>
            </a:r>
          </a:p>
        </p:txBody>
      </p:sp>
      <p:sp>
        <p:nvSpPr>
          <p:cNvPr id="75" name="Line 25"/>
          <p:cNvSpPr>
            <a:spLocks noChangeShapeType="1"/>
          </p:cNvSpPr>
          <p:nvPr/>
        </p:nvSpPr>
        <p:spPr bwMode="auto">
          <a:xfrm>
            <a:off x="7000892" y="1477162"/>
            <a:ext cx="428628"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sp>
        <p:nvSpPr>
          <p:cNvPr id="76" name="TextBox 75"/>
          <p:cNvSpPr txBox="1"/>
          <p:nvPr/>
        </p:nvSpPr>
        <p:spPr>
          <a:xfrm>
            <a:off x="5163426" y="3714752"/>
            <a:ext cx="2303836" cy="529376"/>
          </a:xfrm>
          <a:prstGeom prst="rect">
            <a:avLst/>
          </a:prstGeom>
          <a:noFill/>
        </p:spPr>
        <p:txBody>
          <a:bodyPr wrap="none" rtlCol="0">
            <a:spAutoFit/>
          </a:bodyPr>
          <a:lstStyle/>
          <a:p>
            <a:pPr algn="ctr"/>
            <a:r>
              <a:rPr lang="en-US" sz="1400" i="0">
                <a:latin typeface="+mn-lt"/>
              </a:rPr>
              <a:t>Credit Lyonnais, France</a:t>
            </a:r>
          </a:p>
          <a:p>
            <a:pPr algn="ctr"/>
            <a:r>
              <a:rPr lang="en-US" sz="1100" i="0">
                <a:latin typeface="+mn-lt"/>
              </a:rPr>
              <a:t>(CRLYFRPP)</a:t>
            </a:r>
          </a:p>
        </p:txBody>
      </p:sp>
      <p:pic>
        <p:nvPicPr>
          <p:cNvPr id="77" name="Picture 5" descr="Bank-shadow"/>
          <p:cNvPicPr>
            <a:picLocks noChangeAspect="1" noChangeArrowheads="1"/>
          </p:cNvPicPr>
          <p:nvPr/>
        </p:nvPicPr>
        <p:blipFill>
          <a:blip r:embed="rId7" cstate="print"/>
          <a:srcRect/>
          <a:stretch>
            <a:fillRect/>
          </a:stretch>
        </p:blipFill>
        <p:spPr bwMode="auto">
          <a:xfrm>
            <a:off x="5788805" y="3000372"/>
            <a:ext cx="1025525" cy="760412"/>
          </a:xfrm>
          <a:prstGeom prst="rect">
            <a:avLst/>
          </a:prstGeom>
          <a:noFill/>
          <a:ln w="9525">
            <a:noFill/>
            <a:miter lim="800000"/>
            <a:headEnd/>
            <a:tailEnd/>
          </a:ln>
        </p:spPr>
      </p:pic>
      <p:sp>
        <p:nvSpPr>
          <p:cNvPr id="78" name="Line 25"/>
          <p:cNvSpPr>
            <a:spLocks noChangeShapeType="1"/>
          </p:cNvSpPr>
          <p:nvPr/>
        </p:nvSpPr>
        <p:spPr bwMode="auto">
          <a:xfrm>
            <a:off x="7000892" y="3452154"/>
            <a:ext cx="428628"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sp>
        <p:nvSpPr>
          <p:cNvPr id="79" name="TextBox 78"/>
          <p:cNvSpPr txBox="1"/>
          <p:nvPr/>
        </p:nvSpPr>
        <p:spPr>
          <a:xfrm>
            <a:off x="4237886" y="2711797"/>
            <a:ext cx="595035" cy="464743"/>
          </a:xfrm>
          <a:prstGeom prst="rect">
            <a:avLst/>
          </a:prstGeom>
          <a:noFill/>
        </p:spPr>
        <p:txBody>
          <a:bodyPr wrap="none" rtlCol="0">
            <a:spAutoFit/>
          </a:bodyPr>
          <a:lstStyle/>
          <a:p>
            <a:pPr algn="ctr"/>
            <a:r>
              <a:rPr lang="nl-BE" sz="1100" i="0">
                <a:latin typeface="+mn-lt"/>
              </a:rPr>
              <a:t>MT103</a:t>
            </a:r>
          </a:p>
          <a:p>
            <a:pPr algn="ctr"/>
            <a:r>
              <a:rPr lang="nl-BE" sz="1100" i="0">
                <a:latin typeface="+mn-lt"/>
              </a:rPr>
              <a:t>(GBP)</a:t>
            </a:r>
          </a:p>
        </p:txBody>
      </p:sp>
      <p:sp>
        <p:nvSpPr>
          <p:cNvPr id="80" name="TextBox 79"/>
          <p:cNvSpPr txBox="1"/>
          <p:nvPr/>
        </p:nvSpPr>
        <p:spPr>
          <a:xfrm>
            <a:off x="5327782" y="5840109"/>
            <a:ext cx="1970411" cy="492443"/>
          </a:xfrm>
          <a:prstGeom prst="rect">
            <a:avLst/>
          </a:prstGeom>
          <a:noFill/>
        </p:spPr>
        <p:txBody>
          <a:bodyPr wrap="none" rtlCol="0">
            <a:spAutoFit/>
          </a:bodyPr>
          <a:lstStyle/>
          <a:p>
            <a:pPr algn="ctr"/>
            <a:r>
              <a:rPr lang="en-US" sz="1400" i="0">
                <a:latin typeface="+mn-lt"/>
              </a:rPr>
              <a:t>Citibank, New York </a:t>
            </a:r>
            <a:br>
              <a:rPr lang="en-US" sz="1400" i="0">
                <a:latin typeface="+mn-lt"/>
              </a:rPr>
            </a:br>
            <a:r>
              <a:rPr lang="en-US" sz="1100" i="0">
                <a:latin typeface="+mn-lt"/>
              </a:rPr>
              <a:t>(CITIUS33)</a:t>
            </a:r>
            <a:endParaRPr lang="en-US" sz="1400" i="0">
              <a:latin typeface="+mn-lt"/>
            </a:endParaRPr>
          </a:p>
        </p:txBody>
      </p:sp>
      <p:pic>
        <p:nvPicPr>
          <p:cNvPr id="81" name="Picture 5" descr="Bank-shadow"/>
          <p:cNvPicPr>
            <a:picLocks noChangeAspect="1" noChangeArrowheads="1"/>
          </p:cNvPicPr>
          <p:nvPr/>
        </p:nvPicPr>
        <p:blipFill>
          <a:blip r:embed="rId7" cstate="print"/>
          <a:srcRect/>
          <a:stretch>
            <a:fillRect/>
          </a:stretch>
        </p:blipFill>
        <p:spPr bwMode="auto">
          <a:xfrm>
            <a:off x="5786446" y="5072074"/>
            <a:ext cx="1025525" cy="760412"/>
          </a:xfrm>
          <a:prstGeom prst="rect">
            <a:avLst/>
          </a:prstGeom>
          <a:noFill/>
          <a:ln w="9525">
            <a:noFill/>
            <a:miter lim="800000"/>
            <a:headEnd/>
            <a:tailEnd/>
          </a:ln>
        </p:spPr>
      </p:pic>
      <p:sp>
        <p:nvSpPr>
          <p:cNvPr id="82" name="Line 25"/>
          <p:cNvSpPr>
            <a:spLocks noChangeShapeType="1"/>
          </p:cNvSpPr>
          <p:nvPr/>
        </p:nvSpPr>
        <p:spPr bwMode="auto">
          <a:xfrm flipV="1">
            <a:off x="6286512" y="4369945"/>
            <a:ext cx="0" cy="428628"/>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pic>
        <p:nvPicPr>
          <p:cNvPr id="85" name="Picture 54" descr="message"/>
          <p:cNvPicPr>
            <a:picLocks noChangeAspect="1" noChangeArrowheads="1"/>
          </p:cNvPicPr>
          <p:nvPr/>
        </p:nvPicPr>
        <p:blipFill>
          <a:blip r:embed="rId9" cstate="print"/>
          <a:srcRect/>
          <a:stretch>
            <a:fillRect/>
          </a:stretch>
        </p:blipFill>
        <p:spPr bwMode="auto">
          <a:xfrm>
            <a:off x="4357686" y="4572008"/>
            <a:ext cx="453067" cy="357190"/>
          </a:xfrm>
          <a:prstGeom prst="rect">
            <a:avLst/>
          </a:prstGeom>
          <a:noFill/>
          <a:ln w="9525">
            <a:noFill/>
            <a:miter lim="800000"/>
            <a:headEnd/>
            <a:tailEnd/>
          </a:ln>
        </p:spPr>
      </p:pic>
      <p:sp>
        <p:nvSpPr>
          <p:cNvPr id="86" name="TextBox 85"/>
          <p:cNvSpPr txBox="1"/>
          <p:nvPr/>
        </p:nvSpPr>
        <p:spPr>
          <a:xfrm>
            <a:off x="3839527" y="4881902"/>
            <a:ext cx="1446230" cy="464743"/>
          </a:xfrm>
          <a:prstGeom prst="rect">
            <a:avLst/>
          </a:prstGeom>
          <a:noFill/>
        </p:spPr>
        <p:txBody>
          <a:bodyPr wrap="none" rtlCol="0">
            <a:spAutoFit/>
          </a:bodyPr>
          <a:lstStyle/>
          <a:p>
            <a:pPr algn="ctr"/>
            <a:r>
              <a:rPr lang="nl-BE" sz="1100" i="0">
                <a:latin typeface="+mn-lt"/>
              </a:rPr>
              <a:t>MT202COV</a:t>
            </a:r>
          </a:p>
          <a:p>
            <a:r>
              <a:rPr lang="nl-BE" sz="1100" i="0">
                <a:latin typeface="+mn-lt"/>
              </a:rPr>
              <a:t>(USD equivalent EUR)</a:t>
            </a:r>
          </a:p>
        </p:txBody>
      </p:sp>
      <p:pic>
        <p:nvPicPr>
          <p:cNvPr id="87" name="Picture 54" descr="message"/>
          <p:cNvPicPr>
            <a:picLocks noChangeAspect="1" noChangeArrowheads="1"/>
          </p:cNvPicPr>
          <p:nvPr/>
        </p:nvPicPr>
        <p:blipFill>
          <a:blip r:embed="rId9" cstate="print"/>
          <a:srcRect/>
          <a:stretch>
            <a:fillRect/>
          </a:stretch>
        </p:blipFill>
        <p:spPr bwMode="auto">
          <a:xfrm>
            <a:off x="4357686" y="3357562"/>
            <a:ext cx="453067" cy="357190"/>
          </a:xfrm>
          <a:prstGeom prst="rect">
            <a:avLst/>
          </a:prstGeom>
          <a:noFill/>
          <a:ln w="9525">
            <a:noFill/>
            <a:miter lim="800000"/>
            <a:headEnd/>
            <a:tailEnd/>
          </a:ln>
        </p:spPr>
      </p:pic>
      <p:sp>
        <p:nvSpPr>
          <p:cNvPr id="88" name="TextBox 87"/>
          <p:cNvSpPr txBox="1"/>
          <p:nvPr/>
        </p:nvSpPr>
        <p:spPr>
          <a:xfrm>
            <a:off x="3839531" y="3667456"/>
            <a:ext cx="1446230" cy="464743"/>
          </a:xfrm>
          <a:prstGeom prst="rect">
            <a:avLst/>
          </a:prstGeom>
          <a:noFill/>
        </p:spPr>
        <p:txBody>
          <a:bodyPr wrap="none" rtlCol="0">
            <a:spAutoFit/>
          </a:bodyPr>
          <a:lstStyle/>
          <a:p>
            <a:pPr algn="ctr"/>
            <a:r>
              <a:rPr lang="nl-BE" sz="1100" i="0">
                <a:latin typeface="+mn-lt"/>
              </a:rPr>
              <a:t>MT103</a:t>
            </a:r>
          </a:p>
          <a:p>
            <a:pPr algn="ctr"/>
            <a:r>
              <a:rPr lang="nl-BE" sz="1100" i="0">
                <a:latin typeface="+mn-lt"/>
              </a:rPr>
              <a:t>(USD equivalent EUR)</a:t>
            </a:r>
          </a:p>
        </p:txBody>
      </p:sp>
      <p:sp>
        <p:nvSpPr>
          <p:cNvPr id="97" name="Oval 39"/>
          <p:cNvSpPr>
            <a:spLocks noChangeArrowheads="1"/>
          </p:cNvSpPr>
          <p:nvPr/>
        </p:nvSpPr>
        <p:spPr bwMode="auto">
          <a:xfrm>
            <a:off x="4844204" y="2463000"/>
            <a:ext cx="288925" cy="287337"/>
          </a:xfrm>
          <a:prstGeom prst="ellipse">
            <a:avLst/>
          </a:prstGeom>
          <a:gradFill rotWithShape="1">
            <a:gsLst>
              <a:gs pos="0">
                <a:srgbClr val="FFFFFF"/>
              </a:gs>
              <a:gs pos="100000">
                <a:srgbClr val="889FBE"/>
              </a:gs>
            </a:gsLst>
            <a:lin ang="2700000" scaled="1"/>
          </a:gradFill>
          <a:ln w="28575" algn="ctr">
            <a:solidFill>
              <a:srgbClr val="889FBE"/>
            </a:solidFill>
            <a:round/>
            <a:headEnd/>
            <a:tailEnd/>
          </a:ln>
        </p:spPr>
        <p:txBody>
          <a:bodyPr wrap="none" anchor="ctr"/>
          <a:lstStyle/>
          <a:p>
            <a:pPr marL="342900" indent="-342900" algn="ctr"/>
            <a:r>
              <a:rPr lang="en-US" i="0">
                <a:latin typeface="+mn-lt"/>
              </a:rPr>
              <a:t>1</a:t>
            </a:r>
          </a:p>
        </p:txBody>
      </p:sp>
      <p:sp>
        <p:nvSpPr>
          <p:cNvPr id="103" name="Oval 39"/>
          <p:cNvSpPr>
            <a:spLocks noChangeArrowheads="1"/>
          </p:cNvSpPr>
          <p:nvPr/>
        </p:nvSpPr>
        <p:spPr bwMode="auto">
          <a:xfrm>
            <a:off x="4928259" y="3550722"/>
            <a:ext cx="270488" cy="277752"/>
          </a:xfrm>
          <a:prstGeom prst="ellipse">
            <a:avLst/>
          </a:prstGeom>
          <a:gradFill rotWithShape="1">
            <a:gsLst>
              <a:gs pos="0">
                <a:srgbClr val="FFFFFF"/>
              </a:gs>
              <a:gs pos="100000">
                <a:srgbClr val="889FBE"/>
              </a:gs>
            </a:gsLst>
            <a:lin ang="2700000" scaled="1"/>
          </a:gradFill>
          <a:ln w="28575" algn="ctr">
            <a:solidFill>
              <a:srgbClr val="889FBE"/>
            </a:solidFill>
            <a:round/>
            <a:headEnd/>
            <a:tailEnd/>
          </a:ln>
        </p:spPr>
        <p:txBody>
          <a:bodyPr wrap="none" anchor="ctr"/>
          <a:lstStyle/>
          <a:p>
            <a:pPr marL="342900" indent="-342900" algn="ctr"/>
            <a:r>
              <a:rPr lang="en-US" i="0">
                <a:latin typeface="+mn-lt"/>
              </a:rPr>
              <a:t>2</a:t>
            </a:r>
          </a:p>
        </p:txBody>
      </p:sp>
    </p:spTree>
    <p:extLst>
      <p:ext uri="{BB962C8B-B14F-4D97-AF65-F5344CB8AC3E}">
        <p14:creationId xmlns:p14="http://schemas.microsoft.com/office/powerpoint/2010/main" val="36994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88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88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3" grpId="0" animBg="1"/>
      <p:bldP spid="71" grpId="0" animBg="1"/>
      <p:bldP spid="66" grpId="0"/>
      <p:bldP spid="69" grpId="0"/>
      <p:bldP spid="74" grpId="0"/>
      <p:bldP spid="75" grpId="0" animBg="1"/>
      <p:bldP spid="76" grpId="0"/>
      <p:bldP spid="78" grpId="0" animBg="1"/>
      <p:bldP spid="79" grpId="0"/>
      <p:bldP spid="80" grpId="0"/>
      <p:bldP spid="82" grpId="0" animBg="1"/>
      <p:bldP spid="86" grpId="0"/>
      <p:bldP spid="88" grpId="0"/>
      <p:bldP spid="97" grpId="0" animBg="1"/>
      <p:bldP spid="103"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Picture 3"/>
          <p:cNvPicPr>
            <a:picLocks noChangeAspect="1" noChangeArrowheads="1"/>
          </p:cNvPicPr>
          <p:nvPr/>
        </p:nvPicPr>
        <p:blipFill>
          <a:blip r:embed="rId2" cstate="print"/>
          <a:srcRect/>
          <a:stretch>
            <a:fillRect/>
          </a:stretch>
        </p:blipFill>
        <p:spPr bwMode="auto">
          <a:xfrm>
            <a:off x="2885496" y="1626920"/>
            <a:ext cx="546266" cy="546266"/>
          </a:xfrm>
          <a:prstGeom prst="rect">
            <a:avLst/>
          </a:prstGeom>
          <a:noFill/>
          <a:ln w="9525">
            <a:noFill/>
            <a:miter lim="800000"/>
            <a:headEnd/>
            <a:tailEnd/>
          </a:ln>
          <a:effectLst/>
        </p:spPr>
      </p:pic>
      <p:pic>
        <p:nvPicPr>
          <p:cNvPr id="44" name="Picture 19" descr="swift"/>
          <p:cNvPicPr>
            <a:picLocks noChangeAspect="1" noChangeArrowheads="1"/>
          </p:cNvPicPr>
          <p:nvPr/>
        </p:nvPicPr>
        <p:blipFill>
          <a:blip r:embed="rId3" cstate="print"/>
          <a:srcRect/>
          <a:stretch>
            <a:fillRect/>
          </a:stretch>
        </p:blipFill>
        <p:spPr bwMode="auto">
          <a:xfrm>
            <a:off x="4251983" y="2006766"/>
            <a:ext cx="424914" cy="428348"/>
          </a:xfrm>
          <a:prstGeom prst="rect">
            <a:avLst/>
          </a:prstGeom>
          <a:noFill/>
          <a:ln w="9525">
            <a:noFill/>
            <a:miter lim="800000"/>
            <a:headEnd/>
            <a:tailEnd/>
          </a:ln>
        </p:spPr>
      </p:pic>
      <p:pic>
        <p:nvPicPr>
          <p:cNvPr id="41" name="Picture 19" descr="swift"/>
          <p:cNvPicPr>
            <a:picLocks noChangeAspect="1" noChangeArrowheads="1"/>
          </p:cNvPicPr>
          <p:nvPr/>
        </p:nvPicPr>
        <p:blipFill>
          <a:blip r:embed="rId3" cstate="print"/>
          <a:srcRect/>
          <a:stretch>
            <a:fillRect/>
          </a:stretch>
        </p:blipFill>
        <p:spPr bwMode="auto">
          <a:xfrm>
            <a:off x="2518186" y="3028045"/>
            <a:ext cx="424914" cy="428348"/>
          </a:xfrm>
          <a:prstGeom prst="rect">
            <a:avLst/>
          </a:prstGeom>
          <a:noFill/>
          <a:ln w="9525">
            <a:noFill/>
            <a:miter lim="800000"/>
            <a:headEnd/>
            <a:tailEnd/>
          </a:ln>
        </p:spPr>
      </p:pic>
      <p:pic>
        <p:nvPicPr>
          <p:cNvPr id="40" name="Picture 19" descr="swift"/>
          <p:cNvPicPr>
            <a:picLocks noChangeAspect="1" noChangeArrowheads="1"/>
          </p:cNvPicPr>
          <p:nvPr/>
        </p:nvPicPr>
        <p:blipFill>
          <a:blip r:embed="rId3" cstate="print"/>
          <a:srcRect/>
          <a:stretch>
            <a:fillRect/>
          </a:stretch>
        </p:blipFill>
        <p:spPr bwMode="auto">
          <a:xfrm>
            <a:off x="6047137" y="2721265"/>
            <a:ext cx="424914" cy="428348"/>
          </a:xfrm>
          <a:prstGeom prst="rect">
            <a:avLst/>
          </a:prstGeom>
          <a:noFill/>
          <a:ln w="9525">
            <a:noFill/>
            <a:miter lim="800000"/>
            <a:headEnd/>
            <a:tailEnd/>
          </a:ln>
        </p:spPr>
      </p:pic>
      <p:pic>
        <p:nvPicPr>
          <p:cNvPr id="39" name="Picture 19" descr="swift"/>
          <p:cNvPicPr>
            <a:picLocks noChangeAspect="1" noChangeArrowheads="1"/>
          </p:cNvPicPr>
          <p:nvPr/>
        </p:nvPicPr>
        <p:blipFill>
          <a:blip r:embed="rId3" cstate="print"/>
          <a:srcRect/>
          <a:stretch>
            <a:fillRect/>
          </a:stretch>
        </p:blipFill>
        <p:spPr bwMode="auto">
          <a:xfrm>
            <a:off x="3980828" y="3742542"/>
            <a:ext cx="424914" cy="428348"/>
          </a:xfrm>
          <a:prstGeom prst="rect">
            <a:avLst/>
          </a:prstGeom>
          <a:noFill/>
          <a:ln w="9525">
            <a:noFill/>
            <a:miter lim="800000"/>
            <a:headEnd/>
            <a:tailEnd/>
          </a:ln>
        </p:spPr>
      </p:pic>
      <p:pic>
        <p:nvPicPr>
          <p:cNvPr id="79874" name="Picture 2"/>
          <p:cNvPicPr>
            <a:picLocks noChangeAspect="1" noChangeArrowheads="1"/>
          </p:cNvPicPr>
          <p:nvPr/>
        </p:nvPicPr>
        <p:blipFill>
          <a:blip r:embed="rId4" cstate="print"/>
          <a:srcRect l="66642" t="52369" r="5122" b="4037"/>
          <a:stretch>
            <a:fillRect/>
          </a:stretch>
        </p:blipFill>
        <p:spPr bwMode="auto">
          <a:xfrm>
            <a:off x="1721895" y="3491351"/>
            <a:ext cx="385200" cy="385200"/>
          </a:xfrm>
          <a:prstGeom prst="rect">
            <a:avLst/>
          </a:prstGeom>
          <a:noFill/>
          <a:ln w="9525">
            <a:noFill/>
            <a:miter lim="800000"/>
            <a:headEnd/>
            <a:tailEnd/>
          </a:ln>
        </p:spPr>
      </p:pic>
      <p:sp>
        <p:nvSpPr>
          <p:cNvPr id="2" name="Title 1"/>
          <p:cNvSpPr>
            <a:spLocks noGrp="1"/>
          </p:cNvSpPr>
          <p:nvPr>
            <p:ph type="title"/>
          </p:nvPr>
        </p:nvSpPr>
        <p:spPr/>
        <p:txBody>
          <a:bodyPr/>
          <a:lstStyle/>
          <a:p>
            <a:r>
              <a:rPr lang="en-US" sz="2400"/>
              <a:t>Incoming cover (MT202 COV)</a:t>
            </a:r>
          </a:p>
        </p:txBody>
      </p:sp>
      <p:pic>
        <p:nvPicPr>
          <p:cNvPr id="4" name="Picture 5" descr="Bank-shadow"/>
          <p:cNvPicPr>
            <a:picLocks noChangeAspect="1" noChangeArrowheads="1"/>
          </p:cNvPicPr>
          <p:nvPr/>
        </p:nvPicPr>
        <p:blipFill>
          <a:blip r:embed="rId5" cstate="print"/>
          <a:srcRect/>
          <a:stretch>
            <a:fillRect/>
          </a:stretch>
        </p:blipFill>
        <p:spPr bwMode="auto">
          <a:xfrm>
            <a:off x="6111775" y="3562254"/>
            <a:ext cx="1025525" cy="760412"/>
          </a:xfrm>
          <a:prstGeom prst="rect">
            <a:avLst/>
          </a:prstGeom>
          <a:noFill/>
          <a:ln w="9525">
            <a:noFill/>
            <a:miter lim="800000"/>
            <a:headEnd/>
            <a:tailEnd/>
          </a:ln>
        </p:spPr>
      </p:pic>
      <p:sp>
        <p:nvSpPr>
          <p:cNvPr id="6" name="TextBox 5"/>
          <p:cNvSpPr txBox="1"/>
          <p:nvPr/>
        </p:nvSpPr>
        <p:spPr>
          <a:xfrm>
            <a:off x="6209470" y="4253480"/>
            <a:ext cx="1065869" cy="769441"/>
          </a:xfrm>
          <a:prstGeom prst="rect">
            <a:avLst/>
          </a:prstGeom>
          <a:noFill/>
        </p:spPr>
        <p:txBody>
          <a:bodyPr wrap="none" rtlCol="0">
            <a:spAutoFit/>
          </a:bodyPr>
          <a:lstStyle/>
          <a:p>
            <a:pPr algn="ctr"/>
            <a:r>
              <a:rPr lang="nl-BE" sz="1400" i="0">
                <a:latin typeface="+mn-lt"/>
              </a:rPr>
              <a:t>XCT Bank-1,</a:t>
            </a:r>
          </a:p>
          <a:p>
            <a:pPr algn="ctr"/>
            <a:r>
              <a:rPr lang="nl-BE" sz="1400" i="0">
                <a:latin typeface="+mn-lt"/>
              </a:rPr>
              <a:t>Belgium</a:t>
            </a:r>
          </a:p>
          <a:p>
            <a:pPr algn="ctr"/>
            <a:r>
              <a:rPr lang="nl-BE" sz="1100" i="0">
                <a:latin typeface="+mn-lt"/>
              </a:rPr>
              <a:t>(XCTABEBB)</a:t>
            </a:r>
          </a:p>
        </p:txBody>
      </p:sp>
      <p:pic>
        <p:nvPicPr>
          <p:cNvPr id="7" name="Picture 6"/>
          <p:cNvPicPr>
            <a:picLocks noChangeAspect="1" noChangeArrowheads="1"/>
          </p:cNvPicPr>
          <p:nvPr/>
        </p:nvPicPr>
        <p:blipFill>
          <a:blip r:embed="rId6" cstate="print"/>
          <a:srcRect/>
          <a:stretch>
            <a:fillRect/>
          </a:stretch>
        </p:blipFill>
        <p:spPr bwMode="auto">
          <a:xfrm>
            <a:off x="6183213" y="3490819"/>
            <a:ext cx="285751" cy="285749"/>
          </a:xfrm>
          <a:prstGeom prst="rect">
            <a:avLst/>
          </a:prstGeom>
          <a:noFill/>
          <a:ln w="28575" algn="ctr">
            <a:noFill/>
            <a:miter lim="800000"/>
            <a:headEnd/>
            <a:tailEnd/>
          </a:ln>
        </p:spPr>
      </p:pic>
      <p:sp>
        <p:nvSpPr>
          <p:cNvPr id="12" name="Line 25"/>
          <p:cNvSpPr>
            <a:spLocks noChangeShapeType="1"/>
          </p:cNvSpPr>
          <p:nvPr/>
        </p:nvSpPr>
        <p:spPr bwMode="auto">
          <a:xfrm>
            <a:off x="1287290" y="3984909"/>
            <a:ext cx="252000"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defRPr/>
            </a:pPr>
            <a:endParaRPr lang="en-US" i="0"/>
          </a:p>
        </p:txBody>
      </p:sp>
      <p:pic>
        <p:nvPicPr>
          <p:cNvPr id="19" name="Picture 51" descr="Shop2"/>
          <p:cNvPicPr>
            <a:picLocks noChangeAspect="1" noChangeArrowheads="1"/>
          </p:cNvPicPr>
          <p:nvPr/>
        </p:nvPicPr>
        <p:blipFill>
          <a:blip r:embed="rId7" cstate="print"/>
          <a:srcRect/>
          <a:stretch>
            <a:fillRect/>
          </a:stretch>
        </p:blipFill>
        <p:spPr bwMode="auto">
          <a:xfrm>
            <a:off x="111830" y="3667355"/>
            <a:ext cx="1066800" cy="571500"/>
          </a:xfrm>
          <a:prstGeom prst="rect">
            <a:avLst/>
          </a:prstGeom>
          <a:noFill/>
          <a:ln w="9525">
            <a:noFill/>
            <a:miter lim="800000"/>
            <a:headEnd/>
            <a:tailEnd/>
          </a:ln>
        </p:spPr>
      </p:pic>
      <p:pic>
        <p:nvPicPr>
          <p:cNvPr id="22" name="Picture 64" descr="Company9"/>
          <p:cNvPicPr>
            <a:picLocks noChangeAspect="1" noChangeArrowheads="1"/>
          </p:cNvPicPr>
          <p:nvPr/>
        </p:nvPicPr>
        <p:blipFill>
          <a:blip r:embed="rId8" cstate="print"/>
          <a:srcRect/>
          <a:stretch>
            <a:fillRect/>
          </a:stretch>
        </p:blipFill>
        <p:spPr bwMode="auto">
          <a:xfrm>
            <a:off x="7623943" y="3711678"/>
            <a:ext cx="1428750" cy="533400"/>
          </a:xfrm>
          <a:prstGeom prst="rect">
            <a:avLst/>
          </a:prstGeom>
          <a:noFill/>
          <a:ln w="9525">
            <a:noFill/>
            <a:miter lim="800000"/>
            <a:headEnd/>
            <a:tailEnd/>
          </a:ln>
        </p:spPr>
      </p:pic>
      <p:sp>
        <p:nvSpPr>
          <p:cNvPr id="23" name="TextBox 22"/>
          <p:cNvSpPr txBox="1"/>
          <p:nvPr/>
        </p:nvSpPr>
        <p:spPr>
          <a:xfrm>
            <a:off x="7707563" y="4261916"/>
            <a:ext cx="1154419" cy="307777"/>
          </a:xfrm>
          <a:prstGeom prst="rect">
            <a:avLst/>
          </a:prstGeom>
          <a:noFill/>
        </p:spPr>
        <p:txBody>
          <a:bodyPr wrap="none" rtlCol="0">
            <a:spAutoFit/>
          </a:bodyPr>
          <a:lstStyle/>
          <a:p>
            <a:pPr algn="ctr"/>
            <a:r>
              <a:rPr lang="nl-BE" sz="1400" i="0">
                <a:latin typeface="+mn-lt"/>
              </a:rPr>
              <a:t>Big Company</a:t>
            </a:r>
          </a:p>
        </p:txBody>
      </p:sp>
      <p:sp>
        <p:nvSpPr>
          <p:cNvPr id="25" name="TextBox 24"/>
          <p:cNvSpPr txBox="1"/>
          <p:nvPr/>
        </p:nvSpPr>
        <p:spPr>
          <a:xfrm>
            <a:off x="1658668" y="4267671"/>
            <a:ext cx="1253869" cy="735586"/>
          </a:xfrm>
          <a:prstGeom prst="rect">
            <a:avLst/>
          </a:prstGeom>
          <a:noFill/>
        </p:spPr>
        <p:txBody>
          <a:bodyPr wrap="none" rtlCol="0">
            <a:spAutoFit/>
          </a:bodyPr>
          <a:lstStyle/>
          <a:p>
            <a:r>
              <a:rPr lang="en-US" sz="1400" i="0">
                <a:latin typeface="+mn-lt"/>
              </a:rPr>
              <a:t>Al </a:t>
            </a:r>
            <a:r>
              <a:rPr lang="en-US" sz="1400" i="0" err="1">
                <a:latin typeface="+mn-lt"/>
              </a:rPr>
              <a:t>Rajhi</a:t>
            </a:r>
            <a:r>
              <a:rPr lang="en-US" sz="1400" i="0">
                <a:latin typeface="+mn-lt"/>
              </a:rPr>
              <a:t> Bank, </a:t>
            </a:r>
          </a:p>
          <a:p>
            <a:r>
              <a:rPr lang="en-US" sz="1400" i="0">
                <a:latin typeface="+mn-lt"/>
              </a:rPr>
              <a:t>Riyadh</a:t>
            </a:r>
            <a:br>
              <a:rPr lang="en-US" sz="1400" i="0">
                <a:latin typeface="+mn-lt"/>
              </a:rPr>
            </a:br>
            <a:r>
              <a:rPr lang="en-US" sz="1100" i="0">
                <a:latin typeface="+mn-lt"/>
              </a:rPr>
              <a:t>(RJHISARI) </a:t>
            </a:r>
            <a:endParaRPr lang="en-US" sz="1100" b="1" i="0">
              <a:latin typeface="+mn-lt"/>
            </a:endParaRPr>
          </a:p>
        </p:txBody>
      </p:sp>
      <p:pic>
        <p:nvPicPr>
          <p:cNvPr id="26" name="Picture 5" descr="Bank-shadow"/>
          <p:cNvPicPr>
            <a:picLocks noChangeAspect="1" noChangeArrowheads="1"/>
          </p:cNvPicPr>
          <p:nvPr/>
        </p:nvPicPr>
        <p:blipFill>
          <a:blip r:embed="rId5" cstate="print"/>
          <a:srcRect/>
          <a:stretch>
            <a:fillRect/>
          </a:stretch>
        </p:blipFill>
        <p:spPr bwMode="auto">
          <a:xfrm>
            <a:off x="1727165" y="3553291"/>
            <a:ext cx="1025525" cy="760412"/>
          </a:xfrm>
          <a:prstGeom prst="rect">
            <a:avLst/>
          </a:prstGeom>
          <a:noFill/>
          <a:ln w="9525">
            <a:noFill/>
            <a:miter lim="800000"/>
            <a:headEnd/>
            <a:tailEnd/>
          </a:ln>
        </p:spPr>
      </p:pic>
      <p:sp>
        <p:nvSpPr>
          <p:cNvPr id="27" name="Line 25"/>
          <p:cNvSpPr>
            <a:spLocks noChangeShapeType="1"/>
          </p:cNvSpPr>
          <p:nvPr/>
        </p:nvSpPr>
        <p:spPr bwMode="auto">
          <a:xfrm>
            <a:off x="7319185" y="3994437"/>
            <a:ext cx="252000"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defRPr/>
            </a:pPr>
            <a:endParaRPr lang="en-US" i="0"/>
          </a:p>
        </p:txBody>
      </p:sp>
      <p:sp>
        <p:nvSpPr>
          <p:cNvPr id="29" name="TextBox 28"/>
          <p:cNvSpPr txBox="1"/>
          <p:nvPr/>
        </p:nvSpPr>
        <p:spPr>
          <a:xfrm>
            <a:off x="2941495" y="2554672"/>
            <a:ext cx="1171475" cy="477054"/>
          </a:xfrm>
          <a:prstGeom prst="rect">
            <a:avLst/>
          </a:prstGeom>
          <a:noFill/>
        </p:spPr>
        <p:txBody>
          <a:bodyPr wrap="none" rtlCol="0">
            <a:spAutoFit/>
          </a:bodyPr>
          <a:lstStyle/>
          <a:p>
            <a:r>
              <a:rPr lang="en-US" sz="1400" i="0">
                <a:latin typeface="+mn-lt"/>
              </a:rPr>
              <a:t>KBC, Belgium</a:t>
            </a:r>
            <a:br>
              <a:rPr lang="en-US" sz="1400" i="0">
                <a:latin typeface="+mn-lt"/>
              </a:rPr>
            </a:br>
            <a:r>
              <a:rPr lang="en-US" sz="1100" i="0">
                <a:latin typeface="+mn-lt"/>
              </a:rPr>
              <a:t>(KREDBEBB) </a:t>
            </a:r>
            <a:endParaRPr lang="en-US" sz="1100" b="1" i="0">
              <a:latin typeface="+mn-lt"/>
            </a:endParaRPr>
          </a:p>
        </p:txBody>
      </p:sp>
      <p:pic>
        <p:nvPicPr>
          <p:cNvPr id="30" name="Picture 5" descr="Bank-shadow"/>
          <p:cNvPicPr>
            <a:picLocks noChangeAspect="1" noChangeArrowheads="1"/>
          </p:cNvPicPr>
          <p:nvPr/>
        </p:nvPicPr>
        <p:blipFill>
          <a:blip r:embed="rId5" cstate="print"/>
          <a:srcRect/>
          <a:stretch>
            <a:fillRect/>
          </a:stretch>
        </p:blipFill>
        <p:spPr bwMode="auto">
          <a:xfrm>
            <a:off x="2958162" y="1818536"/>
            <a:ext cx="1025525" cy="760412"/>
          </a:xfrm>
          <a:prstGeom prst="rect">
            <a:avLst/>
          </a:prstGeom>
          <a:noFill/>
          <a:ln w="9525">
            <a:noFill/>
            <a:miter lim="800000"/>
            <a:headEnd/>
            <a:tailEnd/>
          </a:ln>
        </p:spPr>
      </p:pic>
      <p:sp>
        <p:nvSpPr>
          <p:cNvPr id="32" name="Line 25"/>
          <p:cNvSpPr>
            <a:spLocks noChangeShapeType="1"/>
          </p:cNvSpPr>
          <p:nvPr/>
        </p:nvSpPr>
        <p:spPr bwMode="auto">
          <a:xfrm flipV="1">
            <a:off x="2371058" y="2796363"/>
            <a:ext cx="489104" cy="616686"/>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defRPr/>
            </a:pPr>
            <a:endParaRPr lang="en-US" i="0"/>
          </a:p>
        </p:txBody>
      </p:sp>
      <p:sp>
        <p:nvSpPr>
          <p:cNvPr id="33" name="Line 25"/>
          <p:cNvSpPr>
            <a:spLocks noChangeShapeType="1"/>
          </p:cNvSpPr>
          <p:nvPr/>
        </p:nvSpPr>
        <p:spPr bwMode="auto">
          <a:xfrm>
            <a:off x="2893043" y="4035078"/>
            <a:ext cx="3146253" cy="5294"/>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defRPr/>
            </a:pPr>
            <a:endParaRPr lang="en-US" i="0"/>
          </a:p>
        </p:txBody>
      </p:sp>
      <p:pic>
        <p:nvPicPr>
          <p:cNvPr id="34" name="Picture 54" descr="message"/>
          <p:cNvPicPr>
            <a:picLocks noChangeAspect="1" noChangeArrowheads="1"/>
          </p:cNvPicPr>
          <p:nvPr/>
        </p:nvPicPr>
        <p:blipFill>
          <a:blip r:embed="rId9" cstate="print"/>
          <a:srcRect/>
          <a:stretch>
            <a:fillRect/>
          </a:stretch>
        </p:blipFill>
        <p:spPr bwMode="auto">
          <a:xfrm>
            <a:off x="1848401" y="2466779"/>
            <a:ext cx="453067" cy="357190"/>
          </a:xfrm>
          <a:prstGeom prst="rect">
            <a:avLst/>
          </a:prstGeom>
          <a:noFill/>
          <a:ln w="9525">
            <a:noFill/>
            <a:miter lim="800000"/>
            <a:headEnd/>
            <a:tailEnd/>
          </a:ln>
        </p:spPr>
      </p:pic>
      <p:sp>
        <p:nvSpPr>
          <p:cNvPr id="35" name="TextBox 34"/>
          <p:cNvSpPr txBox="1"/>
          <p:nvPr/>
        </p:nvSpPr>
        <p:spPr>
          <a:xfrm>
            <a:off x="1601149" y="2776673"/>
            <a:ext cx="904415" cy="464743"/>
          </a:xfrm>
          <a:prstGeom prst="rect">
            <a:avLst/>
          </a:prstGeom>
          <a:noFill/>
        </p:spPr>
        <p:txBody>
          <a:bodyPr wrap="none" rtlCol="0">
            <a:spAutoFit/>
          </a:bodyPr>
          <a:lstStyle/>
          <a:p>
            <a:pPr algn="ctr"/>
            <a:r>
              <a:rPr lang="nl-BE" sz="1100" i="0">
                <a:latin typeface="+mn-lt"/>
              </a:rPr>
              <a:t>MT202COV</a:t>
            </a:r>
          </a:p>
          <a:p>
            <a:pPr algn="ctr"/>
            <a:r>
              <a:rPr lang="nl-BE" sz="1100" i="0">
                <a:latin typeface="+mn-lt"/>
              </a:rPr>
              <a:t>(10000 EUR)</a:t>
            </a:r>
          </a:p>
        </p:txBody>
      </p:sp>
      <p:pic>
        <p:nvPicPr>
          <p:cNvPr id="36" name="Picture 54" descr="message"/>
          <p:cNvPicPr>
            <a:picLocks noChangeAspect="1" noChangeArrowheads="1"/>
          </p:cNvPicPr>
          <p:nvPr/>
        </p:nvPicPr>
        <p:blipFill>
          <a:blip r:embed="rId9" cstate="print"/>
          <a:srcRect/>
          <a:stretch>
            <a:fillRect/>
          </a:stretch>
        </p:blipFill>
        <p:spPr bwMode="auto">
          <a:xfrm>
            <a:off x="4251901" y="3899845"/>
            <a:ext cx="453067" cy="357190"/>
          </a:xfrm>
          <a:prstGeom prst="rect">
            <a:avLst/>
          </a:prstGeom>
          <a:noFill/>
          <a:ln w="9525">
            <a:noFill/>
            <a:miter lim="800000"/>
            <a:headEnd/>
            <a:tailEnd/>
          </a:ln>
        </p:spPr>
      </p:pic>
      <p:sp>
        <p:nvSpPr>
          <p:cNvPr id="37" name="TextBox 36"/>
          <p:cNvSpPr txBox="1"/>
          <p:nvPr/>
        </p:nvSpPr>
        <p:spPr>
          <a:xfrm>
            <a:off x="4004648" y="4209739"/>
            <a:ext cx="904415" cy="464743"/>
          </a:xfrm>
          <a:prstGeom prst="rect">
            <a:avLst/>
          </a:prstGeom>
          <a:noFill/>
        </p:spPr>
        <p:txBody>
          <a:bodyPr wrap="none" rtlCol="0">
            <a:spAutoFit/>
          </a:bodyPr>
          <a:lstStyle/>
          <a:p>
            <a:pPr algn="ctr"/>
            <a:r>
              <a:rPr lang="nl-BE" sz="1100" i="0">
                <a:latin typeface="+mn-lt"/>
              </a:rPr>
              <a:t>MT103</a:t>
            </a:r>
          </a:p>
          <a:p>
            <a:r>
              <a:rPr lang="nl-BE" sz="1100" i="0">
                <a:latin typeface="+mn-lt"/>
              </a:rPr>
              <a:t>(10000 EUR)</a:t>
            </a:r>
          </a:p>
        </p:txBody>
      </p:sp>
      <p:sp>
        <p:nvSpPr>
          <p:cNvPr id="52" name="Line 25"/>
          <p:cNvSpPr>
            <a:spLocks noChangeShapeType="1"/>
          </p:cNvSpPr>
          <p:nvPr/>
        </p:nvSpPr>
        <p:spPr bwMode="auto">
          <a:xfrm>
            <a:off x="4108863" y="2268187"/>
            <a:ext cx="700644"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defRPr/>
            </a:pPr>
            <a:endParaRPr lang="en-US" i="0"/>
          </a:p>
        </p:txBody>
      </p:sp>
      <p:sp>
        <p:nvSpPr>
          <p:cNvPr id="53" name="Line 25"/>
          <p:cNvSpPr>
            <a:spLocks noChangeShapeType="1"/>
          </p:cNvSpPr>
          <p:nvPr/>
        </p:nvSpPr>
        <p:spPr bwMode="auto">
          <a:xfrm rot="5400000" flipV="1">
            <a:off x="5967250" y="2766846"/>
            <a:ext cx="561939" cy="546179"/>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defRPr/>
            </a:pPr>
            <a:endParaRPr lang="en-US" i="0"/>
          </a:p>
        </p:txBody>
      </p:sp>
      <p:pic>
        <p:nvPicPr>
          <p:cNvPr id="54" name="Picture 54" descr="message"/>
          <p:cNvPicPr>
            <a:picLocks noChangeAspect="1" noChangeArrowheads="1"/>
          </p:cNvPicPr>
          <p:nvPr/>
        </p:nvPicPr>
        <p:blipFill>
          <a:blip r:embed="rId9" cstate="print"/>
          <a:srcRect/>
          <a:stretch>
            <a:fillRect/>
          </a:stretch>
        </p:blipFill>
        <p:spPr bwMode="auto">
          <a:xfrm>
            <a:off x="6668507" y="2491589"/>
            <a:ext cx="453067" cy="357190"/>
          </a:xfrm>
          <a:prstGeom prst="rect">
            <a:avLst/>
          </a:prstGeom>
          <a:noFill/>
          <a:ln w="9525">
            <a:noFill/>
            <a:miter lim="800000"/>
            <a:headEnd/>
            <a:tailEnd/>
          </a:ln>
        </p:spPr>
      </p:pic>
      <p:sp>
        <p:nvSpPr>
          <p:cNvPr id="55" name="TextBox 54"/>
          <p:cNvSpPr txBox="1"/>
          <p:nvPr/>
        </p:nvSpPr>
        <p:spPr>
          <a:xfrm>
            <a:off x="6419652" y="2801483"/>
            <a:ext cx="907621" cy="464743"/>
          </a:xfrm>
          <a:prstGeom prst="rect">
            <a:avLst/>
          </a:prstGeom>
          <a:noFill/>
        </p:spPr>
        <p:txBody>
          <a:bodyPr wrap="none" rtlCol="0">
            <a:spAutoFit/>
          </a:bodyPr>
          <a:lstStyle/>
          <a:p>
            <a:pPr algn="ctr"/>
            <a:r>
              <a:rPr lang="nl-BE" sz="1100" i="0">
                <a:latin typeface="+mn-lt"/>
              </a:rPr>
              <a:t>MT202-COV</a:t>
            </a:r>
          </a:p>
          <a:p>
            <a:pPr algn="ctr"/>
            <a:r>
              <a:rPr lang="nl-BE" sz="1100" i="0">
                <a:latin typeface="+mn-lt"/>
              </a:rPr>
              <a:t>(10000 EUR)</a:t>
            </a:r>
          </a:p>
        </p:txBody>
      </p:sp>
      <p:sp>
        <p:nvSpPr>
          <p:cNvPr id="28" name="TextBox 27"/>
          <p:cNvSpPr txBox="1"/>
          <p:nvPr/>
        </p:nvSpPr>
        <p:spPr>
          <a:xfrm>
            <a:off x="382910" y="4259803"/>
            <a:ext cx="704040" cy="307777"/>
          </a:xfrm>
          <a:prstGeom prst="rect">
            <a:avLst/>
          </a:prstGeom>
          <a:noFill/>
        </p:spPr>
        <p:txBody>
          <a:bodyPr wrap="none" rtlCol="0">
            <a:spAutoFit/>
          </a:bodyPr>
          <a:lstStyle/>
          <a:p>
            <a:r>
              <a:rPr lang="nl-BE" sz="1400" i="0">
                <a:latin typeface="+mn-lt"/>
              </a:rPr>
              <a:t>Oil Inc.</a:t>
            </a:r>
            <a:endParaRPr lang="en-US" sz="1000" b="1" i="0">
              <a:latin typeface="+mn-lt"/>
            </a:endParaRPr>
          </a:p>
        </p:txBody>
      </p:sp>
      <p:pic>
        <p:nvPicPr>
          <p:cNvPr id="42" name="Picture 60" descr="Company5"/>
          <p:cNvPicPr>
            <a:picLocks noChangeAspect="1" noChangeArrowheads="1"/>
          </p:cNvPicPr>
          <p:nvPr/>
        </p:nvPicPr>
        <p:blipFill>
          <a:blip r:embed="rId10" cstate="print"/>
          <a:srcRect/>
          <a:stretch>
            <a:fillRect/>
          </a:stretch>
        </p:blipFill>
        <p:spPr bwMode="auto">
          <a:xfrm>
            <a:off x="4852842" y="1758041"/>
            <a:ext cx="685800" cy="809625"/>
          </a:xfrm>
          <a:prstGeom prst="rect">
            <a:avLst/>
          </a:prstGeom>
          <a:noFill/>
          <a:ln w="9525">
            <a:noFill/>
            <a:miter lim="800000"/>
            <a:headEnd/>
            <a:tailEnd/>
          </a:ln>
        </p:spPr>
      </p:pic>
      <p:sp>
        <p:nvSpPr>
          <p:cNvPr id="43" name="TextBox 42"/>
          <p:cNvSpPr txBox="1"/>
          <p:nvPr/>
        </p:nvSpPr>
        <p:spPr>
          <a:xfrm>
            <a:off x="5035467" y="2540817"/>
            <a:ext cx="565925" cy="307777"/>
          </a:xfrm>
          <a:prstGeom prst="rect">
            <a:avLst/>
          </a:prstGeom>
          <a:noFill/>
        </p:spPr>
        <p:txBody>
          <a:bodyPr wrap="none" rtlCol="0">
            <a:spAutoFit/>
          </a:bodyPr>
          <a:lstStyle/>
          <a:p>
            <a:r>
              <a:rPr lang="en-US" sz="1400" i="0">
                <a:latin typeface="+mn-lt"/>
              </a:rPr>
              <a:t>RTGS</a:t>
            </a:r>
            <a:endParaRPr lang="en-US" sz="1100" b="1" i="0">
              <a:latin typeface="+mn-lt"/>
            </a:endParaRPr>
          </a:p>
        </p:txBody>
      </p:sp>
      <p:pic>
        <p:nvPicPr>
          <p:cNvPr id="45" name="Picture 54" descr="message"/>
          <p:cNvPicPr>
            <a:picLocks noChangeAspect="1" noChangeArrowheads="1"/>
          </p:cNvPicPr>
          <p:nvPr/>
        </p:nvPicPr>
        <p:blipFill>
          <a:blip r:embed="rId9" cstate="print"/>
          <a:srcRect/>
          <a:stretch>
            <a:fillRect/>
          </a:stretch>
        </p:blipFill>
        <p:spPr bwMode="auto">
          <a:xfrm>
            <a:off x="4268988" y="1182265"/>
            <a:ext cx="453067" cy="357190"/>
          </a:xfrm>
          <a:prstGeom prst="rect">
            <a:avLst/>
          </a:prstGeom>
          <a:noFill/>
          <a:ln w="9525">
            <a:noFill/>
            <a:miter lim="800000"/>
            <a:headEnd/>
            <a:tailEnd/>
          </a:ln>
        </p:spPr>
      </p:pic>
      <p:sp>
        <p:nvSpPr>
          <p:cNvPr id="46" name="TextBox 45"/>
          <p:cNvSpPr txBox="1"/>
          <p:nvPr/>
        </p:nvSpPr>
        <p:spPr>
          <a:xfrm>
            <a:off x="4021736" y="1492159"/>
            <a:ext cx="904415" cy="464743"/>
          </a:xfrm>
          <a:prstGeom prst="rect">
            <a:avLst/>
          </a:prstGeom>
          <a:noFill/>
        </p:spPr>
        <p:txBody>
          <a:bodyPr wrap="none" rtlCol="0">
            <a:spAutoFit/>
          </a:bodyPr>
          <a:lstStyle/>
          <a:p>
            <a:pPr algn="ctr"/>
            <a:r>
              <a:rPr lang="nl-BE" sz="1100" i="0">
                <a:latin typeface="+mn-lt"/>
              </a:rPr>
              <a:t>MT202COV</a:t>
            </a:r>
          </a:p>
          <a:p>
            <a:pPr algn="ctr"/>
            <a:r>
              <a:rPr lang="nl-BE" sz="1100" i="0">
                <a:latin typeface="+mn-lt"/>
              </a:rPr>
              <a:t>(10000 EUR)</a:t>
            </a:r>
          </a:p>
        </p:txBody>
      </p:sp>
    </p:spTree>
    <p:extLst>
      <p:ext uri="{BB962C8B-B14F-4D97-AF65-F5344CB8AC3E}">
        <p14:creationId xmlns:p14="http://schemas.microsoft.com/office/powerpoint/2010/main" val="72280712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19" descr="swift"/>
          <p:cNvPicPr>
            <a:picLocks noChangeAspect="1" noChangeArrowheads="1"/>
          </p:cNvPicPr>
          <p:nvPr/>
        </p:nvPicPr>
        <p:blipFill>
          <a:blip r:embed="rId2" cstate="print"/>
          <a:srcRect/>
          <a:stretch>
            <a:fillRect/>
          </a:stretch>
        </p:blipFill>
        <p:spPr bwMode="auto">
          <a:xfrm>
            <a:off x="2791318" y="2778664"/>
            <a:ext cx="424914" cy="428348"/>
          </a:xfrm>
          <a:prstGeom prst="rect">
            <a:avLst/>
          </a:prstGeom>
          <a:noFill/>
          <a:ln w="9525">
            <a:noFill/>
            <a:miter lim="800000"/>
            <a:headEnd/>
            <a:tailEnd/>
          </a:ln>
        </p:spPr>
      </p:pic>
      <p:pic>
        <p:nvPicPr>
          <p:cNvPr id="41" name="Picture 19" descr="swift"/>
          <p:cNvPicPr>
            <a:picLocks noChangeAspect="1" noChangeArrowheads="1"/>
          </p:cNvPicPr>
          <p:nvPr/>
        </p:nvPicPr>
        <p:blipFill>
          <a:blip r:embed="rId2" cstate="print"/>
          <a:srcRect/>
          <a:stretch>
            <a:fillRect/>
          </a:stretch>
        </p:blipFill>
        <p:spPr bwMode="auto">
          <a:xfrm>
            <a:off x="5498892" y="2707411"/>
            <a:ext cx="424914" cy="428348"/>
          </a:xfrm>
          <a:prstGeom prst="rect">
            <a:avLst/>
          </a:prstGeom>
          <a:noFill/>
          <a:ln w="9525">
            <a:noFill/>
            <a:miter lim="800000"/>
            <a:headEnd/>
            <a:tailEnd/>
          </a:ln>
        </p:spPr>
      </p:pic>
      <p:pic>
        <p:nvPicPr>
          <p:cNvPr id="38" name="Picture 6"/>
          <p:cNvPicPr>
            <a:picLocks noChangeAspect="1" noChangeArrowheads="1"/>
          </p:cNvPicPr>
          <p:nvPr/>
        </p:nvPicPr>
        <p:blipFill>
          <a:blip r:embed="rId3" cstate="print"/>
          <a:srcRect/>
          <a:stretch>
            <a:fillRect/>
          </a:stretch>
        </p:blipFill>
        <p:spPr bwMode="auto">
          <a:xfrm>
            <a:off x="3906979" y="1698172"/>
            <a:ext cx="385200" cy="385200"/>
          </a:xfrm>
          <a:prstGeom prst="rect">
            <a:avLst/>
          </a:prstGeom>
          <a:noFill/>
          <a:ln w="9525">
            <a:noFill/>
            <a:miter lim="800000"/>
            <a:headEnd/>
            <a:tailEnd/>
          </a:ln>
        </p:spPr>
      </p:pic>
      <p:pic>
        <p:nvPicPr>
          <p:cNvPr id="31" name="Picture 2"/>
          <p:cNvPicPr>
            <a:picLocks noChangeAspect="1" noChangeArrowheads="1"/>
          </p:cNvPicPr>
          <p:nvPr/>
        </p:nvPicPr>
        <p:blipFill>
          <a:blip r:embed="rId4" cstate="print"/>
          <a:srcRect l="66642" t="52369" r="5122" b="4037"/>
          <a:stretch>
            <a:fillRect/>
          </a:stretch>
        </p:blipFill>
        <p:spPr bwMode="auto">
          <a:xfrm>
            <a:off x="1721895" y="3491351"/>
            <a:ext cx="385200" cy="385200"/>
          </a:xfrm>
          <a:prstGeom prst="rect">
            <a:avLst/>
          </a:prstGeom>
          <a:noFill/>
          <a:ln w="9525">
            <a:noFill/>
            <a:miter lim="800000"/>
            <a:headEnd/>
            <a:tailEnd/>
          </a:ln>
        </p:spPr>
      </p:pic>
      <p:sp>
        <p:nvSpPr>
          <p:cNvPr id="2" name="Title 1"/>
          <p:cNvSpPr>
            <a:spLocks noGrp="1"/>
          </p:cNvSpPr>
          <p:nvPr>
            <p:ph type="title"/>
          </p:nvPr>
        </p:nvSpPr>
        <p:spPr/>
        <p:txBody>
          <a:bodyPr/>
          <a:lstStyle/>
          <a:p>
            <a:r>
              <a:rPr lang="en-US" sz="2400"/>
              <a:t>Incoming cover (MT910)</a:t>
            </a:r>
          </a:p>
        </p:txBody>
      </p:sp>
      <p:pic>
        <p:nvPicPr>
          <p:cNvPr id="4" name="Picture 5" descr="Bank-shadow"/>
          <p:cNvPicPr>
            <a:picLocks noChangeAspect="1" noChangeArrowheads="1"/>
          </p:cNvPicPr>
          <p:nvPr/>
        </p:nvPicPr>
        <p:blipFill>
          <a:blip r:embed="rId5" cstate="print"/>
          <a:srcRect/>
          <a:stretch>
            <a:fillRect/>
          </a:stretch>
        </p:blipFill>
        <p:spPr bwMode="auto">
          <a:xfrm>
            <a:off x="6111775" y="3562254"/>
            <a:ext cx="1025525" cy="760412"/>
          </a:xfrm>
          <a:prstGeom prst="rect">
            <a:avLst/>
          </a:prstGeom>
          <a:noFill/>
          <a:ln w="9525">
            <a:noFill/>
            <a:miter lim="800000"/>
            <a:headEnd/>
            <a:tailEnd/>
          </a:ln>
        </p:spPr>
      </p:pic>
      <p:sp>
        <p:nvSpPr>
          <p:cNvPr id="6" name="TextBox 5"/>
          <p:cNvSpPr txBox="1"/>
          <p:nvPr/>
        </p:nvSpPr>
        <p:spPr>
          <a:xfrm>
            <a:off x="6109859" y="4253480"/>
            <a:ext cx="1265090" cy="714042"/>
          </a:xfrm>
          <a:prstGeom prst="rect">
            <a:avLst/>
          </a:prstGeom>
          <a:noFill/>
        </p:spPr>
        <p:txBody>
          <a:bodyPr wrap="none" rtlCol="0">
            <a:spAutoFit/>
          </a:bodyPr>
          <a:lstStyle/>
          <a:p>
            <a:pPr algn="ctr"/>
            <a:r>
              <a:rPr lang="nl-BE" sz="1400">
                <a:latin typeface="+mn-lt"/>
              </a:rPr>
              <a:t>XCT BANK-1</a:t>
            </a:r>
          </a:p>
          <a:p>
            <a:pPr algn="ctr"/>
            <a:r>
              <a:rPr lang="nl-BE" sz="1100">
                <a:latin typeface="+mn-lt"/>
              </a:rPr>
              <a:t>(XCTABEBB)</a:t>
            </a:r>
          </a:p>
          <a:p>
            <a:pPr algn="ctr"/>
            <a:r>
              <a:rPr lang="nl-BE" sz="1100" b="1" i="1">
                <a:latin typeface="+mn-lt"/>
              </a:rPr>
              <a:t>Credit Party Agent</a:t>
            </a:r>
            <a:endParaRPr lang="en-US" sz="1100" b="1" i="1">
              <a:latin typeface="+mn-lt"/>
            </a:endParaRPr>
          </a:p>
        </p:txBody>
      </p:sp>
      <p:pic>
        <p:nvPicPr>
          <p:cNvPr id="7" name="Picture 6"/>
          <p:cNvPicPr>
            <a:picLocks noChangeAspect="1" noChangeArrowheads="1"/>
          </p:cNvPicPr>
          <p:nvPr/>
        </p:nvPicPr>
        <p:blipFill>
          <a:blip r:embed="rId6" cstate="print"/>
          <a:srcRect/>
          <a:stretch>
            <a:fillRect/>
          </a:stretch>
        </p:blipFill>
        <p:spPr bwMode="auto">
          <a:xfrm>
            <a:off x="6183213" y="3490819"/>
            <a:ext cx="285751" cy="285749"/>
          </a:xfrm>
          <a:prstGeom prst="rect">
            <a:avLst/>
          </a:prstGeom>
          <a:noFill/>
          <a:ln w="28575" algn="ctr">
            <a:noFill/>
            <a:miter lim="800000"/>
            <a:headEnd/>
            <a:tailEnd/>
          </a:ln>
        </p:spPr>
      </p:pic>
      <p:sp>
        <p:nvSpPr>
          <p:cNvPr id="12" name="Line 25"/>
          <p:cNvSpPr>
            <a:spLocks noChangeShapeType="1"/>
          </p:cNvSpPr>
          <p:nvPr/>
        </p:nvSpPr>
        <p:spPr bwMode="auto">
          <a:xfrm>
            <a:off x="1429790" y="3984909"/>
            <a:ext cx="252000"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19" name="Picture 51" descr="Shop2"/>
          <p:cNvPicPr>
            <a:picLocks noChangeAspect="1" noChangeArrowheads="1"/>
          </p:cNvPicPr>
          <p:nvPr/>
        </p:nvPicPr>
        <p:blipFill>
          <a:blip r:embed="rId7" cstate="print"/>
          <a:srcRect/>
          <a:stretch>
            <a:fillRect/>
          </a:stretch>
        </p:blipFill>
        <p:spPr bwMode="auto">
          <a:xfrm>
            <a:off x="278080" y="3679230"/>
            <a:ext cx="1066800" cy="571500"/>
          </a:xfrm>
          <a:prstGeom prst="rect">
            <a:avLst/>
          </a:prstGeom>
          <a:noFill/>
          <a:ln w="9525">
            <a:noFill/>
            <a:miter lim="800000"/>
            <a:headEnd/>
            <a:tailEnd/>
          </a:ln>
        </p:spPr>
      </p:pic>
      <p:pic>
        <p:nvPicPr>
          <p:cNvPr id="22" name="Picture 64" descr="Company9"/>
          <p:cNvPicPr>
            <a:picLocks noChangeAspect="1" noChangeArrowheads="1"/>
          </p:cNvPicPr>
          <p:nvPr/>
        </p:nvPicPr>
        <p:blipFill>
          <a:blip r:embed="rId8" cstate="print"/>
          <a:srcRect/>
          <a:stretch>
            <a:fillRect/>
          </a:stretch>
        </p:blipFill>
        <p:spPr bwMode="auto">
          <a:xfrm>
            <a:off x="7493318" y="3711678"/>
            <a:ext cx="1428750" cy="533400"/>
          </a:xfrm>
          <a:prstGeom prst="rect">
            <a:avLst/>
          </a:prstGeom>
          <a:noFill/>
          <a:ln w="9525">
            <a:noFill/>
            <a:miter lim="800000"/>
            <a:headEnd/>
            <a:tailEnd/>
          </a:ln>
        </p:spPr>
      </p:pic>
      <p:sp>
        <p:nvSpPr>
          <p:cNvPr id="23" name="TextBox 22"/>
          <p:cNvSpPr txBox="1"/>
          <p:nvPr/>
        </p:nvSpPr>
        <p:spPr>
          <a:xfrm>
            <a:off x="7862533" y="4261916"/>
            <a:ext cx="891975" cy="510909"/>
          </a:xfrm>
          <a:prstGeom prst="rect">
            <a:avLst/>
          </a:prstGeom>
          <a:noFill/>
        </p:spPr>
        <p:txBody>
          <a:bodyPr wrap="none" rtlCol="0">
            <a:spAutoFit/>
          </a:bodyPr>
          <a:lstStyle/>
          <a:p>
            <a:pPr algn="ctr"/>
            <a:r>
              <a:rPr lang="nl-BE" sz="1400">
                <a:latin typeface="+mn-lt"/>
              </a:rPr>
              <a:t>Carrefour</a:t>
            </a:r>
          </a:p>
          <a:p>
            <a:pPr algn="ctr"/>
            <a:r>
              <a:rPr lang="nl-BE" sz="1100" b="1" i="1">
                <a:latin typeface="+mn-lt"/>
              </a:rPr>
              <a:t>Credit Party</a:t>
            </a:r>
            <a:endParaRPr lang="en-US" sz="1000" b="1" i="1">
              <a:latin typeface="+mn-lt"/>
            </a:endParaRPr>
          </a:p>
        </p:txBody>
      </p:sp>
      <p:sp>
        <p:nvSpPr>
          <p:cNvPr id="25" name="TextBox 24"/>
          <p:cNvSpPr txBox="1"/>
          <p:nvPr/>
        </p:nvSpPr>
        <p:spPr>
          <a:xfrm>
            <a:off x="1404336" y="4267671"/>
            <a:ext cx="1762534" cy="661720"/>
          </a:xfrm>
          <a:prstGeom prst="rect">
            <a:avLst/>
          </a:prstGeom>
          <a:noFill/>
        </p:spPr>
        <p:txBody>
          <a:bodyPr wrap="none" rtlCol="0">
            <a:spAutoFit/>
          </a:bodyPr>
          <a:lstStyle/>
          <a:p>
            <a:r>
              <a:rPr lang="en-US" sz="1400">
                <a:latin typeface="+mn-lt"/>
              </a:rPr>
              <a:t>Al </a:t>
            </a:r>
            <a:r>
              <a:rPr lang="en-US" sz="1400" err="1">
                <a:latin typeface="+mn-lt"/>
              </a:rPr>
              <a:t>Rajhi</a:t>
            </a:r>
            <a:r>
              <a:rPr lang="en-US" sz="1400">
                <a:latin typeface="+mn-lt"/>
              </a:rPr>
              <a:t> Bank, Riyadh</a:t>
            </a:r>
            <a:br>
              <a:rPr lang="en-US" sz="1400">
                <a:latin typeface="+mn-lt"/>
              </a:rPr>
            </a:br>
            <a:r>
              <a:rPr lang="en-US" sz="1100">
                <a:latin typeface="+mn-lt"/>
              </a:rPr>
              <a:t>(RJHISARI) </a:t>
            </a:r>
            <a:br>
              <a:rPr lang="en-US" sz="1400">
                <a:latin typeface="+mn-lt"/>
              </a:rPr>
            </a:br>
            <a:r>
              <a:rPr lang="nl-BE" sz="1100" b="1" i="1">
                <a:latin typeface="+mn-lt"/>
              </a:rPr>
              <a:t>Debit Party Agent</a:t>
            </a:r>
            <a:endParaRPr lang="en-US" sz="1100" b="1" i="1">
              <a:latin typeface="+mn-lt"/>
            </a:endParaRPr>
          </a:p>
        </p:txBody>
      </p:sp>
      <p:pic>
        <p:nvPicPr>
          <p:cNvPr id="26" name="Picture 5" descr="Bank-shadow"/>
          <p:cNvPicPr>
            <a:picLocks noChangeAspect="1" noChangeArrowheads="1"/>
          </p:cNvPicPr>
          <p:nvPr/>
        </p:nvPicPr>
        <p:blipFill>
          <a:blip r:embed="rId5" cstate="print"/>
          <a:srcRect/>
          <a:stretch>
            <a:fillRect/>
          </a:stretch>
        </p:blipFill>
        <p:spPr bwMode="auto">
          <a:xfrm>
            <a:off x="1727165" y="3553291"/>
            <a:ext cx="1025525" cy="760412"/>
          </a:xfrm>
          <a:prstGeom prst="rect">
            <a:avLst/>
          </a:prstGeom>
          <a:noFill/>
          <a:ln w="9525">
            <a:noFill/>
            <a:miter lim="800000"/>
            <a:headEnd/>
            <a:tailEnd/>
          </a:ln>
        </p:spPr>
      </p:pic>
      <p:sp>
        <p:nvSpPr>
          <p:cNvPr id="27" name="Line 25"/>
          <p:cNvSpPr>
            <a:spLocks noChangeShapeType="1"/>
          </p:cNvSpPr>
          <p:nvPr/>
        </p:nvSpPr>
        <p:spPr bwMode="auto">
          <a:xfrm>
            <a:off x="7224185" y="3994437"/>
            <a:ext cx="252000"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sp>
        <p:nvSpPr>
          <p:cNvPr id="29" name="TextBox 28"/>
          <p:cNvSpPr txBox="1"/>
          <p:nvPr/>
        </p:nvSpPr>
        <p:spPr>
          <a:xfrm>
            <a:off x="3555012" y="2566548"/>
            <a:ext cx="1773241" cy="895630"/>
          </a:xfrm>
          <a:prstGeom prst="rect">
            <a:avLst/>
          </a:prstGeom>
          <a:noFill/>
        </p:spPr>
        <p:txBody>
          <a:bodyPr wrap="none" rtlCol="0">
            <a:spAutoFit/>
          </a:bodyPr>
          <a:lstStyle/>
          <a:p>
            <a:r>
              <a:rPr lang="en-US" sz="1400">
                <a:latin typeface="+mn-lt"/>
              </a:rPr>
              <a:t>Barclays, UK </a:t>
            </a:r>
            <a:br>
              <a:rPr lang="en-US" sz="1400">
                <a:latin typeface="+mn-lt"/>
              </a:rPr>
            </a:br>
            <a:r>
              <a:rPr lang="en-US">
                <a:latin typeface="+mn-lt"/>
              </a:rPr>
              <a:t>(BARCGB22) </a:t>
            </a:r>
            <a:br>
              <a:rPr lang="en-US" sz="1400">
                <a:latin typeface="+mn-lt"/>
              </a:rPr>
            </a:br>
            <a:r>
              <a:rPr lang="nl-BE" sz="1100" i="1">
                <a:latin typeface="+mn-lt"/>
              </a:rPr>
              <a:t>Instructing Reimbursement</a:t>
            </a:r>
          </a:p>
          <a:p>
            <a:r>
              <a:rPr lang="nl-BE" sz="1100" b="1" i="1">
                <a:latin typeface="+mn-lt"/>
              </a:rPr>
              <a:t>Agent</a:t>
            </a:r>
            <a:endParaRPr lang="en-US" sz="1100" b="1" i="1">
              <a:latin typeface="+mn-lt"/>
            </a:endParaRPr>
          </a:p>
        </p:txBody>
      </p:sp>
      <p:pic>
        <p:nvPicPr>
          <p:cNvPr id="30" name="Picture 5" descr="Bank-shadow"/>
          <p:cNvPicPr>
            <a:picLocks noChangeAspect="1" noChangeArrowheads="1"/>
          </p:cNvPicPr>
          <p:nvPr/>
        </p:nvPicPr>
        <p:blipFill>
          <a:blip r:embed="rId5" cstate="print"/>
          <a:srcRect/>
          <a:stretch>
            <a:fillRect/>
          </a:stretch>
        </p:blipFill>
        <p:spPr bwMode="auto">
          <a:xfrm>
            <a:off x="3872562" y="1830412"/>
            <a:ext cx="1025525" cy="760412"/>
          </a:xfrm>
          <a:prstGeom prst="rect">
            <a:avLst/>
          </a:prstGeom>
          <a:noFill/>
          <a:ln w="9525">
            <a:noFill/>
            <a:miter lim="800000"/>
            <a:headEnd/>
            <a:tailEnd/>
          </a:ln>
        </p:spPr>
      </p:pic>
      <p:sp>
        <p:nvSpPr>
          <p:cNvPr id="32" name="Line 25"/>
          <p:cNvSpPr>
            <a:spLocks noChangeShapeType="1"/>
          </p:cNvSpPr>
          <p:nvPr/>
        </p:nvSpPr>
        <p:spPr bwMode="auto">
          <a:xfrm flipV="1">
            <a:off x="2371057" y="2695699"/>
            <a:ext cx="989659" cy="71735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sp>
        <p:nvSpPr>
          <p:cNvPr id="33" name="Line 25"/>
          <p:cNvSpPr>
            <a:spLocks noChangeShapeType="1"/>
          </p:cNvSpPr>
          <p:nvPr/>
        </p:nvSpPr>
        <p:spPr bwMode="auto">
          <a:xfrm>
            <a:off x="2893043" y="4035078"/>
            <a:ext cx="3146253" cy="5294"/>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34" name="Picture 54" descr="message"/>
          <p:cNvPicPr>
            <a:picLocks noChangeAspect="1" noChangeArrowheads="1"/>
          </p:cNvPicPr>
          <p:nvPr/>
        </p:nvPicPr>
        <p:blipFill>
          <a:blip r:embed="rId9" cstate="print"/>
          <a:srcRect/>
          <a:stretch>
            <a:fillRect/>
          </a:stretch>
        </p:blipFill>
        <p:spPr bwMode="auto">
          <a:xfrm>
            <a:off x="1943401" y="2466779"/>
            <a:ext cx="453067" cy="357190"/>
          </a:xfrm>
          <a:prstGeom prst="rect">
            <a:avLst/>
          </a:prstGeom>
          <a:noFill/>
          <a:ln w="9525">
            <a:noFill/>
            <a:miter lim="800000"/>
            <a:headEnd/>
            <a:tailEnd/>
          </a:ln>
        </p:spPr>
      </p:pic>
      <p:sp>
        <p:nvSpPr>
          <p:cNvPr id="35" name="TextBox 34"/>
          <p:cNvSpPr txBox="1"/>
          <p:nvPr/>
        </p:nvSpPr>
        <p:spPr>
          <a:xfrm>
            <a:off x="1694546" y="2776673"/>
            <a:ext cx="907621" cy="464743"/>
          </a:xfrm>
          <a:prstGeom prst="rect">
            <a:avLst/>
          </a:prstGeom>
          <a:noFill/>
        </p:spPr>
        <p:txBody>
          <a:bodyPr wrap="none" rtlCol="0">
            <a:spAutoFit/>
          </a:bodyPr>
          <a:lstStyle/>
          <a:p>
            <a:pPr algn="ctr"/>
            <a:r>
              <a:rPr lang="nl-BE" sz="1100">
                <a:latin typeface="+mn-lt"/>
              </a:rPr>
              <a:t>MT202COV</a:t>
            </a:r>
          </a:p>
          <a:p>
            <a:pPr algn="ctr"/>
            <a:r>
              <a:rPr lang="nl-BE" sz="1100">
                <a:latin typeface="+mn-lt"/>
              </a:rPr>
              <a:t>(10000 GBP)</a:t>
            </a:r>
          </a:p>
        </p:txBody>
      </p:sp>
      <p:pic>
        <p:nvPicPr>
          <p:cNvPr id="36" name="Picture 54" descr="message"/>
          <p:cNvPicPr>
            <a:picLocks noChangeAspect="1" noChangeArrowheads="1"/>
          </p:cNvPicPr>
          <p:nvPr/>
        </p:nvPicPr>
        <p:blipFill>
          <a:blip r:embed="rId9" cstate="print"/>
          <a:srcRect/>
          <a:stretch>
            <a:fillRect/>
          </a:stretch>
        </p:blipFill>
        <p:spPr bwMode="auto">
          <a:xfrm>
            <a:off x="4145026" y="3899845"/>
            <a:ext cx="453067" cy="357190"/>
          </a:xfrm>
          <a:prstGeom prst="rect">
            <a:avLst/>
          </a:prstGeom>
          <a:noFill/>
          <a:ln w="9525">
            <a:noFill/>
            <a:miter lim="800000"/>
            <a:headEnd/>
            <a:tailEnd/>
          </a:ln>
        </p:spPr>
      </p:pic>
      <p:sp>
        <p:nvSpPr>
          <p:cNvPr id="37" name="TextBox 36"/>
          <p:cNvSpPr txBox="1"/>
          <p:nvPr/>
        </p:nvSpPr>
        <p:spPr>
          <a:xfrm>
            <a:off x="3896171" y="4209739"/>
            <a:ext cx="907620" cy="464743"/>
          </a:xfrm>
          <a:prstGeom prst="rect">
            <a:avLst/>
          </a:prstGeom>
          <a:noFill/>
        </p:spPr>
        <p:txBody>
          <a:bodyPr wrap="none" rtlCol="0">
            <a:spAutoFit/>
          </a:bodyPr>
          <a:lstStyle/>
          <a:p>
            <a:pPr algn="ctr"/>
            <a:r>
              <a:rPr lang="nl-BE" sz="1100">
                <a:latin typeface="+mn-lt"/>
              </a:rPr>
              <a:t>MT103</a:t>
            </a:r>
          </a:p>
          <a:p>
            <a:r>
              <a:rPr lang="nl-BE" sz="1100">
                <a:latin typeface="+mn-lt"/>
              </a:rPr>
              <a:t>(10000 GBP)</a:t>
            </a:r>
          </a:p>
        </p:txBody>
      </p:sp>
      <p:sp>
        <p:nvSpPr>
          <p:cNvPr id="53" name="Line 25"/>
          <p:cNvSpPr>
            <a:spLocks noChangeShapeType="1"/>
          </p:cNvSpPr>
          <p:nvPr/>
        </p:nvSpPr>
        <p:spPr bwMode="auto">
          <a:xfrm rot="5400000" flipV="1">
            <a:off x="5661564" y="2461158"/>
            <a:ext cx="601456" cy="1118037"/>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54" name="Picture 54" descr="message"/>
          <p:cNvPicPr>
            <a:picLocks noChangeAspect="1" noChangeArrowheads="1"/>
          </p:cNvPicPr>
          <p:nvPr/>
        </p:nvPicPr>
        <p:blipFill>
          <a:blip r:embed="rId9" cstate="print"/>
          <a:srcRect/>
          <a:stretch>
            <a:fillRect/>
          </a:stretch>
        </p:blipFill>
        <p:spPr bwMode="auto">
          <a:xfrm>
            <a:off x="6621007" y="2491589"/>
            <a:ext cx="453067" cy="357190"/>
          </a:xfrm>
          <a:prstGeom prst="rect">
            <a:avLst/>
          </a:prstGeom>
          <a:noFill/>
          <a:ln w="9525">
            <a:noFill/>
            <a:miter lim="800000"/>
            <a:headEnd/>
            <a:tailEnd/>
          </a:ln>
        </p:spPr>
      </p:pic>
      <p:sp>
        <p:nvSpPr>
          <p:cNvPr id="55" name="TextBox 54"/>
          <p:cNvSpPr txBox="1"/>
          <p:nvPr/>
        </p:nvSpPr>
        <p:spPr>
          <a:xfrm>
            <a:off x="6372152" y="2801483"/>
            <a:ext cx="907621" cy="464743"/>
          </a:xfrm>
          <a:prstGeom prst="rect">
            <a:avLst/>
          </a:prstGeom>
          <a:noFill/>
        </p:spPr>
        <p:txBody>
          <a:bodyPr wrap="none" rtlCol="0">
            <a:spAutoFit/>
          </a:bodyPr>
          <a:lstStyle/>
          <a:p>
            <a:pPr algn="ctr"/>
            <a:r>
              <a:rPr lang="nl-BE" sz="1100">
                <a:latin typeface="+mn-lt"/>
              </a:rPr>
              <a:t>MT910</a:t>
            </a:r>
          </a:p>
          <a:p>
            <a:pPr algn="ctr"/>
            <a:r>
              <a:rPr lang="nl-BE" sz="1100">
                <a:latin typeface="+mn-lt"/>
              </a:rPr>
              <a:t>(10000 GBP)</a:t>
            </a:r>
          </a:p>
        </p:txBody>
      </p:sp>
      <p:sp>
        <p:nvSpPr>
          <p:cNvPr id="28" name="TextBox 27"/>
          <p:cNvSpPr txBox="1"/>
          <p:nvPr/>
        </p:nvSpPr>
        <p:spPr>
          <a:xfrm>
            <a:off x="270490" y="4271678"/>
            <a:ext cx="1261371" cy="477054"/>
          </a:xfrm>
          <a:prstGeom prst="rect">
            <a:avLst/>
          </a:prstGeom>
          <a:noFill/>
        </p:spPr>
        <p:txBody>
          <a:bodyPr wrap="none" rtlCol="0">
            <a:spAutoFit/>
          </a:bodyPr>
          <a:lstStyle/>
          <a:p>
            <a:r>
              <a:rPr lang="nl-BE" sz="1400">
                <a:latin typeface="+mn-lt"/>
              </a:rPr>
              <a:t>Mini Store Inc </a:t>
            </a:r>
            <a:br>
              <a:rPr lang="nl-BE" sz="1400">
                <a:latin typeface="+mn-lt"/>
              </a:rPr>
            </a:br>
            <a:r>
              <a:rPr lang="nl-BE" sz="1100" i="1">
                <a:latin typeface="+mn-lt"/>
              </a:rPr>
              <a:t>Debit</a:t>
            </a:r>
            <a:r>
              <a:rPr lang="nl-BE" sz="1100" b="1" i="1">
                <a:latin typeface="+mn-lt"/>
              </a:rPr>
              <a:t> Party</a:t>
            </a:r>
            <a:endParaRPr lang="en-US" sz="1000" b="1" i="1">
              <a:latin typeface="+mn-lt"/>
            </a:endParaRPr>
          </a:p>
        </p:txBody>
      </p:sp>
      <p:pic>
        <p:nvPicPr>
          <p:cNvPr id="42" name="Picture 19" descr="swift"/>
          <p:cNvPicPr>
            <a:picLocks noChangeAspect="1" noChangeArrowheads="1"/>
          </p:cNvPicPr>
          <p:nvPr/>
        </p:nvPicPr>
        <p:blipFill>
          <a:blip r:embed="rId2" cstate="print"/>
          <a:srcRect/>
          <a:stretch>
            <a:fillRect/>
          </a:stretch>
        </p:blipFill>
        <p:spPr bwMode="auto">
          <a:xfrm>
            <a:off x="4679495" y="3883068"/>
            <a:ext cx="424914" cy="428348"/>
          </a:xfrm>
          <a:prstGeom prst="rect">
            <a:avLst/>
          </a:prstGeom>
          <a:noFill/>
          <a:ln w="9525">
            <a:noFill/>
            <a:miter lim="800000"/>
            <a:headEnd/>
            <a:tailEnd/>
          </a:ln>
        </p:spPr>
      </p:pic>
    </p:spTree>
    <p:extLst>
      <p:ext uri="{BB962C8B-B14F-4D97-AF65-F5344CB8AC3E}">
        <p14:creationId xmlns:p14="http://schemas.microsoft.com/office/powerpoint/2010/main" val="121612862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nl-BE"/>
              <a:t>Serial and cover method - incoming</a:t>
            </a:r>
            <a:endParaRPr lang="en-US"/>
          </a:p>
        </p:txBody>
      </p:sp>
      <p:sp>
        <p:nvSpPr>
          <p:cNvPr id="82947" name="Content Placeholder 2"/>
          <p:cNvSpPr>
            <a:spLocks noGrp="1"/>
          </p:cNvSpPr>
          <p:nvPr>
            <p:ph idx="1"/>
          </p:nvPr>
        </p:nvSpPr>
        <p:spPr/>
        <p:txBody>
          <a:bodyPr>
            <a:noAutofit/>
          </a:bodyPr>
          <a:lstStyle/>
          <a:p>
            <a:r>
              <a:rPr lang="nl-BE" sz="2000" b="1"/>
              <a:t>Incoming</a:t>
            </a:r>
          </a:p>
          <a:p>
            <a:pPr lvl="1"/>
            <a:r>
              <a:rPr lang="nl-BE" sz="2000"/>
              <a:t>Be able to identify announcements:</a:t>
            </a:r>
          </a:p>
          <a:p>
            <a:pPr lvl="2"/>
            <a:r>
              <a:rPr lang="nl-BE" sz="1800"/>
              <a:t>Instructing/instructed reimbursement agent present in the transaction;</a:t>
            </a:r>
          </a:p>
          <a:p>
            <a:pPr lvl="2"/>
            <a:r>
              <a:rPr lang="nl-BE" sz="1800"/>
              <a:t>Instructing reimbursement agent &lt;&gt; sender or receiver.</a:t>
            </a:r>
          </a:p>
          <a:p>
            <a:pPr lvl="1"/>
            <a:r>
              <a:rPr lang="nl-BE" sz="2000"/>
              <a:t>Be able to identify potential covers:</a:t>
            </a:r>
          </a:p>
          <a:p>
            <a:pPr lvl="2"/>
            <a:r>
              <a:rPr lang="nl-BE" sz="1800"/>
              <a:t>Financial institution transfer or confirmation of credit;</a:t>
            </a:r>
          </a:p>
          <a:p>
            <a:pPr lvl="2"/>
            <a:r>
              <a:rPr lang="nl-BE" sz="1800"/>
              <a:t>Credit party is the OPF bank;</a:t>
            </a:r>
          </a:p>
          <a:p>
            <a:pPr lvl="2"/>
            <a:r>
              <a:rPr lang="nl-BE" sz="1800"/>
              <a:t>No account specified for the credit party.</a:t>
            </a:r>
          </a:p>
          <a:p>
            <a:pPr lvl="1"/>
            <a:r>
              <a:rPr lang="nl-BE" sz="2000"/>
              <a:t>Be able to reconcile cover/announcement:</a:t>
            </a:r>
          </a:p>
          <a:p>
            <a:pPr lvl="2"/>
            <a:r>
              <a:rPr lang="nl-BE" sz="1800"/>
              <a:t>Independent from the order in which they were received</a:t>
            </a:r>
          </a:p>
          <a:p>
            <a:pPr lvl="1"/>
            <a:r>
              <a:rPr lang="nl-BE" sz="2000"/>
              <a:t>Be able to process the announcement although the cover did not yet arrive (based on trusted agent list check)</a:t>
            </a:r>
          </a:p>
          <a:p>
            <a:pPr lvl="1"/>
            <a:r>
              <a:rPr lang="nl-BE" sz="2000"/>
              <a:t>Be able to setup, consult and maintain via UI a trusted agent list</a:t>
            </a:r>
          </a:p>
          <a:p>
            <a:pPr lvl="1"/>
            <a:r>
              <a:rPr lang="nl-BE" sz="2000"/>
              <a:t>Be able to manually reconcile cover and announcement in the BVA.</a:t>
            </a:r>
          </a:p>
        </p:txBody>
      </p:sp>
    </p:spTree>
    <p:extLst>
      <p:ext uri="{BB962C8B-B14F-4D97-AF65-F5344CB8AC3E}">
        <p14:creationId xmlns:p14="http://schemas.microsoft.com/office/powerpoint/2010/main" val="364719035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294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294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295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295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295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295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2954" name="Rectangle 5"/>
          <p:cNvSpPr>
            <a:spLocks noChangeArrowheads="1"/>
          </p:cNvSpPr>
          <p:nvPr/>
        </p:nvSpPr>
        <p:spPr bwMode="auto">
          <a:xfrm>
            <a:off x="0" y="3616325"/>
            <a:ext cx="9144000" cy="0"/>
          </a:xfrm>
          <a:prstGeom prst="rect">
            <a:avLst/>
          </a:prstGeom>
          <a:noFill/>
          <a:ln w="28575" algn="ctr">
            <a:noFill/>
            <a:miter lim="800000"/>
            <a:headEnd/>
            <a:tailEnd/>
          </a:ln>
        </p:spPr>
        <p:txBody>
          <a:bodyPr wrap="none" lIns="18000" tIns="18000" rIns="18000" bIns="18000" anchor="ctr">
            <a:spAutoFit/>
          </a:bodyPr>
          <a:lstStyle/>
          <a:p>
            <a:pPr eaLnBrk="0" hangingPunct="0"/>
            <a:endParaRPr lang="nl-BE"/>
          </a:p>
        </p:txBody>
      </p:sp>
      <p:sp>
        <p:nvSpPr>
          <p:cNvPr id="8295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295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295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295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295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296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296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296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2963" name="Rectangle 6"/>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2964" name="Rectangle 1"/>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pPr eaLnBrk="0" hangingPunct="0"/>
            <a:br>
              <a:rPr lang="en-US"/>
            </a:br>
            <a:endParaRPr lang="en-US"/>
          </a:p>
        </p:txBody>
      </p:sp>
      <p:sp>
        <p:nvSpPr>
          <p:cNvPr id="82965" name="Rectangle 5"/>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82966" name="Rectangle 7"/>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82967"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27" name="Rectangle 3"/>
          <p:cNvSpPr txBox="1">
            <a:spLocks noChangeArrowheads="1"/>
          </p:cNvSpPr>
          <p:nvPr/>
        </p:nvSpPr>
        <p:spPr bwMode="auto">
          <a:xfrm>
            <a:off x="971550" y="889000"/>
            <a:ext cx="7867650" cy="847725"/>
          </a:xfrm>
          <a:prstGeom prst="rect">
            <a:avLst/>
          </a:prstGeom>
          <a:noFill/>
          <a:ln w="9525">
            <a:noFill/>
            <a:miter lim="800000"/>
            <a:headEnd/>
            <a:tailEnd/>
          </a:ln>
        </p:spPr>
        <p:txBody>
          <a:bodyPr/>
          <a:lstStyle/>
          <a:p>
            <a:pPr marL="534988" indent="-263525" algn="l" eaLnBrk="0" hangingPunct="0">
              <a:lnSpc>
                <a:spcPct val="105000"/>
              </a:lnSpc>
              <a:spcBef>
                <a:spcPts val="600"/>
              </a:spcBef>
              <a:spcAft>
                <a:spcPts val="600"/>
              </a:spcAft>
              <a:buFont typeface="Wingdings" pitchFamily="2" charset="2"/>
              <a:buChar char="q"/>
              <a:defRPr/>
            </a:pPr>
            <a:r>
              <a:rPr lang="en-US" sz="1400" b="0"/>
              <a:t>Determination of payment as ‘potential cover or announcement’</a:t>
            </a:r>
          </a:p>
          <a:p>
            <a:pPr marL="534988" indent="-263525" algn="l" eaLnBrk="0" hangingPunct="0">
              <a:lnSpc>
                <a:spcPct val="105000"/>
              </a:lnSpc>
              <a:spcBef>
                <a:spcPts val="600"/>
              </a:spcBef>
              <a:spcAft>
                <a:spcPts val="600"/>
              </a:spcAft>
              <a:buFont typeface="Wingdings" pitchFamily="2" charset="2"/>
              <a:buChar char="q"/>
              <a:defRPr/>
            </a:pPr>
            <a:endParaRPr lang="en-US" sz="1400" b="0"/>
          </a:p>
          <a:p>
            <a:pPr marL="534988" indent="-263525" algn="l" eaLnBrk="0" hangingPunct="0">
              <a:lnSpc>
                <a:spcPct val="105000"/>
              </a:lnSpc>
              <a:spcBef>
                <a:spcPts val="600"/>
              </a:spcBef>
              <a:spcAft>
                <a:spcPts val="600"/>
              </a:spcAft>
              <a:buFont typeface="Wingdings" pitchFamily="2" charset="2"/>
              <a:buChar char="q"/>
              <a:defRPr/>
            </a:pPr>
            <a:r>
              <a:rPr lang="en-US" sz="1400" b="0" u="sng" kern="0">
                <a:latin typeface="+mn-lt"/>
              </a:rPr>
              <a:t>Criteria for potential announcement </a:t>
            </a:r>
            <a:r>
              <a:rPr lang="en-US" sz="1400" b="0" kern="0">
                <a:latin typeface="+mn-lt"/>
              </a:rPr>
              <a:t>(determination done by Parser): Fields 53 or 54 not blank, Field 53 does not contain only an account number</a:t>
            </a:r>
          </a:p>
          <a:p>
            <a:pPr marL="534988" indent="-263525" algn="l" eaLnBrk="0" hangingPunct="0">
              <a:lnSpc>
                <a:spcPct val="105000"/>
              </a:lnSpc>
              <a:spcBef>
                <a:spcPts val="600"/>
              </a:spcBef>
              <a:spcAft>
                <a:spcPts val="600"/>
              </a:spcAft>
              <a:buFont typeface="Wingdings" pitchFamily="2" charset="2"/>
              <a:buChar char="q"/>
              <a:defRPr/>
            </a:pPr>
            <a:endParaRPr lang="en-US" sz="1400" b="0" kern="0">
              <a:latin typeface="+mn-lt"/>
            </a:endParaRPr>
          </a:p>
          <a:p>
            <a:pPr marL="534988" indent="-263525" algn="l" eaLnBrk="0" hangingPunct="0">
              <a:lnSpc>
                <a:spcPct val="105000"/>
              </a:lnSpc>
              <a:spcBef>
                <a:spcPts val="600"/>
              </a:spcBef>
              <a:spcAft>
                <a:spcPts val="600"/>
              </a:spcAft>
              <a:buFont typeface="Wingdings" pitchFamily="2" charset="2"/>
              <a:buChar char="q"/>
              <a:defRPr/>
            </a:pPr>
            <a:r>
              <a:rPr lang="en-US" sz="1400" b="0" u="sng" kern="0">
                <a:latin typeface="+mn-lt"/>
              </a:rPr>
              <a:t>Criteria for potential cover</a:t>
            </a:r>
            <a:r>
              <a:rPr lang="en-US" sz="1400" b="0" kern="0">
                <a:latin typeface="+mn-lt"/>
              </a:rPr>
              <a:t>: instruction type, Receiver is OPF bank, related reference not blank. </a:t>
            </a:r>
          </a:p>
          <a:p>
            <a:pPr marL="534988" indent="-263525" algn="l" eaLnBrk="0" hangingPunct="0">
              <a:lnSpc>
                <a:spcPct val="105000"/>
              </a:lnSpc>
              <a:spcBef>
                <a:spcPts val="600"/>
              </a:spcBef>
              <a:spcAft>
                <a:spcPts val="600"/>
              </a:spcAft>
              <a:buFont typeface="Wingdings" pitchFamily="2" charset="2"/>
              <a:buChar char="q"/>
              <a:defRPr/>
            </a:pPr>
            <a:endParaRPr lang="en-US" sz="1400" b="0" kern="0">
              <a:latin typeface="+mn-lt"/>
            </a:endParaRPr>
          </a:p>
          <a:p>
            <a:pPr marL="534988" indent="-263525" algn="l" eaLnBrk="0" hangingPunct="0">
              <a:lnSpc>
                <a:spcPct val="105000"/>
              </a:lnSpc>
              <a:spcBef>
                <a:spcPts val="600"/>
              </a:spcBef>
              <a:spcAft>
                <a:spcPts val="600"/>
              </a:spcAft>
              <a:buFont typeface="Wingdings" pitchFamily="2" charset="2"/>
              <a:buChar char="q"/>
              <a:defRPr/>
            </a:pPr>
            <a:endParaRPr lang="en-US" sz="1400" b="0" kern="0">
              <a:latin typeface="+mn-lt"/>
            </a:endParaRPr>
          </a:p>
          <a:p>
            <a:pPr marL="534988" indent="-263525" algn="l" eaLnBrk="0" hangingPunct="0">
              <a:lnSpc>
                <a:spcPct val="105000"/>
              </a:lnSpc>
              <a:spcBef>
                <a:spcPts val="600"/>
              </a:spcBef>
              <a:spcAft>
                <a:spcPts val="600"/>
              </a:spcAft>
              <a:buFont typeface="Wingdings" pitchFamily="2" charset="2"/>
              <a:buChar char="q"/>
              <a:defRPr/>
            </a:pPr>
            <a:endParaRPr lang="en-US" sz="1400" b="0" kern="0">
              <a:latin typeface="+mn-lt"/>
            </a:endParaRPr>
          </a:p>
          <a:p>
            <a:pPr marL="534988" indent="-263525" algn="l" eaLnBrk="0" hangingPunct="0">
              <a:lnSpc>
                <a:spcPct val="105000"/>
              </a:lnSpc>
              <a:spcBef>
                <a:spcPts val="600"/>
              </a:spcBef>
              <a:spcAft>
                <a:spcPts val="600"/>
              </a:spcAft>
              <a:buFont typeface="Wingdings" pitchFamily="2" charset="2"/>
              <a:buChar char="q"/>
              <a:defRPr/>
            </a:pPr>
            <a:endParaRPr lang="en-US" sz="1400" b="0" kern="0">
              <a:latin typeface="+mn-lt"/>
            </a:endParaRPr>
          </a:p>
          <a:p>
            <a:pPr marL="534988" indent="-263525" algn="l" eaLnBrk="0" hangingPunct="0">
              <a:lnSpc>
                <a:spcPct val="105000"/>
              </a:lnSpc>
              <a:spcBef>
                <a:spcPts val="600"/>
              </a:spcBef>
              <a:spcAft>
                <a:spcPts val="600"/>
              </a:spcAft>
              <a:buFont typeface="Wingdings" pitchFamily="2" charset="2"/>
              <a:buChar char="q"/>
              <a:defRPr/>
            </a:pPr>
            <a:endParaRPr lang="en-US" sz="1400" b="0" kern="0">
              <a:latin typeface="+mn-lt"/>
            </a:endParaRPr>
          </a:p>
          <a:p>
            <a:pPr marL="534988" indent="-263525" algn="l" eaLnBrk="0" hangingPunct="0">
              <a:lnSpc>
                <a:spcPct val="105000"/>
              </a:lnSpc>
              <a:spcBef>
                <a:spcPts val="600"/>
              </a:spcBef>
              <a:spcAft>
                <a:spcPts val="600"/>
              </a:spcAft>
              <a:buFont typeface="Wingdings" pitchFamily="2" charset="2"/>
              <a:buChar char="q"/>
              <a:defRPr/>
            </a:pPr>
            <a:endParaRPr lang="en-US" sz="1400" b="0" kern="0">
              <a:latin typeface="+mn-lt"/>
            </a:endParaRPr>
          </a:p>
          <a:p>
            <a:pPr marL="534988" indent="-263525" algn="l" eaLnBrk="0" hangingPunct="0">
              <a:lnSpc>
                <a:spcPct val="105000"/>
              </a:lnSpc>
              <a:spcBef>
                <a:spcPts val="600"/>
              </a:spcBef>
              <a:spcAft>
                <a:spcPts val="600"/>
              </a:spcAft>
              <a:buFont typeface="Wingdings" pitchFamily="2" charset="2"/>
              <a:buChar char="q"/>
              <a:defRPr/>
            </a:pPr>
            <a:endParaRPr lang="en-US" sz="1400" b="0" kern="0">
              <a:latin typeface="+mn-lt"/>
            </a:endParaRPr>
          </a:p>
          <a:p>
            <a:pPr marL="534988" indent="-263525" algn="l" eaLnBrk="0" hangingPunct="0">
              <a:lnSpc>
                <a:spcPct val="105000"/>
              </a:lnSpc>
              <a:spcBef>
                <a:spcPts val="600"/>
              </a:spcBef>
              <a:spcAft>
                <a:spcPts val="600"/>
              </a:spcAft>
              <a:buFont typeface="Wingdings" pitchFamily="2" charset="2"/>
              <a:buChar char="q"/>
              <a:defRPr/>
            </a:pPr>
            <a:r>
              <a:rPr lang="en-US" sz="1400" b="0" kern="0">
                <a:latin typeface="+mn-lt"/>
              </a:rPr>
              <a:t>Potential cover {202/910} </a:t>
            </a:r>
            <a:r>
              <a:rPr lang="en-US" sz="1400" b="0" kern="0">
                <a:latin typeface="+mn-lt"/>
                <a:sym typeface="Wingdings" pitchFamily="2" charset="2"/>
              </a:rPr>
              <a:t> </a:t>
            </a:r>
            <a:r>
              <a:rPr lang="en-US" sz="1400" b="0" kern="0" err="1">
                <a:latin typeface="+mn-lt"/>
                <a:sym typeface="Wingdings" pitchFamily="2" charset="2"/>
              </a:rPr>
              <a:t>isCover</a:t>
            </a:r>
            <a:r>
              <a:rPr lang="en-US" sz="1400" b="0" kern="0">
                <a:latin typeface="+mn-lt"/>
                <a:sym typeface="Wingdings" pitchFamily="2" charset="2"/>
              </a:rPr>
              <a:t> set to TRUE + </a:t>
            </a:r>
            <a:r>
              <a:rPr lang="en-US" sz="1400" b="0" kern="0" err="1">
                <a:latin typeface="+mn-lt"/>
                <a:sym typeface="Wingdings" pitchFamily="2" charset="2"/>
              </a:rPr>
              <a:t>isCoverProcessing</a:t>
            </a:r>
            <a:r>
              <a:rPr lang="en-US" sz="1400" b="0" kern="0">
                <a:latin typeface="+mn-lt"/>
                <a:sym typeface="Wingdings" pitchFamily="2" charset="2"/>
              </a:rPr>
              <a:t> set to true</a:t>
            </a:r>
          </a:p>
          <a:p>
            <a:pPr marL="534988" indent="-263525" algn="l" eaLnBrk="0" hangingPunct="0">
              <a:lnSpc>
                <a:spcPct val="105000"/>
              </a:lnSpc>
              <a:spcBef>
                <a:spcPts val="600"/>
              </a:spcBef>
              <a:spcAft>
                <a:spcPts val="600"/>
              </a:spcAft>
              <a:buFont typeface="Wingdings" pitchFamily="2" charset="2"/>
              <a:buChar char="q"/>
              <a:defRPr/>
            </a:pPr>
            <a:r>
              <a:rPr lang="en-US" sz="1400" b="0" kern="0">
                <a:latin typeface="+mn-lt"/>
                <a:sym typeface="Wingdings" pitchFamily="2" charset="2"/>
              </a:rPr>
              <a:t>Potential announcement {103}  </a:t>
            </a:r>
            <a:r>
              <a:rPr lang="en-US" sz="1400" b="0" kern="0" err="1">
                <a:latin typeface="+mn-lt"/>
                <a:sym typeface="Wingdings" pitchFamily="2" charset="2"/>
              </a:rPr>
              <a:t>settlementMethod</a:t>
            </a:r>
            <a:r>
              <a:rPr lang="en-US" sz="1400" b="0" kern="0">
                <a:latin typeface="+mn-lt"/>
                <a:sym typeface="Wingdings" pitchFamily="2" charset="2"/>
              </a:rPr>
              <a:t> set to COVE</a:t>
            </a:r>
            <a:endParaRPr lang="en-US" sz="1400" b="0" kern="0">
              <a:latin typeface="+mn-lt"/>
            </a:endParaRPr>
          </a:p>
          <a:p>
            <a:pPr marL="534988" indent="-263525" algn="l" eaLnBrk="0" hangingPunct="0">
              <a:lnSpc>
                <a:spcPct val="105000"/>
              </a:lnSpc>
              <a:spcBef>
                <a:spcPts val="600"/>
              </a:spcBef>
              <a:spcAft>
                <a:spcPts val="600"/>
              </a:spcAft>
              <a:defRPr/>
            </a:pPr>
            <a:endParaRPr lang="en-US" sz="1400" b="0" kern="0">
              <a:latin typeface="+mn-lt"/>
            </a:endParaRPr>
          </a:p>
        </p:txBody>
      </p:sp>
      <p:graphicFrame>
        <p:nvGraphicFramePr>
          <p:cNvPr id="25" name="Table 24"/>
          <p:cNvGraphicFramePr>
            <a:graphicFrameLocks noGrp="1"/>
          </p:cNvGraphicFramePr>
          <p:nvPr/>
        </p:nvGraphicFramePr>
        <p:xfrm>
          <a:off x="1579563" y="3332163"/>
          <a:ext cx="5314950" cy="2066925"/>
        </p:xfrm>
        <a:graphic>
          <a:graphicData uri="http://schemas.openxmlformats.org/drawingml/2006/table">
            <a:tbl>
              <a:tblPr/>
              <a:tblGrid>
                <a:gridCol w="6858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2114550">
                  <a:extLst>
                    <a:ext uri="{9D8B030D-6E8A-4147-A177-3AD203B41FA5}">
                      <a16:colId xmlns:a16="http://schemas.microsoft.com/office/drawing/2014/main" val="20003"/>
                    </a:ext>
                  </a:extLst>
                </a:gridCol>
              </a:tblGrid>
              <a:tr h="390525">
                <a:tc>
                  <a:txBody>
                    <a:bodyPr/>
                    <a:lstStyle/>
                    <a:p>
                      <a:pPr algn="ctr">
                        <a:spcAft>
                          <a:spcPts val="0"/>
                        </a:spcAft>
                      </a:pPr>
                      <a:r>
                        <a:rPr lang="en-US" sz="1000" b="1" dirty="0">
                          <a:solidFill>
                            <a:srgbClr val="000000"/>
                          </a:solidFill>
                          <a:latin typeface="Arial"/>
                          <a:ea typeface="Times New Roman"/>
                          <a:cs typeface="Times New Roman"/>
                        </a:rPr>
                        <a:t>Boolean Operator</a:t>
                      </a:r>
                      <a:endParaRPr lang="nl-BE" sz="12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algn="ctr">
                        <a:spcAft>
                          <a:spcPts val="0"/>
                        </a:spcAft>
                      </a:pPr>
                      <a:r>
                        <a:rPr lang="en-US" sz="1000" b="1">
                          <a:solidFill>
                            <a:srgbClr val="000000"/>
                          </a:solidFill>
                          <a:latin typeface="Arial"/>
                          <a:ea typeface="Times New Roman"/>
                          <a:cs typeface="Times New Roman"/>
                        </a:rPr>
                        <a:t>Attribute</a:t>
                      </a:r>
                      <a:endParaRPr lang="nl-BE" sz="12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algn="ctr">
                        <a:spcAft>
                          <a:spcPts val="0"/>
                        </a:spcAft>
                      </a:pPr>
                      <a:r>
                        <a:rPr lang="en-US" sz="1000" b="1" dirty="0">
                          <a:solidFill>
                            <a:srgbClr val="000000"/>
                          </a:solidFill>
                          <a:latin typeface="Arial"/>
                          <a:ea typeface="Times New Roman"/>
                          <a:cs typeface="Times New Roman"/>
                        </a:rPr>
                        <a:t>Operator</a:t>
                      </a:r>
                      <a:endParaRPr lang="nl-BE" sz="12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tc>
                  <a:txBody>
                    <a:bodyPr/>
                    <a:lstStyle/>
                    <a:p>
                      <a:pPr algn="ctr">
                        <a:spcAft>
                          <a:spcPts val="0"/>
                        </a:spcAft>
                      </a:pPr>
                      <a:r>
                        <a:rPr lang="en-US" sz="1000" b="1">
                          <a:solidFill>
                            <a:srgbClr val="000000"/>
                          </a:solidFill>
                          <a:latin typeface="Arial"/>
                          <a:ea typeface="Times New Roman"/>
                          <a:cs typeface="Times New Roman"/>
                        </a:rPr>
                        <a:t>Value/Attribute</a:t>
                      </a:r>
                      <a:endParaRPr lang="nl-BE" sz="12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0"/>
                  </a:ext>
                </a:extLst>
              </a:tr>
              <a:tr h="190500">
                <a:tc>
                  <a:txBody>
                    <a:bodyPr/>
                    <a:lstStyle/>
                    <a:p>
                      <a:pPr algn="ctr">
                        <a:spcAft>
                          <a:spcPts val="0"/>
                        </a:spcAft>
                      </a:pPr>
                      <a:r>
                        <a:rPr lang="en-US" sz="1000">
                          <a:solidFill>
                            <a:srgbClr val="000000"/>
                          </a:solidFill>
                          <a:latin typeface="Arial"/>
                          <a:ea typeface="Times New Roman"/>
                          <a:cs typeface="Times New Roman"/>
                        </a:rPr>
                        <a:t> </a:t>
                      </a:r>
                      <a:endParaRPr lang="nl-BE" sz="12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dirty="0" err="1">
                          <a:solidFill>
                            <a:srgbClr val="000000"/>
                          </a:solidFill>
                          <a:latin typeface="Arial"/>
                          <a:ea typeface="Times New Roman"/>
                          <a:cs typeface="Times New Roman"/>
                        </a:rPr>
                        <a:t>PaymentInstruction.instructionType</a:t>
                      </a:r>
                      <a:endParaRPr lang="nl-BE" sz="12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a:solidFill>
                            <a:srgbClr val="000000"/>
                          </a:solidFill>
                          <a:latin typeface="Arial"/>
                          <a:ea typeface="Times New Roman"/>
                          <a:cs typeface="Times New Roman"/>
                        </a:rPr>
                        <a:t>Equals</a:t>
                      </a:r>
                      <a:endParaRPr lang="nl-BE" sz="12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solidFill>
                            <a:srgbClr val="000000"/>
                          </a:solidFill>
                          <a:latin typeface="Arial"/>
                          <a:ea typeface="Times New Roman"/>
                          <a:cs typeface="Times New Roman"/>
                        </a:rPr>
                        <a:t>SWIFT-MT202</a:t>
                      </a:r>
                      <a:r>
                        <a:rPr lang="en-US" sz="1000" dirty="0">
                          <a:solidFill>
                            <a:srgbClr val="000000"/>
                          </a:solidFill>
                          <a:latin typeface="Arial"/>
                          <a:ea typeface="Times New Roman"/>
                          <a:cs typeface="Times New Roman"/>
                        </a:rPr>
                        <a:t>" OR </a:t>
                      </a:r>
                      <a:r>
                        <a:rPr lang="en-US" sz="1000">
                          <a:solidFill>
                            <a:srgbClr val="000000"/>
                          </a:solidFill>
                          <a:latin typeface="Arial"/>
                          <a:ea typeface="Times New Roman"/>
                          <a:cs typeface="Times New Roman"/>
                        </a:rPr>
                        <a:t>“SWIFT-MT202-COV</a:t>
                      </a:r>
                      <a:r>
                        <a:rPr lang="en-US" sz="1000" dirty="0">
                          <a:solidFill>
                            <a:srgbClr val="000000"/>
                          </a:solidFill>
                          <a:latin typeface="Arial"/>
                          <a:ea typeface="Times New Roman"/>
                          <a:cs typeface="Times New Roman"/>
                        </a:rPr>
                        <a:t>“ OR “pacs009.001.01” OR </a:t>
                      </a:r>
                      <a:r>
                        <a:rPr lang="en-US" sz="1000">
                          <a:solidFill>
                            <a:srgbClr val="000000"/>
                          </a:solidFill>
                          <a:latin typeface="Arial"/>
                          <a:ea typeface="Times New Roman"/>
                          <a:cs typeface="Times New Roman"/>
                        </a:rPr>
                        <a:t>“SWIFT-MT910</a:t>
                      </a:r>
                      <a:r>
                        <a:rPr lang="en-US" sz="1000" dirty="0">
                          <a:solidFill>
                            <a:srgbClr val="000000"/>
                          </a:solidFill>
                          <a:latin typeface="Arial"/>
                          <a:ea typeface="Times New Roman"/>
                          <a:cs typeface="Times New Roman"/>
                        </a:rPr>
                        <a:t>”</a:t>
                      </a:r>
                      <a:endParaRPr lang="nl-BE" sz="12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71500">
                <a:tc>
                  <a:txBody>
                    <a:bodyPr/>
                    <a:lstStyle/>
                    <a:p>
                      <a:pPr algn="ctr">
                        <a:spcAft>
                          <a:spcPts val="0"/>
                        </a:spcAft>
                      </a:pPr>
                      <a:r>
                        <a:rPr lang="en-US" sz="1000" b="1">
                          <a:solidFill>
                            <a:srgbClr val="000000"/>
                          </a:solidFill>
                          <a:latin typeface="Arial"/>
                          <a:ea typeface="Times New Roman"/>
                          <a:cs typeface="Times New Roman"/>
                        </a:rPr>
                        <a:t>AND</a:t>
                      </a:r>
                      <a:endParaRPr lang="nl-BE" sz="12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solidFill>
                            <a:srgbClr val="000000"/>
                          </a:solidFill>
                          <a:latin typeface="Arial"/>
                          <a:ea typeface="Times New Roman"/>
                          <a:cs typeface="Times New Roman"/>
                        </a:rPr>
                        <a:t>PaymentInstruction.instructedAgentId</a:t>
                      </a:r>
                      <a:endParaRPr lang="nl-BE" sz="12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a:solidFill>
                            <a:srgbClr val="000000"/>
                          </a:solidFill>
                          <a:latin typeface="Arial"/>
                          <a:ea typeface="Times New Roman"/>
                          <a:cs typeface="Times New Roman"/>
                        </a:rPr>
                        <a:t>Equals</a:t>
                      </a:r>
                      <a:endParaRPr lang="nl-BE" sz="12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dirty="0" err="1">
                          <a:solidFill>
                            <a:srgbClr val="000000"/>
                          </a:solidFill>
                          <a:latin typeface="Arial"/>
                          <a:ea typeface="Times New Roman"/>
                          <a:cs typeface="Times New Roman"/>
                        </a:rPr>
                        <a:t>ExchangeCondition.InstructingAgentId</a:t>
                      </a:r>
                      <a:r>
                        <a:rPr lang="en-US" sz="1000" dirty="0">
                          <a:solidFill>
                            <a:srgbClr val="000000"/>
                          </a:solidFill>
                          <a:latin typeface="Arial"/>
                          <a:ea typeface="Times New Roman"/>
                          <a:cs typeface="Times New Roman"/>
                        </a:rPr>
                        <a:t>, where the Exchange Condition key is </a:t>
                      </a:r>
                      <a:r>
                        <a:rPr lang="en-US" sz="1000" dirty="0" err="1">
                          <a:solidFill>
                            <a:srgbClr val="000000"/>
                          </a:solidFill>
                          <a:latin typeface="Arial"/>
                          <a:ea typeface="Times New Roman"/>
                          <a:cs typeface="Times New Roman"/>
                        </a:rPr>
                        <a:t>PaymentInstruction.ClearingConditionKey</a:t>
                      </a:r>
                      <a:endParaRPr lang="nl-BE" sz="12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0025">
                <a:tc>
                  <a:txBody>
                    <a:bodyPr/>
                    <a:lstStyle/>
                    <a:p>
                      <a:pPr algn="ctr">
                        <a:spcAft>
                          <a:spcPts val="0"/>
                        </a:spcAft>
                      </a:pPr>
                      <a:r>
                        <a:rPr lang="en-US" sz="1000" b="1">
                          <a:solidFill>
                            <a:srgbClr val="000000"/>
                          </a:solidFill>
                          <a:latin typeface="Arial"/>
                          <a:ea typeface="Times New Roman"/>
                          <a:cs typeface="Times New Roman"/>
                        </a:rPr>
                        <a:t>AND</a:t>
                      </a:r>
                      <a:endParaRPr lang="nl-BE" sz="12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a:solidFill>
                            <a:srgbClr val="000000"/>
                          </a:solidFill>
                          <a:latin typeface="Arial"/>
                          <a:ea typeface="Times New Roman"/>
                          <a:cs typeface="Times New Roman"/>
                        </a:rPr>
                        <a:t>PaymentInstruction.originalInstructionReference</a:t>
                      </a:r>
                      <a:endParaRPr lang="nl-BE" sz="12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a:solidFill>
                            <a:srgbClr val="000000"/>
                          </a:solidFill>
                          <a:latin typeface="Arial"/>
                          <a:ea typeface="Times New Roman"/>
                          <a:cs typeface="Times New Roman"/>
                        </a:rPr>
                        <a:t>NotEquals</a:t>
                      </a:r>
                      <a:endParaRPr lang="nl-BE" sz="12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dirty="0">
                          <a:solidFill>
                            <a:srgbClr val="000000"/>
                          </a:solidFill>
                          <a:latin typeface="Arial"/>
                          <a:ea typeface="Times New Roman"/>
                          <a:cs typeface="Times New Roman"/>
                        </a:rPr>
                        <a:t>"NONREF" AND NULL</a:t>
                      </a:r>
                      <a:endParaRPr lang="nl-BE" sz="12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6" name="Title 25"/>
          <p:cNvSpPr>
            <a:spLocks noGrp="1"/>
          </p:cNvSpPr>
          <p:nvPr>
            <p:ph type="title"/>
          </p:nvPr>
        </p:nvSpPr>
        <p:spPr/>
        <p:txBody>
          <a:bodyPr/>
          <a:lstStyle/>
          <a:p>
            <a:r>
              <a:rPr lang="nl-BE"/>
              <a:t>Potential Cover &amp; Announcement</a:t>
            </a:r>
            <a:endParaRPr lang="en-US"/>
          </a:p>
        </p:txBody>
      </p:sp>
    </p:spTree>
    <p:extLst>
      <p:ext uri="{BB962C8B-B14F-4D97-AF65-F5344CB8AC3E}">
        <p14:creationId xmlns:p14="http://schemas.microsoft.com/office/powerpoint/2010/main" val="326611737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a:t>Agenda</a:t>
            </a:r>
          </a:p>
        </p:txBody>
      </p:sp>
      <p:sp>
        <p:nvSpPr>
          <p:cNvPr id="5123" name="Rectangle 3"/>
          <p:cNvSpPr>
            <a:spLocks noGrp="1" noChangeArrowheads="1"/>
          </p:cNvSpPr>
          <p:nvPr>
            <p:ph type="body" idx="1"/>
          </p:nvPr>
        </p:nvSpPr>
        <p:spPr/>
        <p:txBody>
          <a:bodyPr/>
          <a:lstStyle/>
          <a:p>
            <a:pPr marL="533400" indent="-533400" eaLnBrk="1" hangingPunct="1">
              <a:buFont typeface="Wingdings" pitchFamily="2" charset="2"/>
              <a:buAutoNum type="arabicPeriod"/>
            </a:pPr>
            <a:r>
              <a:rPr lang="en-US" altLang="en-US"/>
              <a:t>Introduction to Payments</a:t>
            </a:r>
          </a:p>
          <a:p>
            <a:pPr marL="533400" indent="-533400" eaLnBrk="1" hangingPunct="1">
              <a:buFont typeface="Wingdings" pitchFamily="2" charset="2"/>
              <a:buAutoNum type="arabicPeriod"/>
            </a:pPr>
            <a:r>
              <a:rPr lang="en-US" altLang="en-US"/>
              <a:t>Some OPF PAYMMENT terms and entities</a:t>
            </a:r>
          </a:p>
          <a:p>
            <a:pPr marL="533400" indent="-533400" eaLnBrk="1" hangingPunct="1">
              <a:buFont typeface="Wingdings" pitchFamily="2" charset="2"/>
              <a:buAutoNum type="arabicPeriod"/>
            </a:pPr>
            <a:r>
              <a:rPr lang="en-US" altLang="en-US"/>
              <a:t>OPF PAYMENT Flows</a:t>
            </a:r>
          </a:p>
          <a:p>
            <a:pPr marL="533400" indent="-533400" eaLnBrk="1" hangingPunct="1">
              <a:buFont typeface="Wingdings" pitchFamily="2" charset="2"/>
              <a:buAutoNum type="arabicPeriod"/>
            </a:pPr>
            <a:r>
              <a:rPr lang="en-US" altLang="en-US"/>
              <a:t>Accounting</a:t>
            </a:r>
          </a:p>
          <a:p>
            <a:pPr marL="533400" indent="-533400" eaLnBrk="1" hangingPunct="1">
              <a:buFont typeface="Wingdings" pitchFamily="2" charset="2"/>
              <a:buAutoNum type="arabicPeriod"/>
            </a:pPr>
            <a:r>
              <a:rPr lang="en-US" altLang="en-US"/>
              <a:t>R-Transactions</a:t>
            </a:r>
          </a:p>
          <a:p>
            <a:pPr marL="533400" indent="-533400" eaLnBrk="1" hangingPunct="1">
              <a:buFont typeface="Wingdings" pitchFamily="2" charset="2"/>
              <a:buAutoNum type="arabicPeriod"/>
            </a:pPr>
            <a:r>
              <a:rPr lang="en-US" altLang="en-US"/>
              <a:t>Formats</a:t>
            </a:r>
          </a:p>
          <a:p>
            <a:pPr marL="533400" indent="-533400" eaLnBrk="1" hangingPunct="1">
              <a:buFont typeface="Wingdings" pitchFamily="2" charset="2"/>
              <a:buAutoNum type="arabicPeriod"/>
            </a:pPr>
            <a:r>
              <a:rPr lang="en-US" altLang="en-US"/>
              <a:t>Exchange Conditions</a:t>
            </a:r>
          </a:p>
          <a:p>
            <a:pPr marL="533400" indent="-533400" eaLnBrk="1" hangingPunct="1"/>
            <a:endParaRPr lang="en-US" altLang="en-US"/>
          </a:p>
          <a:p>
            <a:pPr marL="533400" indent="-533400" eaLnBrk="1" hangingPunct="1">
              <a:buFont typeface="Wingdings" pitchFamily="2" charset="2"/>
              <a:buAutoNum type="arabicPeriod"/>
            </a:pPr>
            <a:endParaRPr lang="en-US" altLang="en-US"/>
          </a:p>
        </p:txBody>
      </p:sp>
    </p:spTree>
    <p:extLst>
      <p:ext uri="{BB962C8B-B14F-4D97-AF65-F5344CB8AC3E}">
        <p14:creationId xmlns:p14="http://schemas.microsoft.com/office/powerpoint/2010/main" val="248553020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p:cNvSpPr>
            <a:spLocks noGrp="1"/>
          </p:cNvSpPr>
          <p:nvPr>
            <p:ph type="title"/>
          </p:nvPr>
        </p:nvSpPr>
        <p:spPr/>
        <p:txBody>
          <a:bodyPr/>
          <a:lstStyle/>
          <a:p>
            <a:r>
              <a:rPr lang="en-US" sz="2000"/>
              <a:t>Serial and cover method – incoming examples</a:t>
            </a:r>
          </a:p>
        </p:txBody>
      </p:sp>
      <p:sp>
        <p:nvSpPr>
          <p:cNvPr id="18437" name="Rectangle 2"/>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pPr>
              <a:spcBef>
                <a:spcPct val="20000"/>
              </a:spcBef>
              <a:buClr>
                <a:srgbClr val="000032"/>
              </a:buClr>
              <a:buFont typeface="Wingdings" pitchFamily="2" charset="2"/>
              <a:buNone/>
            </a:pPr>
            <a:endParaRPr lang="en-US"/>
          </a:p>
        </p:txBody>
      </p:sp>
      <p:graphicFrame>
        <p:nvGraphicFramePr>
          <p:cNvPr id="18434" name="Object 1"/>
          <p:cNvGraphicFramePr>
            <a:graphicFrameLocks noChangeAspect="1"/>
          </p:cNvGraphicFramePr>
          <p:nvPr/>
        </p:nvGraphicFramePr>
        <p:xfrm>
          <a:off x="646133" y="1976499"/>
          <a:ext cx="7572375" cy="3286125"/>
        </p:xfrm>
        <a:graphic>
          <a:graphicData uri="http://schemas.openxmlformats.org/presentationml/2006/ole">
            <mc:AlternateContent xmlns:mc="http://schemas.openxmlformats.org/markup-compatibility/2006">
              <mc:Choice xmlns:v="urn:schemas-microsoft-com:vml" Requires="v">
                <p:oleObj spid="_x0000_s445441" name="Visio" r:id="rId4" imgW="9225724" imgH="4000786" progId="Visio.Drawing.11">
                  <p:embed/>
                </p:oleObj>
              </mc:Choice>
              <mc:Fallback>
                <p:oleObj name="Visio" r:id="rId4" imgW="9225724" imgH="4000786" progId="Visio.Drawing.11">
                  <p:embed/>
                  <p:pic>
                    <p:nvPicPr>
                      <p:cNvPr id="18434"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33" y="1976499"/>
                        <a:ext cx="7572375" cy="328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929951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p:cNvSpPr>
            <a:spLocks noGrp="1"/>
          </p:cNvSpPr>
          <p:nvPr>
            <p:ph type="title"/>
          </p:nvPr>
        </p:nvSpPr>
        <p:spPr/>
        <p:txBody>
          <a:bodyPr/>
          <a:lstStyle/>
          <a:p>
            <a:r>
              <a:rPr lang="en-US" sz="2000"/>
              <a:t>Serial and cover method – incoming examples</a:t>
            </a:r>
          </a:p>
        </p:txBody>
      </p:sp>
      <p:sp>
        <p:nvSpPr>
          <p:cNvPr id="19460" name="Rectangle 2"/>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pPr>
              <a:spcBef>
                <a:spcPct val="20000"/>
              </a:spcBef>
              <a:buClr>
                <a:srgbClr val="000032"/>
              </a:buClr>
              <a:buFont typeface="Wingdings" pitchFamily="2" charset="2"/>
              <a:buNone/>
            </a:pPr>
            <a:endParaRPr lang="en-US"/>
          </a:p>
        </p:txBody>
      </p:sp>
      <p:graphicFrame>
        <p:nvGraphicFramePr>
          <p:cNvPr id="19458" name="Object 1"/>
          <p:cNvGraphicFramePr>
            <a:graphicFrameLocks noChangeAspect="1"/>
          </p:cNvGraphicFramePr>
          <p:nvPr/>
        </p:nvGraphicFramePr>
        <p:xfrm>
          <a:off x="825088" y="1988375"/>
          <a:ext cx="7581900" cy="2928938"/>
        </p:xfrm>
        <a:graphic>
          <a:graphicData uri="http://schemas.openxmlformats.org/presentationml/2006/ole">
            <mc:AlternateContent xmlns:mc="http://schemas.openxmlformats.org/markup-compatibility/2006">
              <mc:Choice xmlns:v="urn:schemas-microsoft-com:vml" Requires="v">
                <p:oleObj spid="_x0000_s447489" name="Visio" r:id="rId4" imgW="9225724" imgH="3556730" progId="Visio.Drawing.11">
                  <p:embed/>
                </p:oleObj>
              </mc:Choice>
              <mc:Fallback>
                <p:oleObj name="Visio" r:id="rId4" imgW="9225724" imgH="3556730" progId="Visio.Drawing.11">
                  <p:embed/>
                  <p:pic>
                    <p:nvPicPr>
                      <p:cNvPr id="19458"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088" y="1988375"/>
                        <a:ext cx="7581900" cy="2928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3872782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19" descr="swift"/>
          <p:cNvPicPr>
            <a:picLocks noChangeAspect="1" noChangeArrowheads="1"/>
          </p:cNvPicPr>
          <p:nvPr/>
        </p:nvPicPr>
        <p:blipFill>
          <a:blip r:embed="rId3" cstate="print"/>
          <a:srcRect/>
          <a:stretch>
            <a:fillRect/>
          </a:stretch>
        </p:blipFill>
        <p:spPr bwMode="auto">
          <a:xfrm>
            <a:off x="3577070" y="3683165"/>
            <a:ext cx="428537" cy="432000"/>
          </a:xfrm>
          <a:prstGeom prst="rect">
            <a:avLst/>
          </a:prstGeom>
          <a:noFill/>
          <a:ln w="9525">
            <a:noFill/>
            <a:miter lim="800000"/>
            <a:headEnd/>
            <a:tailEnd/>
          </a:ln>
        </p:spPr>
      </p:pic>
      <p:pic>
        <p:nvPicPr>
          <p:cNvPr id="41" name="Picture 19" descr="swift"/>
          <p:cNvPicPr>
            <a:picLocks noChangeAspect="1" noChangeArrowheads="1"/>
          </p:cNvPicPr>
          <p:nvPr/>
        </p:nvPicPr>
        <p:blipFill>
          <a:blip r:embed="rId3" cstate="print"/>
          <a:srcRect/>
          <a:stretch>
            <a:fillRect/>
          </a:stretch>
        </p:blipFill>
        <p:spPr bwMode="auto">
          <a:xfrm>
            <a:off x="6011514" y="2970642"/>
            <a:ext cx="428537" cy="432000"/>
          </a:xfrm>
          <a:prstGeom prst="rect">
            <a:avLst/>
          </a:prstGeom>
          <a:noFill/>
          <a:ln w="9525">
            <a:noFill/>
            <a:miter lim="800000"/>
            <a:headEnd/>
            <a:tailEnd/>
          </a:ln>
        </p:spPr>
      </p:pic>
      <p:pic>
        <p:nvPicPr>
          <p:cNvPr id="40" name="Picture 19" descr="swift"/>
          <p:cNvPicPr>
            <a:picLocks noChangeAspect="1" noChangeArrowheads="1"/>
          </p:cNvPicPr>
          <p:nvPr/>
        </p:nvPicPr>
        <p:blipFill>
          <a:blip r:embed="rId3" cstate="print"/>
          <a:srcRect/>
          <a:stretch>
            <a:fillRect/>
          </a:stretch>
        </p:blipFill>
        <p:spPr bwMode="auto">
          <a:xfrm>
            <a:off x="2342039" y="3077520"/>
            <a:ext cx="428537" cy="432000"/>
          </a:xfrm>
          <a:prstGeom prst="rect">
            <a:avLst/>
          </a:prstGeom>
          <a:noFill/>
          <a:ln w="9525">
            <a:noFill/>
            <a:miter lim="800000"/>
            <a:headEnd/>
            <a:tailEnd/>
          </a:ln>
        </p:spPr>
      </p:pic>
      <p:pic>
        <p:nvPicPr>
          <p:cNvPr id="39" name="Picture 6"/>
          <p:cNvPicPr>
            <a:picLocks noChangeAspect="1" noChangeArrowheads="1"/>
          </p:cNvPicPr>
          <p:nvPr/>
        </p:nvPicPr>
        <p:blipFill>
          <a:blip r:embed="rId4" cstate="print"/>
          <a:srcRect/>
          <a:stretch>
            <a:fillRect/>
          </a:stretch>
        </p:blipFill>
        <p:spPr bwMode="auto">
          <a:xfrm>
            <a:off x="4714500" y="1745673"/>
            <a:ext cx="385200" cy="385200"/>
          </a:xfrm>
          <a:prstGeom prst="rect">
            <a:avLst/>
          </a:prstGeom>
          <a:noFill/>
          <a:ln w="9525">
            <a:noFill/>
            <a:miter lim="800000"/>
            <a:headEnd/>
            <a:tailEnd/>
          </a:ln>
        </p:spPr>
      </p:pic>
      <p:pic>
        <p:nvPicPr>
          <p:cNvPr id="38" name="Picture 6"/>
          <p:cNvPicPr>
            <a:picLocks noChangeAspect="1" noChangeArrowheads="1"/>
          </p:cNvPicPr>
          <p:nvPr/>
        </p:nvPicPr>
        <p:blipFill>
          <a:blip r:embed="rId4" cstate="print"/>
          <a:srcRect/>
          <a:stretch>
            <a:fillRect/>
          </a:stretch>
        </p:blipFill>
        <p:spPr bwMode="auto">
          <a:xfrm>
            <a:off x="2980704" y="1733797"/>
            <a:ext cx="385200" cy="385200"/>
          </a:xfrm>
          <a:prstGeom prst="rect">
            <a:avLst/>
          </a:prstGeom>
          <a:noFill/>
          <a:ln w="9525">
            <a:noFill/>
            <a:miter lim="800000"/>
            <a:headEnd/>
            <a:tailEnd/>
          </a:ln>
        </p:spPr>
      </p:pic>
      <p:pic>
        <p:nvPicPr>
          <p:cNvPr id="31" name="Picture 2"/>
          <p:cNvPicPr>
            <a:picLocks noChangeAspect="1" noChangeArrowheads="1"/>
          </p:cNvPicPr>
          <p:nvPr/>
        </p:nvPicPr>
        <p:blipFill>
          <a:blip r:embed="rId5" cstate="print"/>
          <a:srcRect l="66642" t="52369" r="5122" b="4037"/>
          <a:stretch>
            <a:fillRect/>
          </a:stretch>
        </p:blipFill>
        <p:spPr bwMode="auto">
          <a:xfrm>
            <a:off x="1721895" y="3491351"/>
            <a:ext cx="385200" cy="385200"/>
          </a:xfrm>
          <a:prstGeom prst="rect">
            <a:avLst/>
          </a:prstGeom>
          <a:noFill/>
          <a:ln w="9525">
            <a:noFill/>
            <a:miter lim="800000"/>
            <a:headEnd/>
            <a:tailEnd/>
          </a:ln>
        </p:spPr>
      </p:pic>
      <p:sp>
        <p:nvSpPr>
          <p:cNvPr id="2" name="Title 1"/>
          <p:cNvSpPr>
            <a:spLocks noGrp="1"/>
          </p:cNvSpPr>
          <p:nvPr>
            <p:ph type="title"/>
          </p:nvPr>
        </p:nvSpPr>
        <p:spPr/>
        <p:txBody>
          <a:bodyPr/>
          <a:lstStyle/>
          <a:p>
            <a:r>
              <a:rPr lang="en-US" sz="2400"/>
              <a:t>Incoming Serial-Cover  - demo</a:t>
            </a:r>
          </a:p>
        </p:txBody>
      </p:sp>
      <p:pic>
        <p:nvPicPr>
          <p:cNvPr id="4" name="Picture 5" descr="Bank-shadow"/>
          <p:cNvPicPr>
            <a:picLocks noChangeAspect="1" noChangeArrowheads="1"/>
          </p:cNvPicPr>
          <p:nvPr/>
        </p:nvPicPr>
        <p:blipFill>
          <a:blip r:embed="rId6" cstate="print"/>
          <a:srcRect/>
          <a:stretch>
            <a:fillRect/>
          </a:stretch>
        </p:blipFill>
        <p:spPr bwMode="auto">
          <a:xfrm>
            <a:off x="6111775" y="3562254"/>
            <a:ext cx="1025525" cy="760412"/>
          </a:xfrm>
          <a:prstGeom prst="rect">
            <a:avLst/>
          </a:prstGeom>
          <a:noFill/>
          <a:ln w="9525">
            <a:noFill/>
            <a:miter lim="800000"/>
            <a:headEnd/>
            <a:tailEnd/>
          </a:ln>
        </p:spPr>
      </p:pic>
      <p:sp>
        <p:nvSpPr>
          <p:cNvPr id="6" name="TextBox 5"/>
          <p:cNvSpPr txBox="1"/>
          <p:nvPr/>
        </p:nvSpPr>
        <p:spPr>
          <a:xfrm>
            <a:off x="6109859" y="4253480"/>
            <a:ext cx="1265090" cy="714042"/>
          </a:xfrm>
          <a:prstGeom prst="rect">
            <a:avLst/>
          </a:prstGeom>
          <a:noFill/>
        </p:spPr>
        <p:txBody>
          <a:bodyPr wrap="none" rtlCol="0">
            <a:spAutoFit/>
          </a:bodyPr>
          <a:lstStyle/>
          <a:p>
            <a:pPr algn="ctr"/>
            <a:r>
              <a:rPr lang="nl-BE" sz="1400">
                <a:latin typeface="+mn-lt"/>
              </a:rPr>
              <a:t>XCTBANK-1</a:t>
            </a:r>
          </a:p>
          <a:p>
            <a:pPr algn="ctr"/>
            <a:r>
              <a:rPr lang="nl-BE" sz="1100">
                <a:latin typeface="+mn-lt"/>
              </a:rPr>
              <a:t>(XCTABEBB)</a:t>
            </a:r>
          </a:p>
          <a:p>
            <a:pPr algn="ctr"/>
            <a:r>
              <a:rPr lang="nl-BE" sz="1100" b="1" i="1">
                <a:latin typeface="+mn-lt"/>
              </a:rPr>
              <a:t>Credit Party Agent</a:t>
            </a:r>
            <a:endParaRPr lang="en-US" sz="1100" b="1" i="1">
              <a:latin typeface="+mn-lt"/>
            </a:endParaRPr>
          </a:p>
        </p:txBody>
      </p:sp>
      <p:pic>
        <p:nvPicPr>
          <p:cNvPr id="7" name="Picture 6"/>
          <p:cNvPicPr>
            <a:picLocks noChangeAspect="1" noChangeArrowheads="1"/>
          </p:cNvPicPr>
          <p:nvPr/>
        </p:nvPicPr>
        <p:blipFill>
          <a:blip r:embed="rId7" cstate="print"/>
          <a:srcRect/>
          <a:stretch>
            <a:fillRect/>
          </a:stretch>
        </p:blipFill>
        <p:spPr bwMode="auto">
          <a:xfrm>
            <a:off x="6183213" y="3490819"/>
            <a:ext cx="285751" cy="285749"/>
          </a:xfrm>
          <a:prstGeom prst="rect">
            <a:avLst/>
          </a:prstGeom>
          <a:noFill/>
          <a:ln w="28575" algn="ctr">
            <a:noFill/>
            <a:miter lim="800000"/>
            <a:headEnd/>
            <a:tailEnd/>
          </a:ln>
        </p:spPr>
      </p:pic>
      <p:sp>
        <p:nvSpPr>
          <p:cNvPr id="12" name="Line 25"/>
          <p:cNvSpPr>
            <a:spLocks noChangeShapeType="1"/>
          </p:cNvSpPr>
          <p:nvPr/>
        </p:nvSpPr>
        <p:spPr bwMode="auto">
          <a:xfrm>
            <a:off x="1429790" y="3984909"/>
            <a:ext cx="252000" cy="0"/>
          </a:xfrm>
          <a:prstGeom prst="line">
            <a:avLst/>
          </a:prstGeom>
          <a:ln>
            <a:solidFill>
              <a:schemeClr val="bg1">
                <a:lumMod val="6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defRPr/>
            </a:pPr>
            <a:endParaRPr lang="en-US"/>
          </a:p>
        </p:txBody>
      </p:sp>
      <p:pic>
        <p:nvPicPr>
          <p:cNvPr id="19" name="Picture 51" descr="Shop2"/>
          <p:cNvPicPr>
            <a:picLocks noChangeAspect="1" noChangeArrowheads="1"/>
          </p:cNvPicPr>
          <p:nvPr/>
        </p:nvPicPr>
        <p:blipFill>
          <a:blip r:embed="rId8" cstate="print"/>
          <a:srcRect/>
          <a:stretch>
            <a:fillRect/>
          </a:stretch>
        </p:blipFill>
        <p:spPr bwMode="auto">
          <a:xfrm>
            <a:off x="278080" y="3679230"/>
            <a:ext cx="1066800" cy="571500"/>
          </a:xfrm>
          <a:prstGeom prst="rect">
            <a:avLst/>
          </a:prstGeom>
          <a:noFill/>
          <a:ln w="9525">
            <a:noFill/>
            <a:miter lim="800000"/>
            <a:headEnd/>
            <a:tailEnd/>
          </a:ln>
        </p:spPr>
      </p:pic>
      <p:pic>
        <p:nvPicPr>
          <p:cNvPr id="22" name="Picture 64" descr="Company9"/>
          <p:cNvPicPr>
            <a:picLocks noChangeAspect="1" noChangeArrowheads="1"/>
          </p:cNvPicPr>
          <p:nvPr/>
        </p:nvPicPr>
        <p:blipFill>
          <a:blip r:embed="rId9" cstate="print"/>
          <a:srcRect/>
          <a:stretch>
            <a:fillRect/>
          </a:stretch>
        </p:blipFill>
        <p:spPr bwMode="auto">
          <a:xfrm>
            <a:off x="7493318" y="3711678"/>
            <a:ext cx="1428750" cy="533400"/>
          </a:xfrm>
          <a:prstGeom prst="rect">
            <a:avLst/>
          </a:prstGeom>
          <a:noFill/>
          <a:ln w="9525">
            <a:noFill/>
            <a:miter lim="800000"/>
            <a:headEnd/>
            <a:tailEnd/>
          </a:ln>
        </p:spPr>
      </p:pic>
      <p:sp>
        <p:nvSpPr>
          <p:cNvPr id="23" name="TextBox 22"/>
          <p:cNvSpPr txBox="1"/>
          <p:nvPr/>
        </p:nvSpPr>
        <p:spPr>
          <a:xfrm>
            <a:off x="7590760" y="4261916"/>
            <a:ext cx="1198020" cy="735586"/>
          </a:xfrm>
          <a:prstGeom prst="rect">
            <a:avLst/>
          </a:prstGeom>
          <a:noFill/>
        </p:spPr>
        <p:txBody>
          <a:bodyPr wrap="none" rtlCol="0">
            <a:spAutoFit/>
          </a:bodyPr>
          <a:lstStyle/>
          <a:p>
            <a:r>
              <a:rPr lang="nl-BE" sz="1400">
                <a:latin typeface="+mn-lt"/>
              </a:rPr>
              <a:t>Super Market</a:t>
            </a:r>
          </a:p>
          <a:p>
            <a:r>
              <a:rPr lang="nl-BE" sz="1400">
                <a:latin typeface="+mn-lt"/>
              </a:rPr>
              <a:t> Standard</a:t>
            </a:r>
            <a:br>
              <a:rPr lang="nl-BE" sz="1400">
                <a:latin typeface="+mn-lt"/>
              </a:rPr>
            </a:br>
            <a:r>
              <a:rPr lang="nl-BE" sz="1100" b="1" i="1">
                <a:latin typeface="+mn-lt"/>
              </a:rPr>
              <a:t>Credit Party</a:t>
            </a:r>
            <a:endParaRPr lang="en-US" sz="1000" b="1" i="1">
              <a:latin typeface="+mn-lt"/>
            </a:endParaRPr>
          </a:p>
        </p:txBody>
      </p:sp>
      <p:sp>
        <p:nvSpPr>
          <p:cNvPr id="25" name="TextBox 24"/>
          <p:cNvSpPr txBox="1"/>
          <p:nvPr/>
        </p:nvSpPr>
        <p:spPr>
          <a:xfrm>
            <a:off x="1404336" y="4267671"/>
            <a:ext cx="1762534" cy="661720"/>
          </a:xfrm>
          <a:prstGeom prst="rect">
            <a:avLst/>
          </a:prstGeom>
          <a:noFill/>
        </p:spPr>
        <p:txBody>
          <a:bodyPr wrap="none" rtlCol="0">
            <a:spAutoFit/>
          </a:bodyPr>
          <a:lstStyle/>
          <a:p>
            <a:r>
              <a:rPr lang="en-US" sz="1400">
                <a:latin typeface="+mn-lt"/>
              </a:rPr>
              <a:t>Al </a:t>
            </a:r>
            <a:r>
              <a:rPr lang="en-US" sz="1400" err="1">
                <a:latin typeface="+mn-lt"/>
              </a:rPr>
              <a:t>Rajhi</a:t>
            </a:r>
            <a:r>
              <a:rPr lang="en-US" sz="1400">
                <a:latin typeface="+mn-lt"/>
              </a:rPr>
              <a:t> Bank, Riyadh</a:t>
            </a:r>
            <a:br>
              <a:rPr lang="en-US" sz="1400">
                <a:latin typeface="+mn-lt"/>
              </a:rPr>
            </a:br>
            <a:r>
              <a:rPr lang="en-US" sz="1100">
                <a:latin typeface="+mn-lt"/>
              </a:rPr>
              <a:t>(RJHISARI) </a:t>
            </a:r>
            <a:br>
              <a:rPr lang="en-US" sz="1400">
                <a:latin typeface="+mn-lt"/>
              </a:rPr>
            </a:br>
            <a:r>
              <a:rPr lang="nl-BE" sz="1100" b="1" i="1">
                <a:latin typeface="+mn-lt"/>
              </a:rPr>
              <a:t>Debit Party Agent</a:t>
            </a:r>
            <a:endParaRPr lang="en-US" sz="1100" b="1" i="1">
              <a:latin typeface="+mn-lt"/>
            </a:endParaRPr>
          </a:p>
        </p:txBody>
      </p:sp>
      <p:pic>
        <p:nvPicPr>
          <p:cNvPr id="26" name="Picture 5" descr="Bank-shadow"/>
          <p:cNvPicPr>
            <a:picLocks noChangeAspect="1" noChangeArrowheads="1"/>
          </p:cNvPicPr>
          <p:nvPr/>
        </p:nvPicPr>
        <p:blipFill>
          <a:blip r:embed="rId6" cstate="print"/>
          <a:srcRect/>
          <a:stretch>
            <a:fillRect/>
          </a:stretch>
        </p:blipFill>
        <p:spPr bwMode="auto">
          <a:xfrm>
            <a:off x="1727165" y="3553291"/>
            <a:ext cx="1025525" cy="760412"/>
          </a:xfrm>
          <a:prstGeom prst="rect">
            <a:avLst/>
          </a:prstGeom>
          <a:noFill/>
          <a:ln w="9525">
            <a:noFill/>
            <a:miter lim="800000"/>
            <a:headEnd/>
            <a:tailEnd/>
          </a:ln>
        </p:spPr>
      </p:pic>
      <p:sp>
        <p:nvSpPr>
          <p:cNvPr id="27" name="Line 25"/>
          <p:cNvSpPr>
            <a:spLocks noChangeShapeType="1"/>
          </p:cNvSpPr>
          <p:nvPr/>
        </p:nvSpPr>
        <p:spPr bwMode="auto">
          <a:xfrm>
            <a:off x="7224185" y="3994437"/>
            <a:ext cx="252000" cy="0"/>
          </a:xfrm>
          <a:prstGeom prst="line">
            <a:avLst/>
          </a:prstGeom>
          <a:ln>
            <a:solidFill>
              <a:schemeClr val="bg1">
                <a:lumMod val="6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defRPr/>
            </a:pPr>
            <a:endParaRPr lang="en-US"/>
          </a:p>
        </p:txBody>
      </p:sp>
      <p:sp>
        <p:nvSpPr>
          <p:cNvPr id="29" name="TextBox 28"/>
          <p:cNvSpPr txBox="1"/>
          <p:nvPr/>
        </p:nvSpPr>
        <p:spPr>
          <a:xfrm>
            <a:off x="2640612" y="2554672"/>
            <a:ext cx="1773242" cy="849463"/>
          </a:xfrm>
          <a:prstGeom prst="rect">
            <a:avLst/>
          </a:prstGeom>
          <a:noFill/>
        </p:spPr>
        <p:txBody>
          <a:bodyPr wrap="none" rtlCol="0">
            <a:spAutoFit/>
          </a:bodyPr>
          <a:lstStyle/>
          <a:p>
            <a:r>
              <a:rPr lang="en-US" sz="1400">
                <a:latin typeface="+mn-lt"/>
              </a:rPr>
              <a:t>HSBC, London </a:t>
            </a:r>
            <a:br>
              <a:rPr lang="en-US" sz="1400">
                <a:latin typeface="+mn-lt"/>
              </a:rPr>
            </a:br>
            <a:r>
              <a:rPr lang="en-US" sz="1100">
                <a:latin typeface="+mn-lt"/>
              </a:rPr>
              <a:t>(MIDLGB22) </a:t>
            </a:r>
            <a:br>
              <a:rPr lang="en-US" sz="1400">
                <a:latin typeface="+mn-lt"/>
              </a:rPr>
            </a:br>
            <a:r>
              <a:rPr lang="nl-BE" sz="1100" i="1">
                <a:latin typeface="+mn-lt"/>
              </a:rPr>
              <a:t>Instructing Reimbursement</a:t>
            </a:r>
          </a:p>
          <a:p>
            <a:r>
              <a:rPr lang="nl-BE" sz="1100" b="1" i="1">
                <a:latin typeface="+mn-lt"/>
              </a:rPr>
              <a:t>Agent</a:t>
            </a:r>
            <a:endParaRPr lang="en-US" sz="1100" b="1" i="1">
              <a:latin typeface="+mn-lt"/>
            </a:endParaRPr>
          </a:p>
        </p:txBody>
      </p:sp>
      <p:pic>
        <p:nvPicPr>
          <p:cNvPr id="30" name="Picture 5" descr="Bank-shadow"/>
          <p:cNvPicPr>
            <a:picLocks noChangeAspect="1" noChangeArrowheads="1"/>
          </p:cNvPicPr>
          <p:nvPr/>
        </p:nvPicPr>
        <p:blipFill>
          <a:blip r:embed="rId6" cstate="print"/>
          <a:srcRect/>
          <a:stretch>
            <a:fillRect/>
          </a:stretch>
        </p:blipFill>
        <p:spPr bwMode="auto">
          <a:xfrm>
            <a:off x="2958162" y="1818536"/>
            <a:ext cx="1025525" cy="760412"/>
          </a:xfrm>
          <a:prstGeom prst="rect">
            <a:avLst/>
          </a:prstGeom>
          <a:noFill/>
          <a:ln w="9525">
            <a:noFill/>
            <a:miter lim="800000"/>
            <a:headEnd/>
            <a:tailEnd/>
          </a:ln>
        </p:spPr>
      </p:pic>
      <p:sp>
        <p:nvSpPr>
          <p:cNvPr id="32" name="Line 25"/>
          <p:cNvSpPr>
            <a:spLocks noChangeShapeType="1"/>
          </p:cNvSpPr>
          <p:nvPr/>
        </p:nvSpPr>
        <p:spPr bwMode="auto">
          <a:xfrm flipV="1">
            <a:off x="2371058" y="2796363"/>
            <a:ext cx="489104" cy="616686"/>
          </a:xfrm>
          <a:prstGeom prst="line">
            <a:avLst/>
          </a:prstGeom>
          <a:ln>
            <a:solidFill>
              <a:schemeClr val="bg1">
                <a:lumMod val="6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sp>
        <p:nvSpPr>
          <p:cNvPr id="33" name="Line 25"/>
          <p:cNvSpPr>
            <a:spLocks noChangeShapeType="1"/>
          </p:cNvSpPr>
          <p:nvPr/>
        </p:nvSpPr>
        <p:spPr bwMode="auto">
          <a:xfrm>
            <a:off x="2893043" y="4035078"/>
            <a:ext cx="3146253" cy="5294"/>
          </a:xfrm>
          <a:prstGeom prst="line">
            <a:avLst/>
          </a:prstGeom>
          <a:ln>
            <a:solidFill>
              <a:schemeClr val="bg1">
                <a:lumMod val="6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34" name="Picture 54" descr="message"/>
          <p:cNvPicPr>
            <a:picLocks noChangeAspect="1" noChangeArrowheads="1"/>
          </p:cNvPicPr>
          <p:nvPr/>
        </p:nvPicPr>
        <p:blipFill>
          <a:blip r:embed="rId10" cstate="print"/>
          <a:srcRect/>
          <a:stretch>
            <a:fillRect/>
          </a:stretch>
        </p:blipFill>
        <p:spPr bwMode="auto">
          <a:xfrm>
            <a:off x="1848401" y="2466779"/>
            <a:ext cx="453067" cy="357190"/>
          </a:xfrm>
          <a:prstGeom prst="rect">
            <a:avLst/>
          </a:prstGeom>
          <a:noFill/>
          <a:ln w="9525">
            <a:noFill/>
            <a:miter lim="800000"/>
            <a:headEnd/>
            <a:tailEnd/>
          </a:ln>
        </p:spPr>
      </p:pic>
      <p:sp>
        <p:nvSpPr>
          <p:cNvPr id="35" name="TextBox 34"/>
          <p:cNvSpPr txBox="1"/>
          <p:nvPr/>
        </p:nvSpPr>
        <p:spPr>
          <a:xfrm>
            <a:off x="1599546" y="2776673"/>
            <a:ext cx="907621" cy="464743"/>
          </a:xfrm>
          <a:prstGeom prst="rect">
            <a:avLst/>
          </a:prstGeom>
          <a:noFill/>
        </p:spPr>
        <p:txBody>
          <a:bodyPr wrap="none" rtlCol="0">
            <a:spAutoFit/>
          </a:bodyPr>
          <a:lstStyle/>
          <a:p>
            <a:pPr algn="ctr"/>
            <a:r>
              <a:rPr lang="nl-BE" sz="1100">
                <a:latin typeface="+mn-lt"/>
              </a:rPr>
              <a:t>MT202COV</a:t>
            </a:r>
          </a:p>
          <a:p>
            <a:pPr algn="ctr"/>
            <a:r>
              <a:rPr lang="nl-BE" sz="1100">
                <a:latin typeface="+mn-lt"/>
              </a:rPr>
              <a:t>(10000 GBP)</a:t>
            </a:r>
          </a:p>
        </p:txBody>
      </p:sp>
      <p:pic>
        <p:nvPicPr>
          <p:cNvPr id="36" name="Picture 54" descr="message"/>
          <p:cNvPicPr>
            <a:picLocks noChangeAspect="1" noChangeArrowheads="1"/>
          </p:cNvPicPr>
          <p:nvPr/>
        </p:nvPicPr>
        <p:blipFill>
          <a:blip r:embed="rId10" cstate="print"/>
          <a:srcRect/>
          <a:stretch>
            <a:fillRect/>
          </a:stretch>
        </p:blipFill>
        <p:spPr bwMode="auto">
          <a:xfrm>
            <a:off x="4145026" y="3899845"/>
            <a:ext cx="453067" cy="357190"/>
          </a:xfrm>
          <a:prstGeom prst="rect">
            <a:avLst/>
          </a:prstGeom>
          <a:noFill/>
          <a:ln w="9525">
            <a:noFill/>
            <a:miter lim="800000"/>
            <a:headEnd/>
            <a:tailEnd/>
          </a:ln>
        </p:spPr>
      </p:pic>
      <p:sp>
        <p:nvSpPr>
          <p:cNvPr id="37" name="TextBox 36"/>
          <p:cNvSpPr txBox="1"/>
          <p:nvPr/>
        </p:nvSpPr>
        <p:spPr>
          <a:xfrm>
            <a:off x="3896171" y="4209739"/>
            <a:ext cx="907620" cy="464743"/>
          </a:xfrm>
          <a:prstGeom prst="rect">
            <a:avLst/>
          </a:prstGeom>
          <a:noFill/>
        </p:spPr>
        <p:txBody>
          <a:bodyPr wrap="none" rtlCol="0">
            <a:spAutoFit/>
          </a:bodyPr>
          <a:lstStyle/>
          <a:p>
            <a:pPr algn="ctr"/>
            <a:r>
              <a:rPr lang="nl-BE" sz="1100">
                <a:latin typeface="+mn-lt"/>
              </a:rPr>
              <a:t>MT103</a:t>
            </a:r>
          </a:p>
          <a:p>
            <a:r>
              <a:rPr lang="nl-BE" sz="1100">
                <a:latin typeface="+mn-lt"/>
              </a:rPr>
              <a:t>(10000 GBP)</a:t>
            </a:r>
          </a:p>
        </p:txBody>
      </p:sp>
      <p:sp>
        <p:nvSpPr>
          <p:cNvPr id="50" name="TextBox 49"/>
          <p:cNvSpPr txBox="1"/>
          <p:nvPr/>
        </p:nvSpPr>
        <p:spPr>
          <a:xfrm>
            <a:off x="4344145" y="2558216"/>
            <a:ext cx="1733167" cy="849463"/>
          </a:xfrm>
          <a:prstGeom prst="rect">
            <a:avLst/>
          </a:prstGeom>
          <a:noFill/>
        </p:spPr>
        <p:txBody>
          <a:bodyPr wrap="none" rtlCol="0">
            <a:spAutoFit/>
          </a:bodyPr>
          <a:lstStyle/>
          <a:p>
            <a:r>
              <a:rPr lang="en-US" sz="1400">
                <a:latin typeface="+mn-lt"/>
              </a:rPr>
              <a:t>Barclays, London </a:t>
            </a:r>
            <a:br>
              <a:rPr lang="en-US" sz="1400">
                <a:latin typeface="+mn-lt"/>
              </a:rPr>
            </a:br>
            <a:r>
              <a:rPr lang="en-US" sz="1100">
                <a:latin typeface="+mn-lt"/>
              </a:rPr>
              <a:t>(CHASGB2L) </a:t>
            </a:r>
            <a:br>
              <a:rPr lang="en-US" sz="1400">
                <a:latin typeface="+mn-lt"/>
              </a:rPr>
            </a:br>
            <a:r>
              <a:rPr lang="nl-BE" sz="1100" i="1">
                <a:latin typeface="+mn-lt"/>
              </a:rPr>
              <a:t>Instructed Reimbursement</a:t>
            </a:r>
          </a:p>
          <a:p>
            <a:r>
              <a:rPr lang="nl-BE" sz="1100" b="1" i="1">
                <a:latin typeface="+mn-lt"/>
              </a:rPr>
              <a:t>Agent</a:t>
            </a:r>
            <a:endParaRPr lang="en-US" sz="1100" b="1" i="1">
              <a:latin typeface="+mn-lt"/>
            </a:endParaRPr>
          </a:p>
        </p:txBody>
      </p:sp>
      <p:pic>
        <p:nvPicPr>
          <p:cNvPr id="51" name="Picture 5" descr="Bank-shadow"/>
          <p:cNvPicPr>
            <a:picLocks noChangeAspect="1" noChangeArrowheads="1"/>
          </p:cNvPicPr>
          <p:nvPr/>
        </p:nvPicPr>
        <p:blipFill>
          <a:blip r:embed="rId6" cstate="print"/>
          <a:srcRect/>
          <a:stretch>
            <a:fillRect/>
          </a:stretch>
        </p:blipFill>
        <p:spPr bwMode="auto">
          <a:xfrm>
            <a:off x="4641658" y="1822080"/>
            <a:ext cx="1025525" cy="760412"/>
          </a:xfrm>
          <a:prstGeom prst="rect">
            <a:avLst/>
          </a:prstGeom>
          <a:noFill/>
          <a:ln w="9525">
            <a:noFill/>
            <a:miter lim="800000"/>
            <a:headEnd/>
            <a:tailEnd/>
          </a:ln>
        </p:spPr>
      </p:pic>
      <p:sp>
        <p:nvSpPr>
          <p:cNvPr id="52" name="Line 25"/>
          <p:cNvSpPr>
            <a:spLocks noChangeShapeType="1"/>
          </p:cNvSpPr>
          <p:nvPr/>
        </p:nvSpPr>
        <p:spPr bwMode="auto">
          <a:xfrm>
            <a:off x="4208416" y="2255337"/>
            <a:ext cx="252000" cy="0"/>
          </a:xfrm>
          <a:prstGeom prst="line">
            <a:avLst/>
          </a:prstGeom>
          <a:ln>
            <a:solidFill>
              <a:schemeClr val="bg1">
                <a:lumMod val="6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sp>
        <p:nvSpPr>
          <p:cNvPr id="53" name="Line 25"/>
          <p:cNvSpPr>
            <a:spLocks noChangeShapeType="1"/>
          </p:cNvSpPr>
          <p:nvPr/>
        </p:nvSpPr>
        <p:spPr bwMode="auto">
          <a:xfrm rot="5400000" flipV="1">
            <a:off x="5968415" y="2768010"/>
            <a:ext cx="489104" cy="616686"/>
          </a:xfrm>
          <a:prstGeom prst="line">
            <a:avLst/>
          </a:prstGeom>
          <a:ln>
            <a:solidFill>
              <a:schemeClr val="bg1">
                <a:lumMod val="6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54" name="Picture 54" descr="message"/>
          <p:cNvPicPr>
            <a:picLocks noChangeAspect="1" noChangeArrowheads="1"/>
          </p:cNvPicPr>
          <p:nvPr/>
        </p:nvPicPr>
        <p:blipFill>
          <a:blip r:embed="rId10" cstate="print"/>
          <a:srcRect/>
          <a:stretch>
            <a:fillRect/>
          </a:stretch>
        </p:blipFill>
        <p:spPr bwMode="auto">
          <a:xfrm>
            <a:off x="6668507" y="2491589"/>
            <a:ext cx="453067" cy="357190"/>
          </a:xfrm>
          <a:prstGeom prst="rect">
            <a:avLst/>
          </a:prstGeom>
          <a:noFill/>
          <a:ln w="9525">
            <a:noFill/>
            <a:miter lim="800000"/>
            <a:headEnd/>
            <a:tailEnd/>
          </a:ln>
        </p:spPr>
      </p:pic>
      <p:sp>
        <p:nvSpPr>
          <p:cNvPr id="55" name="TextBox 54"/>
          <p:cNvSpPr txBox="1"/>
          <p:nvPr/>
        </p:nvSpPr>
        <p:spPr>
          <a:xfrm>
            <a:off x="6419652" y="2801483"/>
            <a:ext cx="907621" cy="464743"/>
          </a:xfrm>
          <a:prstGeom prst="rect">
            <a:avLst/>
          </a:prstGeom>
          <a:noFill/>
        </p:spPr>
        <p:txBody>
          <a:bodyPr wrap="none" rtlCol="0">
            <a:spAutoFit/>
          </a:bodyPr>
          <a:lstStyle/>
          <a:p>
            <a:pPr algn="ctr"/>
            <a:r>
              <a:rPr lang="nl-BE" sz="1100">
                <a:latin typeface="+mn-lt"/>
              </a:rPr>
              <a:t>MT910</a:t>
            </a:r>
          </a:p>
          <a:p>
            <a:pPr algn="ctr"/>
            <a:r>
              <a:rPr lang="nl-BE" sz="1100">
                <a:latin typeface="+mn-lt"/>
              </a:rPr>
              <a:t>(10000 GBP)</a:t>
            </a:r>
          </a:p>
        </p:txBody>
      </p:sp>
      <p:sp>
        <p:nvSpPr>
          <p:cNvPr id="28" name="TextBox 27"/>
          <p:cNvSpPr txBox="1"/>
          <p:nvPr/>
        </p:nvSpPr>
        <p:spPr>
          <a:xfrm>
            <a:off x="270490" y="4271678"/>
            <a:ext cx="1261371" cy="477054"/>
          </a:xfrm>
          <a:prstGeom prst="rect">
            <a:avLst/>
          </a:prstGeom>
          <a:noFill/>
        </p:spPr>
        <p:txBody>
          <a:bodyPr wrap="none" rtlCol="0">
            <a:spAutoFit/>
          </a:bodyPr>
          <a:lstStyle/>
          <a:p>
            <a:r>
              <a:rPr lang="nl-BE" sz="1400">
                <a:latin typeface="+mn-lt"/>
              </a:rPr>
              <a:t>Mini Store Inc </a:t>
            </a:r>
            <a:br>
              <a:rPr lang="nl-BE" sz="1400">
                <a:latin typeface="+mn-lt"/>
              </a:rPr>
            </a:br>
            <a:r>
              <a:rPr lang="nl-BE" sz="1100" i="1">
                <a:latin typeface="+mn-lt"/>
              </a:rPr>
              <a:t>Debit</a:t>
            </a:r>
            <a:r>
              <a:rPr lang="nl-BE" sz="1100" b="1" i="1">
                <a:latin typeface="+mn-lt"/>
              </a:rPr>
              <a:t> Party</a:t>
            </a:r>
            <a:endParaRPr lang="en-US" sz="1000" b="1" i="1">
              <a:latin typeface="+mn-lt"/>
            </a:endParaRPr>
          </a:p>
        </p:txBody>
      </p:sp>
    </p:spTree>
    <p:extLst>
      <p:ext uri="{BB962C8B-B14F-4D97-AF65-F5344CB8AC3E}">
        <p14:creationId xmlns:p14="http://schemas.microsoft.com/office/powerpoint/2010/main" val="91550657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2"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9" name="Rectangle 58"/>
          <p:cNvSpPr>
            <a:spLocks noChangeArrowheads="1"/>
          </p:cNvSpPr>
          <p:nvPr/>
        </p:nvSpPr>
        <p:spPr bwMode="auto">
          <a:xfrm>
            <a:off x="2481784"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
        <p:nvSpPr>
          <p:cNvPr id="60" name="Rectangle 59"/>
          <p:cNvSpPr>
            <a:spLocks noChangeArrowheads="1"/>
          </p:cNvSpPr>
          <p:nvPr/>
        </p:nvSpPr>
        <p:spPr bwMode="auto">
          <a:xfrm>
            <a:off x="399316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61" name="Rectangle 60"/>
          <p:cNvSpPr>
            <a:spLocks noChangeArrowheads="1"/>
          </p:cNvSpPr>
          <p:nvPr/>
        </p:nvSpPr>
        <p:spPr bwMode="auto">
          <a:xfrm>
            <a:off x="399316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62" name="Rectangle 61"/>
          <p:cNvSpPr>
            <a:spLocks noChangeArrowheads="1"/>
          </p:cNvSpPr>
          <p:nvPr/>
        </p:nvSpPr>
        <p:spPr bwMode="auto">
          <a:xfrm>
            <a:off x="550375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63" name="Rectangle 62"/>
          <p:cNvSpPr>
            <a:spLocks noChangeArrowheads="1"/>
          </p:cNvSpPr>
          <p:nvPr/>
        </p:nvSpPr>
        <p:spPr bwMode="auto">
          <a:xfrm>
            <a:off x="550375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
        <p:nvSpPr>
          <p:cNvPr id="77" name="Rectangle 76"/>
          <p:cNvSpPr>
            <a:spLocks noChangeArrowheads="1"/>
          </p:cNvSpPr>
          <p:nvPr/>
        </p:nvSpPr>
        <p:spPr bwMode="auto">
          <a:xfrm>
            <a:off x="2481784"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79" name="Rectangle 78"/>
          <p:cNvSpPr>
            <a:spLocks noChangeArrowheads="1"/>
          </p:cNvSpPr>
          <p:nvPr/>
        </p:nvSpPr>
        <p:spPr bwMode="auto">
          <a:xfrm>
            <a:off x="5503758"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
        <p:nvSpPr>
          <p:cNvPr id="80" name="Rectangle 79"/>
          <p:cNvSpPr>
            <a:spLocks noChangeArrowheads="1"/>
          </p:cNvSpPr>
          <p:nvPr/>
        </p:nvSpPr>
        <p:spPr bwMode="auto">
          <a:xfrm>
            <a:off x="6996797"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1" name="Rectangle 80"/>
          <p:cNvSpPr>
            <a:spLocks noChangeArrowheads="1"/>
          </p:cNvSpPr>
          <p:nvPr/>
        </p:nvSpPr>
        <p:spPr bwMode="auto">
          <a:xfrm>
            <a:off x="983666" y="3053214"/>
            <a:ext cx="1358900" cy="511175"/>
          </a:xfrm>
          <a:prstGeom prst="rect">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
        <p:nvSpPr>
          <p:cNvPr id="88" name="Rectangle 87"/>
          <p:cNvSpPr>
            <a:spLocks noChangeArrowheads="1"/>
          </p:cNvSpPr>
          <p:nvPr/>
        </p:nvSpPr>
        <p:spPr bwMode="auto">
          <a:xfrm>
            <a:off x="2481784" y="3054007"/>
            <a:ext cx="1358900" cy="509588"/>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93" name="Rectangle 92"/>
          <p:cNvSpPr>
            <a:spLocks noChangeArrowheads="1"/>
          </p:cNvSpPr>
          <p:nvPr/>
        </p:nvSpPr>
        <p:spPr bwMode="auto">
          <a:xfrm>
            <a:off x="6996797" y="3054008"/>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pic>
        <p:nvPicPr>
          <p:cNvPr id="67" name="Picture 2" descr="SWIFTReady application payments"/>
          <p:cNvPicPr>
            <a:picLocks noChangeAspect="1" noChangeArrowheads="1"/>
          </p:cNvPicPr>
          <p:nvPr/>
        </p:nvPicPr>
        <p:blipFill>
          <a:blip r:embed="rId3" cstate="print"/>
          <a:srcRect/>
          <a:stretch>
            <a:fillRect/>
          </a:stretch>
        </p:blipFill>
        <p:spPr bwMode="auto">
          <a:xfrm>
            <a:off x="6472053" y="5644202"/>
            <a:ext cx="2089361" cy="563796"/>
          </a:xfrm>
          <a:prstGeom prst="rect">
            <a:avLst/>
          </a:prstGeom>
          <a:noFill/>
        </p:spPr>
      </p:pic>
      <p:sp>
        <p:nvSpPr>
          <p:cNvPr id="112" name="Rectangle 111"/>
          <p:cNvSpPr>
            <a:spLocks noChangeArrowheads="1"/>
          </p:cNvSpPr>
          <p:nvPr/>
        </p:nvSpPr>
        <p:spPr bwMode="auto">
          <a:xfrm>
            <a:off x="688769" y="4084579"/>
            <a:ext cx="7885215" cy="1436914"/>
          </a:xfrm>
          <a:prstGeom prst="rect">
            <a:avLst/>
          </a:prstGeom>
          <a:gradFill>
            <a:gsLst>
              <a:gs pos="0">
                <a:srgbClr val="2787A0">
                  <a:alpha val="0"/>
                </a:srgbClr>
              </a:gs>
              <a:gs pos="80000">
                <a:schemeClr val="accent5">
                  <a:shade val="93000"/>
                  <a:satMod val="130000"/>
                </a:schemeClr>
              </a:gs>
              <a:gs pos="100000">
                <a:schemeClr val="accent5">
                  <a:shade val="94000"/>
                  <a:satMod val="135000"/>
                </a:schemeClr>
              </a:gs>
            </a:gsLst>
          </a:gradFill>
          <a:ln>
            <a:noFill/>
            <a:headEnd/>
            <a:tailEnd/>
          </a:ln>
        </p:spPr>
        <p:style>
          <a:lnRef idx="1">
            <a:schemeClr val="accent5"/>
          </a:lnRef>
          <a:fillRef idx="3">
            <a:schemeClr val="accent5"/>
          </a:fillRef>
          <a:effectRef idx="2">
            <a:schemeClr val="accent5"/>
          </a:effectRef>
          <a:fontRef idx="minor">
            <a:schemeClr val="lt1"/>
          </a:fontRef>
        </p:style>
        <p:txBody>
          <a:bodyPr wrap="none" anchor="t" anchorCtr="0"/>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br>
              <a:rPr lang="nl-BE" sz="2000"/>
            </a:br>
            <a:r>
              <a:rPr lang="nl-BE" sz="2000"/>
              <a:t>Maximum adherence </a:t>
            </a:r>
            <a:r>
              <a:rPr lang="nl-BE" sz="2000" b="0"/>
              <a:t>to</a:t>
            </a:r>
            <a:r>
              <a:rPr lang="nl-BE" sz="2000"/>
              <a:t> SWIFT standards and guidelines</a:t>
            </a:r>
          </a:p>
          <a:p>
            <a:pPr marL="342900" indent="-342900"/>
            <a:r>
              <a:rPr lang="nl-BE" sz="2000">
                <a:latin typeface="Calibri" pitchFamily="34" charset="0"/>
              </a:rPr>
              <a:t>Future ready MT – MX coexistence</a:t>
            </a:r>
          </a:p>
        </p:txBody>
      </p:sp>
      <p:sp>
        <p:nvSpPr>
          <p:cNvPr id="37" name="Rectangle 36"/>
          <p:cNvSpPr>
            <a:spLocks noChangeArrowheads="1"/>
          </p:cNvSpPr>
          <p:nvPr/>
        </p:nvSpPr>
        <p:spPr bwMode="auto">
          <a:xfrm>
            <a:off x="983666"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89" name="7-Point Star 88"/>
          <p:cNvSpPr/>
          <p:nvPr/>
        </p:nvSpPr>
        <p:spPr bwMode="auto">
          <a:xfrm>
            <a:off x="730314" y="1156797"/>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38" name="Rectangle 37"/>
          <p:cNvSpPr>
            <a:spLocks noChangeArrowheads="1"/>
          </p:cNvSpPr>
          <p:nvPr/>
        </p:nvSpPr>
        <p:spPr bwMode="auto">
          <a:xfrm>
            <a:off x="6996797"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
        <p:nvSpPr>
          <p:cNvPr id="39" name="Rectangle 38"/>
          <p:cNvSpPr>
            <a:spLocks noChangeArrowheads="1"/>
          </p:cNvSpPr>
          <p:nvPr/>
        </p:nvSpPr>
        <p:spPr bwMode="auto">
          <a:xfrm>
            <a:off x="550375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
        <p:nvSpPr>
          <p:cNvPr id="40" name="Rectangle 39"/>
          <p:cNvSpPr>
            <a:spLocks noChangeArrowheads="1"/>
          </p:cNvSpPr>
          <p:nvPr/>
        </p:nvSpPr>
        <p:spPr bwMode="auto">
          <a:xfrm>
            <a:off x="399316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
        <p:nvSpPr>
          <p:cNvPr id="41" name="Rectangle 40"/>
          <p:cNvSpPr>
            <a:spLocks noChangeArrowheads="1"/>
          </p:cNvSpPr>
          <p:nvPr/>
        </p:nvSpPr>
        <p:spPr bwMode="auto">
          <a:xfrm>
            <a:off x="3993168" y="2467652"/>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
        <p:nvSpPr>
          <p:cNvPr id="42" name="Rectangle 41"/>
          <p:cNvSpPr>
            <a:spLocks noChangeArrowheads="1"/>
          </p:cNvSpPr>
          <p:nvPr/>
        </p:nvSpPr>
        <p:spPr bwMode="auto">
          <a:xfrm>
            <a:off x="2481784"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
        <p:nvSpPr>
          <p:cNvPr id="43" name="Rectangle 42"/>
          <p:cNvSpPr>
            <a:spLocks noChangeArrowheads="1"/>
          </p:cNvSpPr>
          <p:nvPr/>
        </p:nvSpPr>
        <p:spPr bwMode="auto">
          <a:xfrm>
            <a:off x="983666"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4" name="Rectangle 43"/>
          <p:cNvSpPr>
            <a:spLocks noChangeArrowheads="1"/>
          </p:cNvSpPr>
          <p:nvPr/>
        </p:nvSpPr>
        <p:spPr bwMode="auto">
          <a:xfrm>
            <a:off x="6996797"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
        <p:nvSpPr>
          <p:cNvPr id="45" name="Rectangle 44"/>
          <p:cNvSpPr>
            <a:spLocks noChangeArrowheads="1"/>
          </p:cNvSpPr>
          <p:nvPr/>
        </p:nvSpPr>
        <p:spPr bwMode="auto">
          <a:xfrm>
            <a:off x="983666"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Tree>
    <p:extLst>
      <p:ext uri="{BB962C8B-B14F-4D97-AF65-F5344CB8AC3E}">
        <p14:creationId xmlns:p14="http://schemas.microsoft.com/office/powerpoint/2010/main" val="228072161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 1"/>
          <p:cNvSpPr>
            <a:spLocks noGrp="1"/>
          </p:cNvSpPr>
          <p:nvPr>
            <p:ph type="title"/>
          </p:nvPr>
        </p:nvSpPr>
        <p:spPr/>
        <p:txBody>
          <a:bodyPr/>
          <a:lstStyle/>
          <a:p>
            <a:r>
              <a:rPr lang="nl-BE"/>
              <a:t>Request for Transfer - definition</a:t>
            </a:r>
            <a:endParaRPr lang="en-US"/>
          </a:p>
        </p:txBody>
      </p:sp>
      <p:sp>
        <p:nvSpPr>
          <p:cNvPr id="25604" name="Content Placeholder 2"/>
          <p:cNvSpPr>
            <a:spLocks noGrp="1"/>
          </p:cNvSpPr>
          <p:nvPr>
            <p:ph idx="1"/>
          </p:nvPr>
        </p:nvSpPr>
        <p:spPr/>
        <p:txBody>
          <a:bodyPr/>
          <a:lstStyle/>
          <a:p>
            <a:r>
              <a:rPr lang="nl-BE"/>
              <a:t>Allow a corporate to send all its payments to a single bank, irrespective of the bank at which its account is held</a:t>
            </a:r>
          </a:p>
          <a:p>
            <a:endParaRPr lang="nl-BE"/>
          </a:p>
          <a:p>
            <a:endParaRPr lang="nl-BE"/>
          </a:p>
          <a:p>
            <a:endParaRPr lang="nl-BE"/>
          </a:p>
          <a:p>
            <a:endParaRPr lang="nl-BE"/>
          </a:p>
          <a:p>
            <a:endParaRPr lang="nl-BE"/>
          </a:p>
          <a:p>
            <a:endParaRPr lang="nl-BE"/>
          </a:p>
          <a:p>
            <a:endParaRPr lang="nl-BE"/>
          </a:p>
          <a:p>
            <a:endParaRPr lang="nl-BE"/>
          </a:p>
          <a:p>
            <a:endParaRPr lang="nl-BE"/>
          </a:p>
          <a:p>
            <a:endParaRPr lang="nl-BE"/>
          </a:p>
        </p:txBody>
      </p:sp>
      <p:sp>
        <p:nvSpPr>
          <p:cNvPr id="25605" name="Rectangle 2"/>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pPr>
              <a:spcBef>
                <a:spcPct val="20000"/>
              </a:spcBef>
              <a:buClr>
                <a:srgbClr val="000032"/>
              </a:buClr>
              <a:buFont typeface="Wingdings" pitchFamily="2" charset="2"/>
              <a:buNone/>
            </a:pPr>
            <a:endParaRPr lang="en-US"/>
          </a:p>
        </p:txBody>
      </p:sp>
      <p:pic>
        <p:nvPicPr>
          <p:cNvPr id="45059" name="Picture 3"/>
          <p:cNvPicPr>
            <a:picLocks noChangeAspect="1" noChangeArrowheads="1"/>
          </p:cNvPicPr>
          <p:nvPr/>
        </p:nvPicPr>
        <p:blipFill>
          <a:blip r:embed="rId3" cstate="print"/>
          <a:srcRect/>
          <a:stretch>
            <a:fillRect/>
          </a:stretch>
        </p:blipFill>
        <p:spPr bwMode="auto">
          <a:xfrm>
            <a:off x="812903" y="2185390"/>
            <a:ext cx="6808123" cy="4239161"/>
          </a:xfrm>
          <a:prstGeom prst="rect">
            <a:avLst/>
          </a:prstGeom>
          <a:noFill/>
          <a:ln w="9525">
            <a:noFill/>
            <a:miter lim="800000"/>
            <a:headEnd/>
            <a:tailEnd/>
          </a:ln>
          <a:effectLst/>
        </p:spPr>
      </p:pic>
    </p:spTree>
    <p:extLst>
      <p:ext uri="{BB962C8B-B14F-4D97-AF65-F5344CB8AC3E}">
        <p14:creationId xmlns:p14="http://schemas.microsoft.com/office/powerpoint/2010/main" val="279126070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Request for Transfer - definition</a:t>
            </a:r>
            <a:endParaRPr lang="en-US"/>
          </a:p>
        </p:txBody>
      </p:sp>
      <p:sp>
        <p:nvSpPr>
          <p:cNvPr id="3" name="Content Placeholder 2"/>
          <p:cNvSpPr>
            <a:spLocks noGrp="1"/>
          </p:cNvSpPr>
          <p:nvPr>
            <p:ph idx="1"/>
          </p:nvPr>
        </p:nvSpPr>
        <p:spPr/>
        <p:txBody>
          <a:bodyPr>
            <a:normAutofit fontScale="85000" lnSpcReduction="10000"/>
          </a:bodyPr>
          <a:lstStyle/>
          <a:p>
            <a:r>
              <a:rPr lang="en-US"/>
              <a:t>Message typically used : </a:t>
            </a:r>
            <a:r>
              <a:rPr lang="en-US" b="1"/>
              <a:t>MT101</a:t>
            </a:r>
          </a:p>
          <a:p>
            <a:endParaRPr lang="en-US"/>
          </a:p>
          <a:p>
            <a:r>
              <a:rPr lang="en-US"/>
              <a:t>This message is sent by a financial institution on behalf of a non-financial institution account owner, that is, the ordering customer/instructing party, and is subsequently received by the receiving financial institution and processed by the receiving financial institution or the account servicing financial institution.</a:t>
            </a:r>
          </a:p>
          <a:p>
            <a:pPr>
              <a:buNone/>
            </a:pPr>
            <a:endParaRPr lang="en-US"/>
          </a:p>
          <a:p>
            <a:pPr>
              <a:buNone/>
            </a:pPr>
            <a:r>
              <a:rPr lang="en-US"/>
              <a:t>	It is used to move funds from the ordering customer's account(s) serviced at the receiving financial institution or at the account servicing institution, or from an account(s) owned by the ordering customer which the instructing customer has explicit authority to debit, for example, a subsidiary account.</a:t>
            </a:r>
          </a:p>
          <a:p>
            <a:pPr>
              <a:buNone/>
            </a:pPr>
            <a:r>
              <a:rPr lang="en-US"/>
              <a:t>	</a:t>
            </a:r>
          </a:p>
          <a:p>
            <a:r>
              <a:rPr lang="en-US"/>
              <a:t>The MT 101 can be used to order the movement of funds:</a:t>
            </a:r>
          </a:p>
          <a:p>
            <a:pPr>
              <a:buNone/>
            </a:pPr>
            <a:r>
              <a:rPr lang="en-US"/>
              <a:t>	• Between ordering customer accounts, or</a:t>
            </a:r>
          </a:p>
          <a:p>
            <a:pPr>
              <a:buNone/>
            </a:pPr>
            <a:r>
              <a:rPr lang="en-US"/>
              <a:t>	• In favor of a third party, either domestically or internationally.</a:t>
            </a:r>
          </a:p>
        </p:txBody>
      </p:sp>
    </p:spTree>
    <p:extLst>
      <p:ext uri="{BB962C8B-B14F-4D97-AF65-F5344CB8AC3E}">
        <p14:creationId xmlns:p14="http://schemas.microsoft.com/office/powerpoint/2010/main" val="257993159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itle 1"/>
          <p:cNvSpPr>
            <a:spLocks noGrp="1"/>
          </p:cNvSpPr>
          <p:nvPr>
            <p:ph type="title"/>
          </p:nvPr>
        </p:nvSpPr>
        <p:spPr/>
        <p:txBody>
          <a:bodyPr/>
          <a:lstStyle/>
          <a:p>
            <a:r>
              <a:rPr lang="nl-BE"/>
              <a:t>Request for transfer</a:t>
            </a:r>
            <a:endParaRPr lang="en-US"/>
          </a:p>
        </p:txBody>
      </p:sp>
      <p:sp>
        <p:nvSpPr>
          <p:cNvPr id="26628" name="Content Placeholder 2"/>
          <p:cNvSpPr>
            <a:spLocks noGrp="1"/>
          </p:cNvSpPr>
          <p:nvPr>
            <p:ph idx="1"/>
          </p:nvPr>
        </p:nvSpPr>
        <p:spPr/>
        <p:txBody>
          <a:bodyPr/>
          <a:lstStyle/>
          <a:p>
            <a:r>
              <a:rPr lang="nl-BE" b="1"/>
              <a:t>Request for Transfer</a:t>
            </a:r>
            <a:br>
              <a:rPr lang="nl-BE" b="1"/>
            </a:br>
            <a:r>
              <a:rPr lang="nl-BE" sz="1800"/>
              <a:t>For a received Request for Transfer (MT101), OPF:</a:t>
            </a:r>
          </a:p>
          <a:p>
            <a:pPr lvl="1"/>
            <a:r>
              <a:rPr lang="nl-BE" sz="1800"/>
              <a:t>Forwards the Instructions:</a:t>
            </a:r>
          </a:p>
          <a:p>
            <a:pPr lvl="2"/>
            <a:r>
              <a:rPr lang="nl-BE" sz="1600"/>
              <a:t>If the originating party agent is not the OPF bank </a:t>
            </a:r>
            <a:br>
              <a:rPr lang="nl-BE" sz="1600"/>
            </a:br>
            <a:r>
              <a:rPr lang="nl-BE" sz="1600"/>
              <a:t>(handled by Instruction routing)</a:t>
            </a:r>
          </a:p>
          <a:p>
            <a:pPr lvl="2"/>
            <a:r>
              <a:rPr lang="nl-BE" sz="1600"/>
              <a:t>If the originating party agent is allowed to receive SWIFT MT101 messages (SWIFTNet Counterparty check)</a:t>
            </a:r>
          </a:p>
          <a:p>
            <a:pPr lvl="1"/>
            <a:r>
              <a:rPr lang="nl-BE" sz="1800"/>
              <a:t>Or otherwise processes the Instruction</a:t>
            </a:r>
          </a:p>
          <a:p>
            <a:endParaRPr lang="en-US" sz="2000"/>
          </a:p>
        </p:txBody>
      </p:sp>
      <p:sp>
        <p:nvSpPr>
          <p:cNvPr id="26629" name="Rectangle 2"/>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pPr>
              <a:spcBef>
                <a:spcPct val="20000"/>
              </a:spcBef>
              <a:buClr>
                <a:srgbClr val="000032"/>
              </a:buClr>
              <a:buFont typeface="Wingdings" pitchFamily="2" charset="2"/>
              <a:buNone/>
            </a:pPr>
            <a:endParaRPr lang="en-US"/>
          </a:p>
        </p:txBody>
      </p:sp>
      <p:pic>
        <p:nvPicPr>
          <p:cNvPr id="1178628" name="Picture 4"/>
          <p:cNvPicPr>
            <a:picLocks noChangeAspect="1" noChangeArrowheads="1"/>
          </p:cNvPicPr>
          <p:nvPr/>
        </p:nvPicPr>
        <p:blipFill>
          <a:blip r:embed="rId3" cstate="print"/>
          <a:srcRect/>
          <a:stretch>
            <a:fillRect/>
          </a:stretch>
        </p:blipFill>
        <p:spPr bwMode="auto">
          <a:xfrm>
            <a:off x="2440998" y="3210791"/>
            <a:ext cx="5570394" cy="3469827"/>
          </a:xfrm>
          <a:prstGeom prst="rect">
            <a:avLst/>
          </a:prstGeom>
          <a:noFill/>
          <a:ln w="9525">
            <a:noFill/>
            <a:miter lim="800000"/>
            <a:headEnd/>
            <a:tailEnd/>
          </a:ln>
          <a:effectLst/>
        </p:spPr>
      </p:pic>
    </p:spTree>
    <p:extLst>
      <p:ext uri="{BB962C8B-B14F-4D97-AF65-F5344CB8AC3E}">
        <p14:creationId xmlns:p14="http://schemas.microsoft.com/office/powerpoint/2010/main" val="397305738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Request for Transfer</a:t>
            </a:r>
            <a:endParaRPr lang="en-US"/>
          </a:p>
        </p:txBody>
      </p:sp>
      <p:sp>
        <p:nvSpPr>
          <p:cNvPr id="3" name="Content Placeholder 2"/>
          <p:cNvSpPr>
            <a:spLocks noGrp="1"/>
          </p:cNvSpPr>
          <p:nvPr>
            <p:ph idx="1"/>
          </p:nvPr>
        </p:nvSpPr>
        <p:spPr/>
        <p:txBody>
          <a:bodyPr>
            <a:normAutofit/>
          </a:bodyPr>
          <a:lstStyle/>
          <a:p>
            <a:r>
              <a:rPr lang="nl-BE"/>
              <a:t>Instruction routing:</a:t>
            </a:r>
          </a:p>
          <a:p>
            <a:pPr lvl="1"/>
            <a:r>
              <a:rPr lang="nl-BE"/>
              <a:t>From-us indication checked for on the determined Participant:</a:t>
            </a:r>
          </a:p>
          <a:p>
            <a:pPr lvl="2"/>
            <a:r>
              <a:rPr lang="nl-BE"/>
              <a:t>From-us = true: </a:t>
            </a:r>
          </a:p>
          <a:p>
            <a:pPr lvl="3"/>
            <a:r>
              <a:rPr lang="nl-BE"/>
              <a:t>OPF Bank = Originating Party Agent</a:t>
            </a:r>
          </a:p>
          <a:p>
            <a:pPr lvl="3"/>
            <a:r>
              <a:rPr lang="nl-BE"/>
              <a:t>Instruction is processed by the OPF Bank </a:t>
            </a:r>
          </a:p>
          <a:p>
            <a:pPr lvl="3"/>
            <a:r>
              <a:rPr lang="nl-BE"/>
              <a:t>CCTI Instruction flow triggered</a:t>
            </a:r>
          </a:p>
          <a:p>
            <a:pPr lvl="2"/>
            <a:r>
              <a:rPr lang="nl-BE"/>
              <a:t>From-us = false: </a:t>
            </a:r>
          </a:p>
          <a:p>
            <a:pPr lvl="3"/>
            <a:r>
              <a:rPr lang="nl-BE"/>
              <a:t>OPF Bank = Forwarding Agent</a:t>
            </a:r>
          </a:p>
          <a:p>
            <a:pPr lvl="3"/>
            <a:r>
              <a:rPr lang="nl-BE"/>
              <a:t>New Instruction is created to forward the Request for Transfer</a:t>
            </a:r>
          </a:p>
          <a:p>
            <a:pPr lvl="3"/>
            <a:r>
              <a:rPr lang="nl-BE"/>
              <a:t>Request for Transfer Instruction flow triggered</a:t>
            </a:r>
          </a:p>
          <a:p>
            <a:pPr lvl="2"/>
            <a:endParaRPr lang="en-US"/>
          </a:p>
        </p:txBody>
      </p:sp>
    </p:spTree>
    <p:extLst>
      <p:ext uri="{BB962C8B-B14F-4D97-AF65-F5344CB8AC3E}">
        <p14:creationId xmlns:p14="http://schemas.microsoft.com/office/powerpoint/2010/main" val="119234088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Request for Transfer</a:t>
            </a:r>
            <a:endParaRPr lang="en-US"/>
          </a:p>
        </p:txBody>
      </p:sp>
      <p:sp>
        <p:nvSpPr>
          <p:cNvPr id="3" name="Content Placeholder 2"/>
          <p:cNvSpPr>
            <a:spLocks noGrp="1"/>
          </p:cNvSpPr>
          <p:nvPr>
            <p:ph idx="1"/>
          </p:nvPr>
        </p:nvSpPr>
        <p:spPr/>
        <p:txBody>
          <a:bodyPr/>
          <a:lstStyle/>
          <a:p>
            <a:r>
              <a:rPr lang="nl-BE"/>
              <a:t>RMA check:</a:t>
            </a:r>
          </a:p>
          <a:p>
            <a:pPr lvl="1"/>
            <a:r>
              <a:rPr lang="nl-BE"/>
              <a:t>If t</a:t>
            </a:r>
            <a:r>
              <a:rPr lang="en-US"/>
              <a:t>he Clearing Exchange Condition linked to the Instruction has the flag “SWIFT Counterpart Relationship Authorization Check Required” flagged as “TRUE”</a:t>
            </a:r>
          </a:p>
          <a:p>
            <a:pPr lvl="1"/>
            <a:r>
              <a:rPr lang="en-US"/>
              <a:t>Checks whether the Originating Party Agent mentioned in the Instruction can be reached, by checking the </a:t>
            </a:r>
            <a:r>
              <a:rPr lang="en-US" err="1"/>
              <a:t>SWIFTNet</a:t>
            </a:r>
            <a:r>
              <a:rPr lang="en-US"/>
              <a:t> Counterpart information (see next slide)</a:t>
            </a:r>
          </a:p>
          <a:p>
            <a:pPr lvl="1"/>
            <a:r>
              <a:rPr lang="nl-BE"/>
              <a:t>An issue is raised if the agent cannot be reached.</a:t>
            </a:r>
            <a:br>
              <a:rPr lang="nl-BE"/>
            </a:br>
            <a:r>
              <a:rPr lang="nl-BE"/>
              <a:t>Outcome = repair</a:t>
            </a:r>
            <a:endParaRPr lang="en-US"/>
          </a:p>
        </p:txBody>
      </p:sp>
    </p:spTree>
    <p:extLst>
      <p:ext uri="{BB962C8B-B14F-4D97-AF65-F5344CB8AC3E}">
        <p14:creationId xmlns:p14="http://schemas.microsoft.com/office/powerpoint/2010/main" val="7851643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19" descr="swift"/>
          <p:cNvPicPr>
            <a:picLocks noChangeAspect="1" noChangeArrowheads="1"/>
          </p:cNvPicPr>
          <p:nvPr/>
        </p:nvPicPr>
        <p:blipFill>
          <a:blip r:embed="rId2" cstate="print"/>
          <a:srcRect/>
          <a:stretch>
            <a:fillRect/>
          </a:stretch>
        </p:blipFill>
        <p:spPr bwMode="auto">
          <a:xfrm>
            <a:off x="4135224" y="3267528"/>
            <a:ext cx="428537" cy="432000"/>
          </a:xfrm>
          <a:prstGeom prst="rect">
            <a:avLst/>
          </a:prstGeom>
          <a:noFill/>
          <a:ln w="9525">
            <a:noFill/>
            <a:miter lim="800000"/>
            <a:headEnd/>
            <a:tailEnd/>
          </a:ln>
        </p:spPr>
      </p:pic>
      <p:sp>
        <p:nvSpPr>
          <p:cNvPr id="2" name="Title 1"/>
          <p:cNvSpPr>
            <a:spLocks noGrp="1"/>
          </p:cNvSpPr>
          <p:nvPr>
            <p:ph type="title"/>
          </p:nvPr>
        </p:nvSpPr>
        <p:spPr/>
        <p:txBody>
          <a:bodyPr/>
          <a:lstStyle/>
          <a:p>
            <a:r>
              <a:rPr lang="en-US" sz="2400"/>
              <a:t>Request for Transfer - demo</a:t>
            </a:r>
          </a:p>
        </p:txBody>
      </p:sp>
      <p:pic>
        <p:nvPicPr>
          <p:cNvPr id="4" name="Picture 5" descr="Bank-shadow"/>
          <p:cNvPicPr>
            <a:picLocks noChangeAspect="1" noChangeArrowheads="1"/>
          </p:cNvPicPr>
          <p:nvPr/>
        </p:nvPicPr>
        <p:blipFill>
          <a:blip r:embed="rId3" cstate="print"/>
          <a:srcRect/>
          <a:stretch>
            <a:fillRect/>
          </a:stretch>
        </p:blipFill>
        <p:spPr bwMode="auto">
          <a:xfrm>
            <a:off x="2739239" y="3022386"/>
            <a:ext cx="1025525" cy="760412"/>
          </a:xfrm>
          <a:prstGeom prst="rect">
            <a:avLst/>
          </a:prstGeom>
          <a:noFill/>
          <a:ln w="9525">
            <a:noFill/>
            <a:miter lim="800000"/>
            <a:headEnd/>
            <a:tailEnd/>
          </a:ln>
        </p:spPr>
      </p:pic>
      <p:sp>
        <p:nvSpPr>
          <p:cNvPr id="5" name="TextBox 4"/>
          <p:cNvSpPr txBox="1"/>
          <p:nvPr/>
        </p:nvSpPr>
        <p:spPr>
          <a:xfrm>
            <a:off x="2749346" y="3713612"/>
            <a:ext cx="1241044" cy="714042"/>
          </a:xfrm>
          <a:prstGeom prst="rect">
            <a:avLst/>
          </a:prstGeom>
          <a:noFill/>
        </p:spPr>
        <p:txBody>
          <a:bodyPr wrap="none" rtlCol="0">
            <a:spAutoFit/>
          </a:bodyPr>
          <a:lstStyle/>
          <a:p>
            <a:pPr algn="ctr"/>
            <a:r>
              <a:rPr lang="nl-BE" sz="1400">
                <a:latin typeface="+mn-lt"/>
              </a:rPr>
              <a:t>XCT BANK-1</a:t>
            </a:r>
          </a:p>
          <a:p>
            <a:pPr algn="ctr"/>
            <a:r>
              <a:rPr lang="nl-BE" sz="1100">
                <a:latin typeface="+mn-lt"/>
              </a:rPr>
              <a:t>(XCTABEBB)</a:t>
            </a:r>
          </a:p>
          <a:p>
            <a:pPr algn="ctr"/>
            <a:r>
              <a:rPr lang="nl-BE" sz="1100" b="1" i="1">
                <a:latin typeface="+mn-lt"/>
              </a:rPr>
              <a:t>Forwarding Agent</a:t>
            </a:r>
            <a:endParaRPr lang="en-US" sz="1100" b="1" i="1">
              <a:latin typeface="+mn-lt"/>
            </a:endParaRPr>
          </a:p>
        </p:txBody>
      </p:sp>
      <p:pic>
        <p:nvPicPr>
          <p:cNvPr id="6" name="Picture 5"/>
          <p:cNvPicPr>
            <a:picLocks noChangeAspect="1" noChangeArrowheads="1"/>
          </p:cNvPicPr>
          <p:nvPr/>
        </p:nvPicPr>
        <p:blipFill>
          <a:blip r:embed="rId4" cstate="print"/>
          <a:srcRect/>
          <a:stretch>
            <a:fillRect/>
          </a:stretch>
        </p:blipFill>
        <p:spPr bwMode="auto">
          <a:xfrm>
            <a:off x="2810677" y="2950951"/>
            <a:ext cx="285751" cy="285749"/>
          </a:xfrm>
          <a:prstGeom prst="rect">
            <a:avLst/>
          </a:prstGeom>
          <a:noFill/>
          <a:ln w="28575" algn="ctr">
            <a:noFill/>
            <a:miter lim="800000"/>
            <a:headEnd/>
            <a:tailEnd/>
          </a:ln>
        </p:spPr>
      </p:pic>
      <p:sp>
        <p:nvSpPr>
          <p:cNvPr id="8" name="TextBox 7"/>
          <p:cNvSpPr txBox="1"/>
          <p:nvPr/>
        </p:nvSpPr>
        <p:spPr>
          <a:xfrm>
            <a:off x="426568" y="3689338"/>
            <a:ext cx="1190006" cy="769441"/>
          </a:xfrm>
          <a:prstGeom prst="rect">
            <a:avLst/>
          </a:prstGeom>
          <a:noFill/>
        </p:spPr>
        <p:txBody>
          <a:bodyPr wrap="none" rtlCol="0">
            <a:spAutoFit/>
          </a:bodyPr>
          <a:lstStyle/>
          <a:p>
            <a:pPr algn="ctr"/>
            <a:r>
              <a:rPr lang="nl-BE" sz="1400">
                <a:latin typeface="+mn-lt"/>
              </a:rPr>
              <a:t>Big Company,</a:t>
            </a:r>
          </a:p>
          <a:p>
            <a:pPr algn="ctr"/>
            <a:r>
              <a:rPr lang="nl-BE" sz="1400">
                <a:latin typeface="+mn-lt"/>
              </a:rPr>
              <a:t>Belgium</a:t>
            </a:r>
          </a:p>
          <a:p>
            <a:pPr algn="ctr"/>
            <a:r>
              <a:rPr lang="nl-BE" sz="1100" b="1" i="1">
                <a:latin typeface="+mn-lt"/>
              </a:rPr>
              <a:t>Initiating Party</a:t>
            </a:r>
            <a:endParaRPr lang="en-US" sz="1000" b="1" i="1">
              <a:latin typeface="+mn-lt"/>
            </a:endParaRPr>
          </a:p>
        </p:txBody>
      </p:sp>
      <p:grpSp>
        <p:nvGrpSpPr>
          <p:cNvPr id="3" name="Group 10"/>
          <p:cNvGrpSpPr/>
          <p:nvPr/>
        </p:nvGrpSpPr>
        <p:grpSpPr>
          <a:xfrm>
            <a:off x="1476788" y="2340650"/>
            <a:ext cx="633960" cy="500066"/>
            <a:chOff x="500034" y="2360610"/>
            <a:chExt cx="992191" cy="782638"/>
          </a:xfrm>
        </p:grpSpPr>
        <p:pic>
          <p:nvPicPr>
            <p:cNvPr id="12" name="Picture 9" descr="Cloud"/>
            <p:cNvPicPr>
              <a:picLocks noChangeAspect="1" noChangeArrowheads="1"/>
            </p:cNvPicPr>
            <p:nvPr/>
          </p:nvPicPr>
          <p:blipFill>
            <a:blip r:embed="rId5" cstate="print"/>
            <a:srcRect/>
            <a:stretch>
              <a:fillRect/>
            </a:stretch>
          </p:blipFill>
          <p:spPr bwMode="auto">
            <a:xfrm>
              <a:off x="500034" y="2360610"/>
              <a:ext cx="814059" cy="642942"/>
            </a:xfrm>
            <a:prstGeom prst="rect">
              <a:avLst/>
            </a:prstGeom>
            <a:noFill/>
            <a:ln w="9525">
              <a:noFill/>
              <a:miter lim="800000"/>
              <a:headEnd/>
              <a:tailEnd/>
            </a:ln>
          </p:spPr>
        </p:pic>
        <p:pic>
          <p:nvPicPr>
            <p:cNvPr id="13" name="Picture 17" descr="Server"/>
            <p:cNvPicPr>
              <a:picLocks noChangeAspect="1" noChangeArrowheads="1"/>
            </p:cNvPicPr>
            <p:nvPr/>
          </p:nvPicPr>
          <p:blipFill>
            <a:blip r:embed="rId6" cstate="print"/>
            <a:srcRect/>
            <a:stretch>
              <a:fillRect/>
            </a:stretch>
          </p:blipFill>
          <p:spPr bwMode="auto">
            <a:xfrm>
              <a:off x="1000100" y="2503486"/>
              <a:ext cx="492125" cy="639762"/>
            </a:xfrm>
            <a:prstGeom prst="rect">
              <a:avLst/>
            </a:prstGeom>
            <a:noFill/>
            <a:ln w="9525">
              <a:noFill/>
              <a:miter lim="800000"/>
              <a:headEnd/>
              <a:tailEnd/>
            </a:ln>
          </p:spPr>
        </p:pic>
        <p:pic>
          <p:nvPicPr>
            <p:cNvPr id="14" name="Picture 19" descr="swift"/>
            <p:cNvPicPr>
              <a:picLocks noChangeAspect="1" noChangeArrowheads="1"/>
            </p:cNvPicPr>
            <p:nvPr/>
          </p:nvPicPr>
          <p:blipFill>
            <a:blip r:embed="rId7" cstate="print"/>
            <a:srcRect/>
            <a:stretch>
              <a:fillRect/>
            </a:stretch>
          </p:blipFill>
          <p:spPr bwMode="auto">
            <a:xfrm>
              <a:off x="571472" y="2432048"/>
              <a:ext cx="278787" cy="280982"/>
            </a:xfrm>
            <a:prstGeom prst="rect">
              <a:avLst/>
            </a:prstGeom>
            <a:noFill/>
            <a:ln w="9525">
              <a:noFill/>
              <a:miter lim="800000"/>
              <a:headEnd/>
              <a:tailEnd/>
            </a:ln>
          </p:spPr>
        </p:pic>
      </p:grpSp>
      <p:sp>
        <p:nvSpPr>
          <p:cNvPr id="21" name="Line 25"/>
          <p:cNvSpPr>
            <a:spLocks noChangeShapeType="1"/>
          </p:cNvSpPr>
          <p:nvPr/>
        </p:nvSpPr>
        <p:spPr bwMode="auto">
          <a:xfrm>
            <a:off x="1605574" y="3544722"/>
            <a:ext cx="931585"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22" name="Picture 54" descr="message"/>
          <p:cNvPicPr>
            <a:picLocks noChangeAspect="1" noChangeArrowheads="1"/>
          </p:cNvPicPr>
          <p:nvPr/>
        </p:nvPicPr>
        <p:blipFill>
          <a:blip r:embed="rId8" cstate="print"/>
          <a:srcRect/>
          <a:stretch>
            <a:fillRect/>
          </a:stretch>
        </p:blipFill>
        <p:spPr bwMode="auto">
          <a:xfrm>
            <a:off x="1822091" y="3854239"/>
            <a:ext cx="453067" cy="357190"/>
          </a:xfrm>
          <a:prstGeom prst="rect">
            <a:avLst/>
          </a:prstGeom>
          <a:noFill/>
          <a:ln w="9525">
            <a:noFill/>
            <a:miter lim="800000"/>
            <a:headEnd/>
            <a:tailEnd/>
          </a:ln>
        </p:spPr>
      </p:pic>
      <p:sp>
        <p:nvSpPr>
          <p:cNvPr id="23" name="TextBox 22"/>
          <p:cNvSpPr txBox="1"/>
          <p:nvPr/>
        </p:nvSpPr>
        <p:spPr>
          <a:xfrm>
            <a:off x="214282" y="4227806"/>
            <a:ext cx="2132314" cy="871008"/>
          </a:xfrm>
          <a:prstGeom prst="rect">
            <a:avLst/>
          </a:prstGeom>
          <a:noFill/>
        </p:spPr>
        <p:txBody>
          <a:bodyPr wrap="square" rtlCol="0">
            <a:spAutoFit/>
          </a:bodyPr>
          <a:lstStyle/>
          <a:p>
            <a:pPr algn="r"/>
            <a:r>
              <a:rPr lang="nl-BE" sz="1100">
                <a:latin typeface="+mn-lt"/>
              </a:rPr>
              <a:t>MT101</a:t>
            </a:r>
          </a:p>
          <a:p>
            <a:pPr algn="r"/>
            <a:r>
              <a:rPr lang="nl-BE" sz="1100">
                <a:latin typeface="+mn-lt"/>
              </a:rPr>
              <a:t>(10000 EUR | Fashion Inc</a:t>
            </a:r>
          </a:p>
          <a:p>
            <a:pPr algn="r"/>
            <a:r>
              <a:rPr lang="nl-BE" sz="1100">
                <a:latin typeface="+mn-lt"/>
              </a:rPr>
              <a:t>(10000 EUR | José Rodrigues)</a:t>
            </a:r>
          </a:p>
          <a:p>
            <a:pPr algn="r"/>
            <a:r>
              <a:rPr lang="nl-BE" sz="1100">
                <a:latin typeface="+mn-lt"/>
              </a:rPr>
              <a:t>(10000 EUR | Henry Olanga)</a:t>
            </a:r>
          </a:p>
        </p:txBody>
      </p:sp>
      <p:pic>
        <p:nvPicPr>
          <p:cNvPr id="27" name="Picture 57" descr="Company2"/>
          <p:cNvPicPr>
            <a:picLocks noChangeAspect="1" noChangeArrowheads="1"/>
          </p:cNvPicPr>
          <p:nvPr/>
        </p:nvPicPr>
        <p:blipFill>
          <a:blip r:embed="rId9" cstate="print"/>
          <a:srcRect/>
          <a:stretch>
            <a:fillRect/>
          </a:stretch>
        </p:blipFill>
        <p:spPr bwMode="auto">
          <a:xfrm>
            <a:off x="7472392" y="2996983"/>
            <a:ext cx="1314450" cy="847725"/>
          </a:xfrm>
          <a:prstGeom prst="rect">
            <a:avLst/>
          </a:prstGeom>
          <a:noFill/>
          <a:ln w="9525">
            <a:noFill/>
            <a:miter lim="800000"/>
            <a:headEnd/>
            <a:tailEnd/>
          </a:ln>
        </p:spPr>
      </p:pic>
      <p:sp>
        <p:nvSpPr>
          <p:cNvPr id="28" name="TextBox 27"/>
          <p:cNvSpPr txBox="1"/>
          <p:nvPr/>
        </p:nvSpPr>
        <p:spPr>
          <a:xfrm>
            <a:off x="7695541" y="3805813"/>
            <a:ext cx="1054969" cy="510909"/>
          </a:xfrm>
          <a:prstGeom prst="rect">
            <a:avLst/>
          </a:prstGeom>
          <a:noFill/>
        </p:spPr>
        <p:txBody>
          <a:bodyPr wrap="none" rtlCol="0">
            <a:spAutoFit/>
          </a:bodyPr>
          <a:lstStyle/>
          <a:p>
            <a:pPr algn="ctr"/>
            <a:r>
              <a:rPr lang="nl-BE" sz="1400">
                <a:latin typeface="+mn-lt"/>
              </a:rPr>
              <a:t> Fashion Inc</a:t>
            </a:r>
          </a:p>
          <a:p>
            <a:pPr algn="ctr"/>
            <a:r>
              <a:rPr lang="nl-BE" sz="1100" b="1" i="1">
                <a:latin typeface="+mn-lt"/>
              </a:rPr>
              <a:t>Credit Party</a:t>
            </a:r>
            <a:endParaRPr lang="en-US" sz="1000" b="1" i="1">
              <a:latin typeface="+mn-lt"/>
            </a:endParaRPr>
          </a:p>
        </p:txBody>
      </p:sp>
      <p:pic>
        <p:nvPicPr>
          <p:cNvPr id="29" name="Picture 51" descr="Shop2"/>
          <p:cNvPicPr>
            <a:picLocks noChangeAspect="1" noChangeArrowheads="1"/>
          </p:cNvPicPr>
          <p:nvPr/>
        </p:nvPicPr>
        <p:blipFill>
          <a:blip r:embed="rId10" cstate="print"/>
          <a:srcRect/>
          <a:stretch>
            <a:fillRect/>
          </a:stretch>
        </p:blipFill>
        <p:spPr bwMode="auto">
          <a:xfrm>
            <a:off x="413817" y="3139859"/>
            <a:ext cx="1066800" cy="571500"/>
          </a:xfrm>
          <a:prstGeom prst="rect">
            <a:avLst/>
          </a:prstGeom>
          <a:noFill/>
          <a:ln w="9525">
            <a:noFill/>
            <a:miter lim="800000"/>
            <a:headEnd/>
            <a:tailEnd/>
          </a:ln>
        </p:spPr>
      </p:pic>
      <p:sp>
        <p:nvSpPr>
          <p:cNvPr id="36" name="Line 25"/>
          <p:cNvSpPr>
            <a:spLocks noChangeShapeType="1"/>
          </p:cNvSpPr>
          <p:nvPr/>
        </p:nvSpPr>
        <p:spPr bwMode="auto">
          <a:xfrm>
            <a:off x="7000892" y="3545475"/>
            <a:ext cx="428628"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sp>
        <p:nvSpPr>
          <p:cNvPr id="43" name="Line 25"/>
          <p:cNvSpPr>
            <a:spLocks noChangeShapeType="1"/>
          </p:cNvSpPr>
          <p:nvPr/>
        </p:nvSpPr>
        <p:spPr bwMode="auto">
          <a:xfrm flipV="1">
            <a:off x="6286511" y="4600574"/>
            <a:ext cx="9513" cy="257185"/>
          </a:xfrm>
          <a:prstGeom prst="line">
            <a:avLst/>
          </a:prstGeom>
          <a:ln>
            <a:solidFill>
              <a:schemeClr val="bg1"/>
            </a:solidFill>
            <a:headEnd type="triangle" w="med" len="med"/>
            <a:tailEnd type="non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sp>
        <p:nvSpPr>
          <p:cNvPr id="45" name="Line 25"/>
          <p:cNvSpPr>
            <a:spLocks noChangeShapeType="1"/>
          </p:cNvSpPr>
          <p:nvPr/>
        </p:nvSpPr>
        <p:spPr bwMode="auto">
          <a:xfrm flipV="1">
            <a:off x="4000496" y="3568486"/>
            <a:ext cx="1500198" cy="3389"/>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52" name="Picture 5" descr="Bank-shadow"/>
          <p:cNvPicPr>
            <a:picLocks noChangeAspect="1" noChangeArrowheads="1"/>
          </p:cNvPicPr>
          <p:nvPr/>
        </p:nvPicPr>
        <p:blipFill>
          <a:blip r:embed="rId3" cstate="print">
            <a:lum/>
          </a:blip>
          <a:srcRect/>
          <a:stretch>
            <a:fillRect/>
          </a:stretch>
        </p:blipFill>
        <p:spPr bwMode="auto">
          <a:xfrm>
            <a:off x="5786446" y="3022389"/>
            <a:ext cx="1025525" cy="760412"/>
          </a:xfrm>
          <a:prstGeom prst="rect">
            <a:avLst/>
          </a:prstGeom>
          <a:noFill/>
          <a:ln w="9525">
            <a:noFill/>
            <a:miter lim="800000"/>
            <a:headEnd/>
            <a:tailEnd/>
          </a:ln>
        </p:spPr>
      </p:pic>
      <p:sp>
        <p:nvSpPr>
          <p:cNvPr id="57" name="TextBox 56"/>
          <p:cNvSpPr txBox="1"/>
          <p:nvPr/>
        </p:nvSpPr>
        <p:spPr>
          <a:xfrm>
            <a:off x="5585826" y="3707974"/>
            <a:ext cx="1636538" cy="917174"/>
          </a:xfrm>
          <a:prstGeom prst="rect">
            <a:avLst/>
          </a:prstGeom>
          <a:noFill/>
        </p:spPr>
        <p:txBody>
          <a:bodyPr wrap="none" rtlCol="0">
            <a:spAutoFit/>
          </a:bodyPr>
          <a:lstStyle/>
          <a:p>
            <a:pPr algn="ctr"/>
            <a:r>
              <a:rPr lang="nl-BE" sz="1400">
                <a:latin typeface="+mn-lt"/>
              </a:rPr>
              <a:t>Banco Pastor, Spain</a:t>
            </a:r>
          </a:p>
          <a:p>
            <a:r>
              <a:rPr lang="nl-BE" sz="1100">
                <a:latin typeface="+mn-lt"/>
              </a:rPr>
              <a:t>(PSTRESMMBAR)</a:t>
            </a:r>
          </a:p>
          <a:p>
            <a:pPr algn="ctr"/>
            <a:r>
              <a:rPr lang="nl-BE" sz="1100" b="1" i="1">
                <a:latin typeface="+mn-lt"/>
              </a:rPr>
              <a:t>Debit Party Agent</a:t>
            </a:r>
          </a:p>
          <a:p>
            <a:pPr algn="ctr"/>
            <a:r>
              <a:rPr lang="nl-BE" sz="1100" b="1" i="1">
                <a:latin typeface="+mn-lt"/>
              </a:rPr>
              <a:t>Credit Party Agent</a:t>
            </a:r>
            <a:endParaRPr lang="en-US" sz="1100" b="1" i="1">
              <a:latin typeface="+mn-lt"/>
            </a:endParaRPr>
          </a:p>
        </p:txBody>
      </p:sp>
      <p:pic>
        <p:nvPicPr>
          <p:cNvPr id="59" name="Picture 64" descr="Company9"/>
          <p:cNvPicPr>
            <a:picLocks noChangeAspect="1" noChangeArrowheads="1"/>
          </p:cNvPicPr>
          <p:nvPr/>
        </p:nvPicPr>
        <p:blipFill>
          <a:blip r:embed="rId11" cstate="print"/>
          <a:srcRect/>
          <a:stretch>
            <a:fillRect/>
          </a:stretch>
        </p:blipFill>
        <p:spPr bwMode="auto">
          <a:xfrm>
            <a:off x="7429520" y="1142984"/>
            <a:ext cx="1428750" cy="533400"/>
          </a:xfrm>
          <a:prstGeom prst="rect">
            <a:avLst/>
          </a:prstGeom>
          <a:noFill/>
          <a:ln w="9525">
            <a:noFill/>
            <a:miter lim="800000"/>
            <a:headEnd/>
            <a:tailEnd/>
          </a:ln>
        </p:spPr>
      </p:pic>
      <p:sp>
        <p:nvSpPr>
          <p:cNvPr id="60" name="TextBox 59"/>
          <p:cNvSpPr txBox="1"/>
          <p:nvPr/>
        </p:nvSpPr>
        <p:spPr>
          <a:xfrm>
            <a:off x="7645457" y="1714488"/>
            <a:ext cx="1198533" cy="510909"/>
          </a:xfrm>
          <a:prstGeom prst="rect">
            <a:avLst/>
          </a:prstGeom>
          <a:noFill/>
        </p:spPr>
        <p:txBody>
          <a:bodyPr wrap="none" rtlCol="0">
            <a:spAutoFit/>
          </a:bodyPr>
          <a:lstStyle/>
          <a:p>
            <a:pPr algn="ctr"/>
            <a:r>
              <a:rPr lang="nl-BE" sz="1400">
                <a:latin typeface="+mn-lt"/>
              </a:rPr>
              <a:t>Henry Olagna</a:t>
            </a:r>
          </a:p>
          <a:p>
            <a:pPr algn="ctr"/>
            <a:r>
              <a:rPr lang="nl-BE" sz="1100" b="1" i="1">
                <a:latin typeface="+mn-lt"/>
              </a:rPr>
              <a:t>Credit Party</a:t>
            </a:r>
            <a:endParaRPr lang="en-US" sz="1000" b="1" i="1">
              <a:latin typeface="+mn-lt"/>
            </a:endParaRPr>
          </a:p>
        </p:txBody>
      </p:sp>
      <p:pic>
        <p:nvPicPr>
          <p:cNvPr id="64" name="Picture 5" descr="Bank-shadow"/>
          <p:cNvPicPr>
            <a:picLocks noChangeAspect="1" noChangeArrowheads="1"/>
          </p:cNvPicPr>
          <p:nvPr/>
        </p:nvPicPr>
        <p:blipFill>
          <a:blip r:embed="rId3" cstate="print"/>
          <a:srcRect/>
          <a:stretch>
            <a:fillRect/>
          </a:stretch>
        </p:blipFill>
        <p:spPr bwMode="auto">
          <a:xfrm>
            <a:off x="5786446" y="5068685"/>
            <a:ext cx="1025525" cy="760412"/>
          </a:xfrm>
          <a:prstGeom prst="rect">
            <a:avLst/>
          </a:prstGeom>
          <a:noFill/>
          <a:ln w="9525">
            <a:noFill/>
            <a:miter lim="800000"/>
            <a:headEnd/>
            <a:tailEnd/>
          </a:ln>
        </p:spPr>
      </p:pic>
      <p:sp>
        <p:nvSpPr>
          <p:cNvPr id="65" name="TextBox 64"/>
          <p:cNvSpPr txBox="1"/>
          <p:nvPr/>
        </p:nvSpPr>
        <p:spPr>
          <a:xfrm>
            <a:off x="5273560" y="5783065"/>
            <a:ext cx="2261068" cy="714042"/>
          </a:xfrm>
          <a:prstGeom prst="rect">
            <a:avLst/>
          </a:prstGeom>
          <a:noFill/>
        </p:spPr>
        <p:txBody>
          <a:bodyPr wrap="none" rtlCol="0">
            <a:spAutoFit/>
          </a:bodyPr>
          <a:lstStyle/>
          <a:p>
            <a:pPr algn="ctr"/>
            <a:r>
              <a:rPr lang="nl-BE" sz="1400">
                <a:latin typeface="+mn-lt"/>
              </a:rPr>
              <a:t>Banco Popular Español, S.A.</a:t>
            </a:r>
          </a:p>
          <a:p>
            <a:pPr algn="ctr"/>
            <a:r>
              <a:rPr lang="nl-BE" sz="1100">
                <a:latin typeface="+mn-lt"/>
              </a:rPr>
              <a:t>(</a:t>
            </a:r>
            <a:r>
              <a:rPr lang="en-US" sz="1100">
                <a:latin typeface="+mn-lt"/>
              </a:rPr>
              <a:t>POPUESMMXXX)</a:t>
            </a:r>
            <a:endParaRPr lang="nl-BE" sz="1100">
              <a:latin typeface="+mn-lt"/>
            </a:endParaRPr>
          </a:p>
          <a:p>
            <a:pPr algn="ctr"/>
            <a:r>
              <a:rPr lang="nl-BE" sz="1100" b="1" i="1">
                <a:latin typeface="+mn-lt"/>
              </a:rPr>
              <a:t>Credit Party Agent</a:t>
            </a:r>
            <a:endParaRPr lang="en-US" sz="1100" b="1" i="1">
              <a:latin typeface="+mn-lt"/>
            </a:endParaRPr>
          </a:p>
        </p:txBody>
      </p:sp>
      <p:sp>
        <p:nvSpPr>
          <p:cNvPr id="39" name="TextBox 38"/>
          <p:cNvSpPr txBox="1"/>
          <p:nvPr/>
        </p:nvSpPr>
        <p:spPr>
          <a:xfrm>
            <a:off x="1481612" y="2793216"/>
            <a:ext cx="705642" cy="464743"/>
          </a:xfrm>
          <a:prstGeom prst="rect">
            <a:avLst/>
          </a:prstGeom>
          <a:noFill/>
        </p:spPr>
        <p:txBody>
          <a:bodyPr wrap="none" rtlCol="0">
            <a:spAutoFit/>
          </a:bodyPr>
          <a:lstStyle/>
          <a:p>
            <a:pPr algn="ctr"/>
            <a:r>
              <a:rPr lang="nl-BE" sz="1100">
                <a:latin typeface="+mn-lt"/>
              </a:rPr>
              <a:t>SWIFT</a:t>
            </a:r>
          </a:p>
          <a:p>
            <a:pPr algn="ctr"/>
            <a:r>
              <a:rPr lang="nl-BE" sz="1100">
                <a:latin typeface="+mn-lt"/>
              </a:rPr>
              <a:t>Gateway</a:t>
            </a:r>
            <a:endParaRPr lang="en-US" sz="1100">
              <a:latin typeface="+mn-lt"/>
            </a:endParaRPr>
          </a:p>
        </p:txBody>
      </p:sp>
      <p:sp>
        <p:nvSpPr>
          <p:cNvPr id="41" name="Line 25"/>
          <p:cNvSpPr>
            <a:spLocks noChangeShapeType="1"/>
          </p:cNvSpPr>
          <p:nvPr/>
        </p:nvSpPr>
        <p:spPr bwMode="auto">
          <a:xfrm flipV="1">
            <a:off x="6286512" y="2357430"/>
            <a:ext cx="0" cy="496677"/>
          </a:xfrm>
          <a:prstGeom prst="line">
            <a:avLst/>
          </a:prstGeom>
          <a:ln>
            <a:solidFill>
              <a:schemeClr val="bg1"/>
            </a:solidFill>
            <a:headEnd type="none" w="med" len="me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42" name="Picture 5" descr="Bank-shadow"/>
          <p:cNvPicPr>
            <a:picLocks noChangeAspect="1" noChangeArrowheads="1"/>
          </p:cNvPicPr>
          <p:nvPr/>
        </p:nvPicPr>
        <p:blipFill>
          <a:blip r:embed="rId3" cstate="print">
            <a:lum/>
          </a:blip>
          <a:srcRect/>
          <a:stretch>
            <a:fillRect/>
          </a:stretch>
        </p:blipFill>
        <p:spPr bwMode="auto">
          <a:xfrm>
            <a:off x="5715008" y="1071546"/>
            <a:ext cx="1025525" cy="760412"/>
          </a:xfrm>
          <a:prstGeom prst="rect">
            <a:avLst/>
          </a:prstGeom>
          <a:noFill/>
          <a:ln w="9525">
            <a:noFill/>
            <a:miter lim="800000"/>
            <a:headEnd/>
            <a:tailEnd/>
          </a:ln>
        </p:spPr>
      </p:pic>
      <p:sp>
        <p:nvSpPr>
          <p:cNvPr id="46" name="TextBox 45"/>
          <p:cNvSpPr txBox="1"/>
          <p:nvPr/>
        </p:nvSpPr>
        <p:spPr>
          <a:xfrm>
            <a:off x="5552635" y="1757131"/>
            <a:ext cx="1560042" cy="714042"/>
          </a:xfrm>
          <a:prstGeom prst="rect">
            <a:avLst/>
          </a:prstGeom>
          <a:noFill/>
        </p:spPr>
        <p:txBody>
          <a:bodyPr wrap="none" rtlCol="0">
            <a:spAutoFit/>
          </a:bodyPr>
          <a:lstStyle/>
          <a:p>
            <a:pPr algn="ctr"/>
            <a:r>
              <a:rPr lang="nl-BE" sz="1400">
                <a:latin typeface="+mn-lt"/>
              </a:rPr>
              <a:t>Bank of Phillipines</a:t>
            </a:r>
          </a:p>
          <a:p>
            <a:pPr algn="ctr"/>
            <a:r>
              <a:rPr lang="nl-BE" sz="1100">
                <a:latin typeface="+mn-lt"/>
              </a:rPr>
              <a:t>(BOPIPHMM) </a:t>
            </a:r>
            <a:endParaRPr lang="nl-BE" sz="1400">
              <a:latin typeface="+mn-lt"/>
            </a:endParaRPr>
          </a:p>
          <a:p>
            <a:pPr algn="ctr"/>
            <a:r>
              <a:rPr lang="nl-BE" sz="1100" b="1" i="1">
                <a:latin typeface="+mn-lt"/>
              </a:rPr>
              <a:t>Credit Party Agent</a:t>
            </a:r>
            <a:endParaRPr lang="en-US" sz="1100" b="1" i="1">
              <a:latin typeface="+mn-lt"/>
            </a:endParaRPr>
          </a:p>
        </p:txBody>
      </p:sp>
      <p:sp>
        <p:nvSpPr>
          <p:cNvPr id="47" name="Line 25"/>
          <p:cNvSpPr>
            <a:spLocks noChangeShapeType="1"/>
          </p:cNvSpPr>
          <p:nvPr/>
        </p:nvSpPr>
        <p:spPr bwMode="auto">
          <a:xfrm>
            <a:off x="7000892" y="1500174"/>
            <a:ext cx="428628"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sp>
        <p:nvSpPr>
          <p:cNvPr id="50" name="TextBox 49"/>
          <p:cNvSpPr txBox="1"/>
          <p:nvPr/>
        </p:nvSpPr>
        <p:spPr>
          <a:xfrm>
            <a:off x="4386468" y="2621157"/>
            <a:ext cx="1190006" cy="769441"/>
          </a:xfrm>
          <a:prstGeom prst="rect">
            <a:avLst/>
          </a:prstGeom>
          <a:noFill/>
        </p:spPr>
        <p:txBody>
          <a:bodyPr wrap="none" rtlCol="0">
            <a:spAutoFit/>
          </a:bodyPr>
          <a:lstStyle/>
          <a:p>
            <a:pPr algn="ctr"/>
            <a:r>
              <a:rPr lang="nl-BE" sz="1400">
                <a:latin typeface="+mn-lt"/>
              </a:rPr>
              <a:t>Big Company,</a:t>
            </a:r>
          </a:p>
          <a:p>
            <a:pPr algn="ctr"/>
            <a:r>
              <a:rPr lang="nl-BE" sz="1400">
                <a:latin typeface="+mn-lt"/>
              </a:rPr>
              <a:t>Spain</a:t>
            </a:r>
          </a:p>
          <a:p>
            <a:pPr algn="ctr"/>
            <a:r>
              <a:rPr lang="nl-BE" sz="1100" b="1" i="1">
                <a:latin typeface="+mn-lt"/>
              </a:rPr>
              <a:t>Debit Party</a:t>
            </a:r>
            <a:endParaRPr lang="en-US" sz="1000" b="1" i="1">
              <a:latin typeface="+mn-lt"/>
            </a:endParaRPr>
          </a:p>
        </p:txBody>
      </p:sp>
      <p:pic>
        <p:nvPicPr>
          <p:cNvPr id="51" name="Picture 51" descr="Shop2"/>
          <p:cNvPicPr>
            <a:picLocks noChangeAspect="1" noChangeArrowheads="1"/>
          </p:cNvPicPr>
          <p:nvPr/>
        </p:nvPicPr>
        <p:blipFill>
          <a:blip r:embed="rId10" cstate="print"/>
          <a:srcRect/>
          <a:stretch>
            <a:fillRect/>
          </a:stretch>
        </p:blipFill>
        <p:spPr bwMode="auto">
          <a:xfrm>
            <a:off x="4373716" y="2071678"/>
            <a:ext cx="1066800" cy="571500"/>
          </a:xfrm>
          <a:prstGeom prst="rect">
            <a:avLst/>
          </a:prstGeom>
          <a:noFill/>
          <a:ln w="9525">
            <a:noFill/>
            <a:miter lim="800000"/>
            <a:headEnd/>
            <a:tailEnd/>
          </a:ln>
        </p:spPr>
      </p:pic>
      <p:sp>
        <p:nvSpPr>
          <p:cNvPr id="53" name="Line 25"/>
          <p:cNvSpPr>
            <a:spLocks noChangeShapeType="1"/>
          </p:cNvSpPr>
          <p:nvPr/>
        </p:nvSpPr>
        <p:spPr bwMode="auto">
          <a:xfrm flipH="1" flipV="1">
            <a:off x="5429256" y="3000370"/>
            <a:ext cx="357190" cy="285754"/>
          </a:xfrm>
          <a:prstGeom prst="line">
            <a:avLst/>
          </a:prstGeom>
          <a:ln>
            <a:solidFill>
              <a:schemeClr val="bg1"/>
            </a:solidFill>
            <a:prstDash val="sysDash"/>
            <a:headEnd type="triangle" w="med" len="med"/>
            <a:tailEnd type="non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54" name="Picture 54" descr="message"/>
          <p:cNvPicPr>
            <a:picLocks noChangeAspect="1" noChangeArrowheads="1"/>
          </p:cNvPicPr>
          <p:nvPr/>
        </p:nvPicPr>
        <p:blipFill>
          <a:blip r:embed="rId8" cstate="print"/>
          <a:srcRect/>
          <a:stretch>
            <a:fillRect/>
          </a:stretch>
        </p:blipFill>
        <p:spPr bwMode="auto">
          <a:xfrm>
            <a:off x="4547561" y="3857628"/>
            <a:ext cx="453067" cy="357190"/>
          </a:xfrm>
          <a:prstGeom prst="rect">
            <a:avLst/>
          </a:prstGeom>
          <a:noFill/>
          <a:ln w="9525">
            <a:noFill/>
            <a:miter lim="800000"/>
            <a:headEnd/>
            <a:tailEnd/>
          </a:ln>
        </p:spPr>
      </p:pic>
      <p:sp>
        <p:nvSpPr>
          <p:cNvPr id="66" name="TextBox 65"/>
          <p:cNvSpPr txBox="1"/>
          <p:nvPr/>
        </p:nvSpPr>
        <p:spPr>
          <a:xfrm>
            <a:off x="4286248" y="4238960"/>
            <a:ext cx="928694" cy="261610"/>
          </a:xfrm>
          <a:prstGeom prst="rect">
            <a:avLst/>
          </a:prstGeom>
          <a:noFill/>
        </p:spPr>
        <p:txBody>
          <a:bodyPr wrap="square" rtlCol="0">
            <a:spAutoFit/>
          </a:bodyPr>
          <a:lstStyle/>
          <a:p>
            <a:pPr algn="ctr"/>
            <a:r>
              <a:rPr lang="nl-BE" sz="1100">
                <a:latin typeface="+mn-lt"/>
              </a:rPr>
              <a:t>MT101</a:t>
            </a:r>
          </a:p>
        </p:txBody>
      </p:sp>
      <p:pic>
        <p:nvPicPr>
          <p:cNvPr id="72" name="Picture 40" descr="Person_gray"/>
          <p:cNvPicPr>
            <a:picLocks noChangeAspect="1" noChangeArrowheads="1"/>
          </p:cNvPicPr>
          <p:nvPr/>
        </p:nvPicPr>
        <p:blipFill>
          <a:blip r:embed="rId12" cstate="print"/>
          <a:srcRect/>
          <a:stretch>
            <a:fillRect/>
          </a:stretch>
        </p:blipFill>
        <p:spPr bwMode="auto">
          <a:xfrm>
            <a:off x="7786710" y="5143512"/>
            <a:ext cx="571500" cy="695325"/>
          </a:xfrm>
          <a:prstGeom prst="rect">
            <a:avLst/>
          </a:prstGeom>
          <a:noFill/>
          <a:ln w="9525">
            <a:noFill/>
            <a:miter lim="800000"/>
            <a:headEnd/>
            <a:tailEnd/>
          </a:ln>
        </p:spPr>
      </p:pic>
      <p:sp>
        <p:nvSpPr>
          <p:cNvPr id="73" name="Line 25"/>
          <p:cNvSpPr>
            <a:spLocks noChangeShapeType="1"/>
          </p:cNvSpPr>
          <p:nvPr/>
        </p:nvSpPr>
        <p:spPr bwMode="auto">
          <a:xfrm>
            <a:off x="7000892" y="5500702"/>
            <a:ext cx="428628"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sp>
        <p:nvSpPr>
          <p:cNvPr id="74" name="TextBox 73"/>
          <p:cNvSpPr txBox="1"/>
          <p:nvPr/>
        </p:nvSpPr>
        <p:spPr>
          <a:xfrm>
            <a:off x="7501135" y="5786454"/>
            <a:ext cx="1324466" cy="510909"/>
          </a:xfrm>
          <a:prstGeom prst="rect">
            <a:avLst/>
          </a:prstGeom>
          <a:noFill/>
        </p:spPr>
        <p:txBody>
          <a:bodyPr wrap="none" rtlCol="0">
            <a:spAutoFit/>
          </a:bodyPr>
          <a:lstStyle/>
          <a:p>
            <a:pPr algn="ctr"/>
            <a:r>
              <a:rPr lang="nl-BE" sz="1400">
                <a:latin typeface="+mn-lt"/>
              </a:rPr>
              <a:t>José Rodrigues </a:t>
            </a:r>
          </a:p>
          <a:p>
            <a:pPr algn="ctr"/>
            <a:r>
              <a:rPr lang="nl-BE" sz="1100" b="1" i="1">
                <a:latin typeface="+mn-lt"/>
              </a:rPr>
              <a:t>Credit Party</a:t>
            </a:r>
            <a:endParaRPr lang="en-US" sz="1000" b="1" i="1">
              <a:latin typeface="+mn-lt"/>
            </a:endParaRPr>
          </a:p>
        </p:txBody>
      </p:sp>
      <p:pic>
        <p:nvPicPr>
          <p:cNvPr id="44" name="Picture 19" descr="swift"/>
          <p:cNvPicPr>
            <a:picLocks noChangeAspect="1" noChangeArrowheads="1"/>
          </p:cNvPicPr>
          <p:nvPr/>
        </p:nvPicPr>
        <p:blipFill>
          <a:blip r:embed="rId2" cstate="print"/>
          <a:srcRect/>
          <a:stretch>
            <a:fillRect/>
          </a:stretch>
        </p:blipFill>
        <p:spPr bwMode="auto">
          <a:xfrm>
            <a:off x="1983810" y="3241799"/>
            <a:ext cx="428537" cy="432000"/>
          </a:xfrm>
          <a:prstGeom prst="rect">
            <a:avLst/>
          </a:prstGeom>
          <a:noFill/>
          <a:ln w="9525">
            <a:noFill/>
            <a:miter lim="800000"/>
            <a:headEnd/>
            <a:tailEnd/>
          </a:ln>
        </p:spPr>
      </p:pic>
    </p:spTree>
    <p:extLst>
      <p:ext uri="{BB962C8B-B14F-4D97-AF65-F5344CB8AC3E}">
        <p14:creationId xmlns:p14="http://schemas.microsoft.com/office/powerpoint/2010/main" val="4031394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a:t>1. Payments: Types of payments</a:t>
            </a:r>
          </a:p>
        </p:txBody>
      </p:sp>
      <p:sp>
        <p:nvSpPr>
          <p:cNvPr id="6147" name="Rectangle 3"/>
          <p:cNvSpPr>
            <a:spLocks noGrp="1" noChangeArrowheads="1"/>
          </p:cNvSpPr>
          <p:nvPr>
            <p:ph type="body" idx="1"/>
          </p:nvPr>
        </p:nvSpPr>
        <p:spPr/>
        <p:txBody>
          <a:bodyPr/>
          <a:lstStyle/>
          <a:p>
            <a:pPr eaLnBrk="1" hangingPunct="1">
              <a:buFont typeface="Wingdings" pitchFamily="2" charset="2"/>
              <a:buChar char="§"/>
            </a:pPr>
            <a:r>
              <a:rPr lang="en-US" altLang="en-US"/>
              <a:t>PEX = Payment Execution system</a:t>
            </a:r>
          </a:p>
          <a:p>
            <a:pPr eaLnBrk="1" hangingPunct="1">
              <a:buFont typeface="Wingdings" pitchFamily="2" charset="2"/>
              <a:buChar char="§"/>
            </a:pPr>
            <a:r>
              <a:rPr lang="en-US" altLang="en-US"/>
              <a:t>Type of payments:</a:t>
            </a:r>
          </a:p>
          <a:p>
            <a:pPr lvl="1" eaLnBrk="1" hangingPunct="1"/>
            <a:r>
              <a:rPr lang="en-US" altLang="en-US"/>
              <a:t>Credit Transfers</a:t>
            </a:r>
          </a:p>
          <a:p>
            <a:pPr lvl="1" eaLnBrk="1" hangingPunct="1"/>
            <a:r>
              <a:rPr lang="en-US" altLang="en-US"/>
              <a:t>Direct Debits</a:t>
            </a:r>
          </a:p>
          <a:p>
            <a:pPr lvl="1" eaLnBrk="1" hangingPunct="1"/>
            <a:r>
              <a:rPr lang="en-US" altLang="en-US"/>
              <a:t>Cheques</a:t>
            </a:r>
          </a:p>
          <a:p>
            <a:pPr lvl="1" eaLnBrk="1" hangingPunct="1"/>
            <a:r>
              <a:rPr lang="en-US" altLang="en-US"/>
              <a:t>Credit Cards</a:t>
            </a:r>
          </a:p>
          <a:p>
            <a:pPr lvl="1" eaLnBrk="1" hangingPunct="1"/>
            <a:r>
              <a:rPr lang="en-US" altLang="en-US"/>
              <a:t>…</a:t>
            </a:r>
          </a:p>
          <a:p>
            <a:pPr eaLnBrk="1" hangingPunct="1">
              <a:buFont typeface="Wingdings" pitchFamily="2" charset="2"/>
              <a:buChar char="§"/>
            </a:pPr>
            <a:r>
              <a:rPr lang="en-US" altLang="en-US"/>
              <a:t>Domestic/International Payments</a:t>
            </a:r>
          </a:p>
          <a:p>
            <a:pPr eaLnBrk="1" hangingPunct="1">
              <a:buFont typeface="Wingdings" pitchFamily="2" charset="2"/>
              <a:buChar char="§"/>
            </a:pPr>
            <a:r>
              <a:rPr lang="en-US" altLang="en-US"/>
              <a:t>Between customers or between banks</a:t>
            </a:r>
          </a:p>
          <a:p>
            <a:pPr eaLnBrk="1" hangingPunct="1">
              <a:buFont typeface="Wingdings" pitchFamily="2" charset="2"/>
              <a:buChar char="§"/>
            </a:pPr>
            <a:endParaRPr lang="en-US" altLang="en-US"/>
          </a:p>
          <a:p>
            <a:pPr eaLnBrk="1" hangingPunct="1"/>
            <a:endParaRPr lang="en-US" altLang="en-US"/>
          </a:p>
        </p:txBody>
      </p:sp>
    </p:spTree>
    <p:extLst>
      <p:ext uri="{BB962C8B-B14F-4D97-AF65-F5344CB8AC3E}">
        <p14:creationId xmlns:p14="http://schemas.microsoft.com/office/powerpoint/2010/main" val="212128572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2"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9" name="Rectangle 58"/>
          <p:cNvSpPr>
            <a:spLocks noChangeArrowheads="1"/>
          </p:cNvSpPr>
          <p:nvPr/>
        </p:nvSpPr>
        <p:spPr bwMode="auto">
          <a:xfrm>
            <a:off x="2481784"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
        <p:nvSpPr>
          <p:cNvPr id="60" name="Rectangle 59"/>
          <p:cNvSpPr>
            <a:spLocks noChangeArrowheads="1"/>
          </p:cNvSpPr>
          <p:nvPr/>
        </p:nvSpPr>
        <p:spPr bwMode="auto">
          <a:xfrm>
            <a:off x="3993168" y="1878405"/>
            <a:ext cx="1358900" cy="511175"/>
          </a:xfrm>
          <a:prstGeom prst="rect">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61" name="Rectangle 60"/>
          <p:cNvSpPr>
            <a:spLocks noChangeArrowheads="1"/>
          </p:cNvSpPr>
          <p:nvPr/>
        </p:nvSpPr>
        <p:spPr bwMode="auto">
          <a:xfrm>
            <a:off x="399316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62" name="Rectangle 61"/>
          <p:cNvSpPr>
            <a:spLocks noChangeArrowheads="1"/>
          </p:cNvSpPr>
          <p:nvPr/>
        </p:nvSpPr>
        <p:spPr bwMode="auto">
          <a:xfrm>
            <a:off x="550375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63" name="Rectangle 62"/>
          <p:cNvSpPr>
            <a:spLocks noChangeArrowheads="1"/>
          </p:cNvSpPr>
          <p:nvPr/>
        </p:nvSpPr>
        <p:spPr bwMode="auto">
          <a:xfrm>
            <a:off x="550375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
        <p:nvSpPr>
          <p:cNvPr id="77" name="Rectangle 76"/>
          <p:cNvSpPr>
            <a:spLocks noChangeArrowheads="1"/>
          </p:cNvSpPr>
          <p:nvPr/>
        </p:nvSpPr>
        <p:spPr bwMode="auto">
          <a:xfrm>
            <a:off x="2481784"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79" name="Rectangle 78"/>
          <p:cNvSpPr>
            <a:spLocks noChangeArrowheads="1"/>
          </p:cNvSpPr>
          <p:nvPr/>
        </p:nvSpPr>
        <p:spPr bwMode="auto">
          <a:xfrm>
            <a:off x="5503758"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
        <p:nvSpPr>
          <p:cNvPr id="80" name="Rectangle 79"/>
          <p:cNvSpPr>
            <a:spLocks noChangeArrowheads="1"/>
          </p:cNvSpPr>
          <p:nvPr/>
        </p:nvSpPr>
        <p:spPr bwMode="auto">
          <a:xfrm>
            <a:off x="6996797"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8" name="Rectangle 87"/>
          <p:cNvSpPr>
            <a:spLocks noChangeArrowheads="1"/>
          </p:cNvSpPr>
          <p:nvPr/>
        </p:nvSpPr>
        <p:spPr bwMode="auto">
          <a:xfrm>
            <a:off x="2481784" y="3054007"/>
            <a:ext cx="1358900" cy="509588"/>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93" name="Rectangle 92"/>
          <p:cNvSpPr>
            <a:spLocks noChangeArrowheads="1"/>
          </p:cNvSpPr>
          <p:nvPr/>
        </p:nvSpPr>
        <p:spPr bwMode="auto">
          <a:xfrm>
            <a:off x="6996797" y="3054008"/>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pic>
        <p:nvPicPr>
          <p:cNvPr id="67" name="Picture 2" descr="SWIFTReady application payments"/>
          <p:cNvPicPr>
            <a:picLocks noChangeAspect="1" noChangeArrowheads="1"/>
          </p:cNvPicPr>
          <p:nvPr/>
        </p:nvPicPr>
        <p:blipFill>
          <a:blip r:embed="rId3" cstate="print"/>
          <a:srcRect/>
          <a:stretch>
            <a:fillRect/>
          </a:stretch>
        </p:blipFill>
        <p:spPr bwMode="auto">
          <a:xfrm>
            <a:off x="6472053" y="5644202"/>
            <a:ext cx="2089361" cy="563796"/>
          </a:xfrm>
          <a:prstGeom prst="rect">
            <a:avLst/>
          </a:prstGeom>
          <a:noFill/>
        </p:spPr>
      </p:pic>
      <p:sp>
        <p:nvSpPr>
          <p:cNvPr id="112" name="Rectangle 111"/>
          <p:cNvSpPr>
            <a:spLocks noChangeArrowheads="1"/>
          </p:cNvSpPr>
          <p:nvPr/>
        </p:nvSpPr>
        <p:spPr bwMode="auto">
          <a:xfrm>
            <a:off x="688769" y="4084579"/>
            <a:ext cx="7885215" cy="1436914"/>
          </a:xfrm>
          <a:prstGeom prst="rect">
            <a:avLst/>
          </a:prstGeom>
          <a:gradFill>
            <a:gsLst>
              <a:gs pos="0">
                <a:srgbClr val="2787A0">
                  <a:alpha val="0"/>
                </a:srgbClr>
              </a:gs>
              <a:gs pos="80000">
                <a:schemeClr val="accent5">
                  <a:shade val="93000"/>
                  <a:satMod val="130000"/>
                </a:schemeClr>
              </a:gs>
              <a:gs pos="100000">
                <a:schemeClr val="accent5">
                  <a:shade val="94000"/>
                  <a:satMod val="135000"/>
                </a:schemeClr>
              </a:gs>
            </a:gsLst>
          </a:gradFill>
          <a:ln>
            <a:noFill/>
            <a:headEnd/>
            <a:tailEnd/>
          </a:ln>
        </p:spPr>
        <p:style>
          <a:lnRef idx="1">
            <a:schemeClr val="accent5"/>
          </a:lnRef>
          <a:fillRef idx="3">
            <a:schemeClr val="accent5"/>
          </a:fillRef>
          <a:effectRef idx="2">
            <a:schemeClr val="accent5"/>
          </a:effectRef>
          <a:fontRef idx="minor">
            <a:schemeClr val="lt1"/>
          </a:fontRef>
        </p:style>
        <p:txBody>
          <a:bodyPr wrap="none" anchor="t" anchorCtr="0"/>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br>
              <a:rPr lang="nl-BE" sz="2000"/>
            </a:br>
            <a:r>
              <a:rPr lang="nl-BE" sz="2000"/>
              <a:t>Maximum adherence </a:t>
            </a:r>
            <a:r>
              <a:rPr lang="nl-BE" sz="2000" b="0"/>
              <a:t>to</a:t>
            </a:r>
            <a:r>
              <a:rPr lang="nl-BE" sz="2000"/>
              <a:t> SWIFT standards and guidelines</a:t>
            </a:r>
          </a:p>
          <a:p>
            <a:pPr marL="342900" indent="-342900"/>
            <a:r>
              <a:rPr lang="nl-BE" sz="2000">
                <a:latin typeface="Calibri" pitchFamily="34" charset="0"/>
              </a:rPr>
              <a:t>Future ready MT – MX coexistence</a:t>
            </a:r>
          </a:p>
        </p:txBody>
      </p:sp>
      <p:sp>
        <p:nvSpPr>
          <p:cNvPr id="37" name="Rectangle 36"/>
          <p:cNvSpPr>
            <a:spLocks noChangeArrowheads="1"/>
          </p:cNvSpPr>
          <p:nvPr/>
        </p:nvSpPr>
        <p:spPr bwMode="auto">
          <a:xfrm>
            <a:off x="983666"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89" name="7-Point Star 88"/>
          <p:cNvSpPr/>
          <p:nvPr/>
        </p:nvSpPr>
        <p:spPr bwMode="auto">
          <a:xfrm>
            <a:off x="730314" y="1156797"/>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38" name="Rectangle 37"/>
          <p:cNvSpPr>
            <a:spLocks noChangeArrowheads="1"/>
          </p:cNvSpPr>
          <p:nvPr/>
        </p:nvSpPr>
        <p:spPr bwMode="auto">
          <a:xfrm>
            <a:off x="6996797"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
        <p:nvSpPr>
          <p:cNvPr id="39" name="Rectangle 38"/>
          <p:cNvSpPr>
            <a:spLocks noChangeArrowheads="1"/>
          </p:cNvSpPr>
          <p:nvPr/>
        </p:nvSpPr>
        <p:spPr bwMode="auto">
          <a:xfrm>
            <a:off x="550375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
        <p:nvSpPr>
          <p:cNvPr id="40" name="Rectangle 39"/>
          <p:cNvSpPr>
            <a:spLocks noChangeArrowheads="1"/>
          </p:cNvSpPr>
          <p:nvPr/>
        </p:nvSpPr>
        <p:spPr bwMode="auto">
          <a:xfrm>
            <a:off x="399316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
        <p:nvSpPr>
          <p:cNvPr id="41" name="Rectangle 40"/>
          <p:cNvSpPr>
            <a:spLocks noChangeArrowheads="1"/>
          </p:cNvSpPr>
          <p:nvPr/>
        </p:nvSpPr>
        <p:spPr bwMode="auto">
          <a:xfrm>
            <a:off x="3993168" y="2467652"/>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
        <p:nvSpPr>
          <p:cNvPr id="42" name="Rectangle 41"/>
          <p:cNvSpPr>
            <a:spLocks noChangeArrowheads="1"/>
          </p:cNvSpPr>
          <p:nvPr/>
        </p:nvSpPr>
        <p:spPr bwMode="auto">
          <a:xfrm>
            <a:off x="2481784"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
        <p:nvSpPr>
          <p:cNvPr id="43" name="Rectangle 42"/>
          <p:cNvSpPr>
            <a:spLocks noChangeArrowheads="1"/>
          </p:cNvSpPr>
          <p:nvPr/>
        </p:nvSpPr>
        <p:spPr bwMode="auto">
          <a:xfrm>
            <a:off x="983666"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4" name="Rectangle 43"/>
          <p:cNvSpPr>
            <a:spLocks noChangeArrowheads="1"/>
          </p:cNvSpPr>
          <p:nvPr/>
        </p:nvSpPr>
        <p:spPr bwMode="auto">
          <a:xfrm>
            <a:off x="6996797"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
        <p:nvSpPr>
          <p:cNvPr id="45" name="Rectangle 44"/>
          <p:cNvSpPr>
            <a:spLocks noChangeArrowheads="1"/>
          </p:cNvSpPr>
          <p:nvPr/>
        </p:nvSpPr>
        <p:spPr bwMode="auto">
          <a:xfrm>
            <a:off x="983666"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6" name="Rectangle 45"/>
          <p:cNvSpPr>
            <a:spLocks noChangeArrowheads="1"/>
          </p:cNvSpPr>
          <p:nvPr/>
        </p:nvSpPr>
        <p:spPr bwMode="auto">
          <a:xfrm>
            <a:off x="983666"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Tree>
    <p:extLst>
      <p:ext uri="{BB962C8B-B14F-4D97-AF65-F5344CB8AC3E}">
        <p14:creationId xmlns:p14="http://schemas.microsoft.com/office/powerpoint/2010/main" val="350549742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Exceptions and Investigations</a:t>
            </a:r>
            <a:endParaRPr lang="en-US"/>
          </a:p>
        </p:txBody>
      </p:sp>
      <p:sp>
        <p:nvSpPr>
          <p:cNvPr id="3" name="Content Placeholder 2"/>
          <p:cNvSpPr>
            <a:spLocks noGrp="1"/>
          </p:cNvSpPr>
          <p:nvPr>
            <p:ph idx="1"/>
          </p:nvPr>
        </p:nvSpPr>
        <p:spPr/>
        <p:txBody>
          <a:bodyPr/>
          <a:lstStyle/>
          <a:p>
            <a:r>
              <a:rPr lang="nl-BE" sz="2000" b="1"/>
              <a:t>Exceptions and Investigations : CRAQ &amp; Free-Text</a:t>
            </a:r>
            <a:endParaRPr lang="nl-BE" b="1"/>
          </a:p>
          <a:p>
            <a:endParaRPr lang="nl-BE" sz="800"/>
          </a:p>
          <a:p>
            <a:pPr lvl="2"/>
            <a:r>
              <a:rPr lang="nl-BE"/>
              <a:t>Request for Cancellations (MTn92)</a:t>
            </a:r>
          </a:p>
          <a:p>
            <a:pPr lvl="2"/>
            <a:endParaRPr lang="nl-BE" sz="2200"/>
          </a:p>
          <a:p>
            <a:pPr lvl="2"/>
            <a:endParaRPr lang="nl-BE" sz="2200"/>
          </a:p>
          <a:p>
            <a:pPr lvl="2"/>
            <a:endParaRPr lang="nl-BE" sz="2200"/>
          </a:p>
          <a:p>
            <a:pPr lvl="2"/>
            <a:endParaRPr lang="nl-BE" sz="2800"/>
          </a:p>
          <a:p>
            <a:pPr lvl="2"/>
            <a:r>
              <a:rPr lang="nl-BE"/>
              <a:t>Queries (MTn95), Answers (MTn96)</a:t>
            </a:r>
          </a:p>
          <a:p>
            <a:pPr lvl="2"/>
            <a:endParaRPr lang="nl-BE" sz="2200"/>
          </a:p>
          <a:p>
            <a:pPr lvl="2"/>
            <a:endParaRPr lang="nl-BE" sz="2200"/>
          </a:p>
          <a:p>
            <a:pPr lvl="2"/>
            <a:endParaRPr lang="nl-BE" sz="2200"/>
          </a:p>
          <a:p>
            <a:pPr lvl="2"/>
            <a:endParaRPr lang="nl-BE" sz="2200"/>
          </a:p>
          <a:p>
            <a:pPr lvl="2"/>
            <a:endParaRPr lang="nl-BE"/>
          </a:p>
          <a:p>
            <a:pPr lvl="2"/>
            <a:r>
              <a:rPr lang="nl-BE"/>
              <a:t>Free text messages (MTn99)</a:t>
            </a:r>
          </a:p>
          <a:p>
            <a:pPr lvl="1"/>
            <a:endParaRPr lang="nl-BE" sz="2600"/>
          </a:p>
          <a:p>
            <a:pPr lvl="2"/>
            <a:endParaRPr lang="nl-BE" sz="2200"/>
          </a:p>
          <a:p>
            <a:pPr lvl="2"/>
            <a:endParaRPr lang="nl-BE"/>
          </a:p>
          <a:p>
            <a:pPr lvl="2"/>
            <a:endParaRPr lang="en-US"/>
          </a:p>
        </p:txBody>
      </p:sp>
      <p:graphicFrame>
        <p:nvGraphicFramePr>
          <p:cNvPr id="124930" name="Object 1"/>
          <p:cNvGraphicFramePr>
            <a:graphicFrameLocks noChangeAspect="1"/>
          </p:cNvGraphicFramePr>
          <p:nvPr/>
        </p:nvGraphicFramePr>
        <p:xfrm>
          <a:off x="554038" y="2183966"/>
          <a:ext cx="7951787" cy="1343025"/>
        </p:xfrm>
        <a:graphic>
          <a:graphicData uri="http://schemas.openxmlformats.org/presentationml/2006/ole">
            <mc:AlternateContent xmlns:mc="http://schemas.openxmlformats.org/markup-compatibility/2006">
              <mc:Choice xmlns:v="urn:schemas-microsoft-com:vml" Requires="v">
                <p:oleObj spid="_x0000_s461825" name="Visio" r:id="rId3" imgW="5725573" imgH="971693" progId="Visio.Drawing.11">
                  <p:embed/>
                </p:oleObj>
              </mc:Choice>
              <mc:Fallback>
                <p:oleObj name="Visio" r:id="rId3" imgW="5725573" imgH="971693" progId="Visio.Drawing.11">
                  <p:embed/>
                  <p:pic>
                    <p:nvPicPr>
                      <p:cNvPr id="12493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038" y="2183966"/>
                        <a:ext cx="7951787" cy="1343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4931" name="Object 1"/>
          <p:cNvGraphicFramePr>
            <a:graphicFrameLocks noChangeAspect="1"/>
          </p:cNvGraphicFramePr>
          <p:nvPr/>
        </p:nvGraphicFramePr>
        <p:xfrm>
          <a:off x="551732" y="4301414"/>
          <a:ext cx="7951787" cy="1343025"/>
        </p:xfrm>
        <a:graphic>
          <a:graphicData uri="http://schemas.openxmlformats.org/presentationml/2006/ole">
            <mc:AlternateContent xmlns:mc="http://schemas.openxmlformats.org/markup-compatibility/2006">
              <mc:Choice xmlns:v="urn:schemas-microsoft-com:vml" Requires="v">
                <p:oleObj spid="_x0000_s461826" name="Visio" r:id="rId5" imgW="5725573" imgH="971693" progId="Visio.Drawing.11">
                  <p:embed/>
                </p:oleObj>
              </mc:Choice>
              <mc:Fallback>
                <p:oleObj name="Visio" r:id="rId5" imgW="5725573" imgH="971693" progId="Visio.Drawing.11">
                  <p:embed/>
                  <p:pic>
                    <p:nvPicPr>
                      <p:cNvPr id="124931"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732" y="4301414"/>
                        <a:ext cx="7951787" cy="1343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12022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Exceptions and Investigations</a:t>
            </a:r>
          </a:p>
        </p:txBody>
      </p:sp>
      <p:sp>
        <p:nvSpPr>
          <p:cNvPr id="3" name="Content Placeholder 2"/>
          <p:cNvSpPr>
            <a:spLocks noGrp="1"/>
          </p:cNvSpPr>
          <p:nvPr>
            <p:ph idx="1"/>
          </p:nvPr>
        </p:nvSpPr>
        <p:spPr/>
        <p:txBody>
          <a:bodyPr/>
          <a:lstStyle/>
          <a:p>
            <a:r>
              <a:rPr lang="nl-BE"/>
              <a:t>Cancellations (MTn92):</a:t>
            </a:r>
          </a:p>
          <a:p>
            <a:pPr lvl="1"/>
            <a:r>
              <a:rPr lang="nl-BE"/>
              <a:t>Auto-reconcile with original message</a:t>
            </a:r>
          </a:p>
          <a:p>
            <a:pPr lvl="1"/>
            <a:r>
              <a:rPr lang="nl-BE"/>
              <a:t>Try to stop original message if still in system</a:t>
            </a:r>
          </a:p>
          <a:p>
            <a:pPr lvl="1"/>
            <a:r>
              <a:rPr lang="nl-BE"/>
              <a:t>If original message is already processed:</a:t>
            </a:r>
          </a:p>
          <a:p>
            <a:pPr lvl="2"/>
            <a:r>
              <a:rPr lang="nl-BE"/>
              <a:t>Original message on-us: approval prior to “honouring” the cancel</a:t>
            </a:r>
          </a:p>
          <a:p>
            <a:pPr lvl="2"/>
            <a:r>
              <a:rPr lang="nl-BE"/>
              <a:t>Original message not on-us: MTn92 is forwarded</a:t>
            </a:r>
          </a:p>
          <a:p>
            <a:pPr lvl="1"/>
            <a:r>
              <a:rPr lang="nl-BE"/>
              <a:t>Auto generate Answer (MTn96) once stopped or unable to apply</a:t>
            </a:r>
          </a:p>
          <a:p>
            <a:pPr lvl="1"/>
            <a:r>
              <a:rPr lang="nl-BE"/>
              <a:t>Initiated from BVA or received as incoming message</a:t>
            </a:r>
          </a:p>
          <a:p>
            <a:pPr lvl="1"/>
            <a:r>
              <a:rPr lang="nl-BE"/>
              <a:t>In case of cover method, follows announcement</a:t>
            </a:r>
          </a:p>
          <a:p>
            <a:pPr lvl="1"/>
            <a:endParaRPr lang="nl-BE"/>
          </a:p>
          <a:p>
            <a:pPr lvl="1"/>
            <a:endParaRPr lang="nl-BE"/>
          </a:p>
          <a:p>
            <a:pPr lvl="1"/>
            <a:endParaRPr lang="nl-BE"/>
          </a:p>
        </p:txBody>
      </p:sp>
    </p:spTree>
    <p:extLst>
      <p:ext uri="{BB962C8B-B14F-4D97-AF65-F5344CB8AC3E}">
        <p14:creationId xmlns:p14="http://schemas.microsoft.com/office/powerpoint/2010/main" val="161986666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nl-BE"/>
              <a:t>Exceptions and Investigations - E&amp;I</a:t>
            </a:r>
            <a:endParaRPr lang="en-US"/>
          </a:p>
        </p:txBody>
      </p:sp>
      <p:sp>
        <p:nvSpPr>
          <p:cNvPr id="107523" name="Content Placeholder 2"/>
          <p:cNvSpPr>
            <a:spLocks noGrp="1"/>
          </p:cNvSpPr>
          <p:nvPr>
            <p:ph idx="1"/>
          </p:nvPr>
        </p:nvSpPr>
        <p:spPr/>
        <p:txBody>
          <a:bodyPr>
            <a:noAutofit/>
          </a:bodyPr>
          <a:lstStyle/>
          <a:p>
            <a:pPr>
              <a:buFont typeface="Arial" charset="0"/>
              <a:buChar char="•"/>
            </a:pPr>
            <a:r>
              <a:rPr lang="nl-BE" sz="2000" b="1"/>
              <a:t>Requirements E&amp;I:</a:t>
            </a:r>
          </a:p>
          <a:p>
            <a:pPr lvl="1">
              <a:buFont typeface="Arial" charset="0"/>
              <a:buChar char="•"/>
            </a:pPr>
            <a:endParaRPr lang="nl-BE" sz="600"/>
          </a:p>
          <a:p>
            <a:pPr lvl="1">
              <a:buFont typeface="Arial" charset="0"/>
              <a:buChar char="•"/>
            </a:pPr>
            <a:r>
              <a:rPr lang="nl-BE" sz="1800"/>
              <a:t>Parse &amp; Submit SWIFT formats (SWIFT MT n92, MT n95, MT n96, MTn99)</a:t>
            </a:r>
          </a:p>
          <a:p>
            <a:pPr lvl="1">
              <a:buFont typeface="Arial" charset="0"/>
              <a:buChar char="•"/>
            </a:pPr>
            <a:r>
              <a:rPr lang="nl-BE" sz="1800"/>
              <a:t>Process incoming E&amp;I messages:</a:t>
            </a:r>
          </a:p>
          <a:p>
            <a:pPr lvl="2">
              <a:buFont typeface="Arial" charset="0"/>
              <a:buChar char="•"/>
            </a:pPr>
            <a:r>
              <a:rPr lang="nl-BE" sz="1600"/>
              <a:t>Automatically reconcile E&amp;I messages with transactions they relate to</a:t>
            </a:r>
          </a:p>
          <a:p>
            <a:pPr lvl="2">
              <a:buFont typeface="Arial" charset="0"/>
              <a:buChar char="•"/>
            </a:pPr>
            <a:r>
              <a:rPr lang="nl-BE" sz="1600"/>
              <a:t>Create info-WLI if reconciliation successful</a:t>
            </a:r>
          </a:p>
          <a:p>
            <a:pPr lvl="2">
              <a:buFont typeface="Arial" charset="0"/>
              <a:buChar char="•"/>
            </a:pPr>
            <a:r>
              <a:rPr lang="nl-BE" sz="1600"/>
              <a:t>Create action-WLI if reconciliation fails + allow manual reconciliation</a:t>
            </a:r>
          </a:p>
          <a:p>
            <a:pPr lvl="1">
              <a:buFont typeface="Arial" charset="0"/>
              <a:buChar char="•"/>
            </a:pPr>
            <a:r>
              <a:rPr lang="nl-BE" sz="1800"/>
              <a:t>Initiate and process outgoing E&amp;I messages:</a:t>
            </a:r>
            <a:endParaRPr lang="nl-BE" sz="2000"/>
          </a:p>
          <a:p>
            <a:pPr lvl="2">
              <a:buFont typeface="Arial" charset="0"/>
              <a:buChar char="•"/>
            </a:pPr>
            <a:r>
              <a:rPr lang="nl-BE" sz="1600"/>
              <a:t>BVA:</a:t>
            </a:r>
          </a:p>
          <a:p>
            <a:pPr lvl="3">
              <a:buFont typeface="Arial" charset="0"/>
              <a:buChar char="•"/>
            </a:pPr>
            <a:r>
              <a:rPr lang="nl-BE" sz="1400"/>
              <a:t>Be able to initiate E&amp;I messages:</a:t>
            </a:r>
          </a:p>
          <a:p>
            <a:pPr lvl="4">
              <a:buFont typeface="Arial" charset="0"/>
              <a:buChar char="•"/>
            </a:pPr>
            <a:r>
              <a:rPr lang="nl-BE" sz="1400"/>
              <a:t>Enter destination BIC</a:t>
            </a:r>
          </a:p>
          <a:p>
            <a:pPr lvl="4">
              <a:buFont typeface="Arial" charset="0"/>
              <a:buChar char="•"/>
            </a:pPr>
            <a:r>
              <a:rPr lang="nl-BE" sz="1400"/>
              <a:t>Select standard texts (queries/answers) and fill-out variable text</a:t>
            </a:r>
          </a:p>
          <a:p>
            <a:pPr lvl="4">
              <a:buFont typeface="Arial" charset="0"/>
              <a:buChar char="•"/>
            </a:pPr>
            <a:r>
              <a:rPr lang="nl-BE" sz="1400"/>
              <a:t>Submit E&amp;I messages (SWIFT message gets submitted; link made to transaction or instruction)</a:t>
            </a:r>
          </a:p>
          <a:p>
            <a:pPr lvl="3">
              <a:buFont typeface="Arial" charset="0"/>
              <a:buChar char="•"/>
            </a:pPr>
            <a:r>
              <a:rPr lang="nl-BE" sz="1400"/>
              <a:t>Maintain standard/boilerplate text</a:t>
            </a:r>
          </a:p>
          <a:p>
            <a:pPr lvl="3">
              <a:buFont typeface="Arial" charset="0"/>
              <a:buChar char="•"/>
            </a:pPr>
            <a:r>
              <a:rPr lang="nl-BE" sz="1400"/>
              <a:t>Display link between E&amp;I messages and transactions</a:t>
            </a:r>
          </a:p>
          <a:p>
            <a:pPr lvl="3">
              <a:buFont typeface="Arial" charset="0"/>
              <a:buChar char="•"/>
            </a:pPr>
            <a:r>
              <a:rPr lang="nl-BE" sz="1400"/>
              <a:t>Be able to manually reconcile E&amp;I messages with transactions</a:t>
            </a:r>
            <a:endParaRPr lang="nl-BE"/>
          </a:p>
          <a:p>
            <a:pPr lvl="1">
              <a:buFont typeface="Arial" charset="0"/>
              <a:buChar char="•"/>
            </a:pPr>
            <a:endParaRPr lang="nl-BE" sz="1800"/>
          </a:p>
          <a:p>
            <a:pPr lvl="2">
              <a:buFont typeface="Arial" charset="0"/>
              <a:buChar char="•"/>
            </a:pPr>
            <a:endParaRPr lang="en-US"/>
          </a:p>
          <a:p>
            <a:pPr lvl="1">
              <a:buFont typeface="Arial" charset="0"/>
              <a:buChar char="•"/>
            </a:pPr>
            <a:endParaRPr lang="en-US" sz="2000"/>
          </a:p>
        </p:txBody>
      </p:sp>
    </p:spTree>
    <p:extLst>
      <p:ext uri="{BB962C8B-B14F-4D97-AF65-F5344CB8AC3E}">
        <p14:creationId xmlns:p14="http://schemas.microsoft.com/office/powerpoint/2010/main" val="184899777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E&amp;I – auto-reconciliation</a:t>
            </a:r>
            <a:endParaRPr lang="en-US"/>
          </a:p>
        </p:txBody>
      </p:sp>
      <p:graphicFrame>
        <p:nvGraphicFramePr>
          <p:cNvPr id="4" name="Content Placeholder 3"/>
          <p:cNvGraphicFramePr>
            <a:graphicFrameLocks noGrp="1"/>
          </p:cNvGraphicFramePr>
          <p:nvPr>
            <p:ph idx="1"/>
          </p:nvPr>
        </p:nvGraphicFramePr>
        <p:xfrm>
          <a:off x="145476" y="1071563"/>
          <a:ext cx="8853052" cy="3266440"/>
        </p:xfrm>
        <a:graphic>
          <a:graphicData uri="http://schemas.openxmlformats.org/drawingml/2006/table">
            <a:tbl>
              <a:tblPr firstRow="1" bandRow="1">
                <a:tableStyleId>{5C22544A-7EE6-4342-B048-85BDC9FD1C3A}</a:tableStyleId>
              </a:tblPr>
              <a:tblGrid>
                <a:gridCol w="1348615">
                  <a:extLst>
                    <a:ext uri="{9D8B030D-6E8A-4147-A177-3AD203B41FA5}">
                      <a16:colId xmlns:a16="http://schemas.microsoft.com/office/drawing/2014/main" val="20000"/>
                    </a:ext>
                  </a:extLst>
                </a:gridCol>
                <a:gridCol w="1348615">
                  <a:extLst>
                    <a:ext uri="{9D8B030D-6E8A-4147-A177-3AD203B41FA5}">
                      <a16:colId xmlns:a16="http://schemas.microsoft.com/office/drawing/2014/main" val="20001"/>
                    </a:ext>
                  </a:extLst>
                </a:gridCol>
                <a:gridCol w="1348615">
                  <a:extLst>
                    <a:ext uri="{9D8B030D-6E8A-4147-A177-3AD203B41FA5}">
                      <a16:colId xmlns:a16="http://schemas.microsoft.com/office/drawing/2014/main" val="20002"/>
                    </a:ext>
                  </a:extLst>
                </a:gridCol>
                <a:gridCol w="1118434">
                  <a:extLst>
                    <a:ext uri="{9D8B030D-6E8A-4147-A177-3AD203B41FA5}">
                      <a16:colId xmlns:a16="http://schemas.microsoft.com/office/drawing/2014/main" val="20003"/>
                    </a:ext>
                  </a:extLst>
                </a:gridCol>
                <a:gridCol w="1091045">
                  <a:extLst>
                    <a:ext uri="{9D8B030D-6E8A-4147-A177-3AD203B41FA5}">
                      <a16:colId xmlns:a16="http://schemas.microsoft.com/office/drawing/2014/main" val="20004"/>
                    </a:ext>
                  </a:extLst>
                </a:gridCol>
                <a:gridCol w="2597728">
                  <a:extLst>
                    <a:ext uri="{9D8B030D-6E8A-4147-A177-3AD203B41FA5}">
                      <a16:colId xmlns:a16="http://schemas.microsoft.com/office/drawing/2014/main" val="20005"/>
                    </a:ext>
                  </a:extLst>
                </a:gridCol>
              </a:tblGrid>
              <a:tr h="370840">
                <a:tc>
                  <a:txBody>
                    <a:bodyPr/>
                    <a:lstStyle/>
                    <a:p>
                      <a:pPr algn="l">
                        <a:spcAft>
                          <a:spcPts val="0"/>
                        </a:spcAft>
                      </a:pPr>
                      <a:r>
                        <a:rPr lang="en-US" sz="1000" b="1" dirty="0">
                          <a:solidFill>
                            <a:schemeClr val="bg1"/>
                          </a:solidFill>
                          <a:latin typeface="Arial"/>
                          <a:ea typeface="Times New Roman"/>
                          <a:cs typeface="Times New Roman"/>
                        </a:rPr>
                        <a:t>Payment Reconciliation Table Attribute</a:t>
                      </a:r>
                      <a:endParaRPr lang="en-US" sz="1200" dirty="0">
                        <a:solidFill>
                          <a:schemeClr val="bg1"/>
                        </a:solidFill>
                        <a:latin typeface="Times New Roman"/>
                        <a:ea typeface="Times New Roman"/>
                        <a:cs typeface="Times New Roman"/>
                      </a:endParaRPr>
                    </a:p>
                  </a:txBody>
                  <a:tcPr marL="68580" marR="68580" marT="0" marB="0" anchor="ctr"/>
                </a:tc>
                <a:tc>
                  <a:txBody>
                    <a:bodyPr/>
                    <a:lstStyle/>
                    <a:p>
                      <a:pPr algn="l">
                        <a:spcAft>
                          <a:spcPts val="0"/>
                        </a:spcAft>
                      </a:pPr>
                      <a:r>
                        <a:rPr lang="en-US" sz="1000" b="1" dirty="0">
                          <a:solidFill>
                            <a:schemeClr val="bg1"/>
                          </a:solidFill>
                          <a:latin typeface="Arial"/>
                          <a:ea typeface="Times New Roman"/>
                          <a:cs typeface="Times New Roman"/>
                        </a:rPr>
                        <a:t>Original</a:t>
                      </a:r>
                    </a:p>
                    <a:p>
                      <a:pPr algn="l">
                        <a:spcAft>
                          <a:spcPts val="0"/>
                        </a:spcAft>
                      </a:pPr>
                      <a:r>
                        <a:rPr lang="en-US" sz="1000" b="1" dirty="0" err="1">
                          <a:solidFill>
                            <a:schemeClr val="bg1"/>
                          </a:solidFill>
                          <a:latin typeface="Arial"/>
                          <a:ea typeface="Times New Roman"/>
                          <a:cs typeface="Times New Roman"/>
                        </a:rPr>
                        <a:t>InstructionKey</a:t>
                      </a:r>
                      <a:endParaRPr lang="en-US" sz="1200" dirty="0">
                        <a:solidFill>
                          <a:schemeClr val="bg1"/>
                        </a:solidFill>
                        <a:latin typeface="Times New Roman"/>
                        <a:ea typeface="Times New Roman"/>
                        <a:cs typeface="Times New Roman"/>
                      </a:endParaRPr>
                    </a:p>
                  </a:txBody>
                  <a:tcPr marL="68580" marR="68580" marT="0" marB="0" anchor="ctr"/>
                </a:tc>
                <a:tc>
                  <a:txBody>
                    <a:bodyPr/>
                    <a:lstStyle/>
                    <a:p>
                      <a:pPr algn="l">
                        <a:spcAft>
                          <a:spcPts val="0"/>
                        </a:spcAft>
                      </a:pPr>
                      <a:r>
                        <a:rPr lang="en-US" sz="1000" b="1" dirty="0">
                          <a:solidFill>
                            <a:schemeClr val="bg1"/>
                          </a:solidFill>
                          <a:latin typeface="Arial"/>
                          <a:ea typeface="Times New Roman"/>
                          <a:cs typeface="Times New Roman"/>
                        </a:rPr>
                        <a:t>Reconciling</a:t>
                      </a:r>
                    </a:p>
                    <a:p>
                      <a:pPr algn="l">
                        <a:spcAft>
                          <a:spcPts val="0"/>
                        </a:spcAft>
                      </a:pPr>
                      <a:r>
                        <a:rPr lang="en-US" sz="1000" b="1" dirty="0" err="1">
                          <a:solidFill>
                            <a:schemeClr val="bg1"/>
                          </a:solidFill>
                          <a:latin typeface="Arial"/>
                          <a:ea typeface="Times New Roman"/>
                          <a:cs typeface="Times New Roman"/>
                        </a:rPr>
                        <a:t>InstructionKey</a:t>
                      </a:r>
                      <a:endParaRPr lang="en-US" sz="1200" dirty="0">
                        <a:solidFill>
                          <a:schemeClr val="bg1"/>
                        </a:solidFill>
                        <a:latin typeface="Times New Roman"/>
                        <a:ea typeface="Times New Roman"/>
                        <a:cs typeface="Times New Roman"/>
                      </a:endParaRPr>
                    </a:p>
                  </a:txBody>
                  <a:tcPr marL="68580" marR="68580" marT="0" marB="0" anchor="ctr"/>
                </a:tc>
                <a:tc>
                  <a:txBody>
                    <a:bodyPr/>
                    <a:lstStyle/>
                    <a:p>
                      <a:pPr algn="l">
                        <a:spcAft>
                          <a:spcPts val="0"/>
                        </a:spcAft>
                      </a:pPr>
                      <a:r>
                        <a:rPr lang="en-US" sz="1000" b="1" dirty="0">
                          <a:solidFill>
                            <a:schemeClr val="bg1"/>
                          </a:solidFill>
                          <a:latin typeface="Arial"/>
                          <a:ea typeface="Times New Roman"/>
                          <a:cs typeface="Times New Roman"/>
                        </a:rPr>
                        <a:t>Original</a:t>
                      </a:r>
                    </a:p>
                    <a:p>
                      <a:pPr algn="l">
                        <a:spcAft>
                          <a:spcPts val="0"/>
                        </a:spcAft>
                      </a:pPr>
                      <a:r>
                        <a:rPr lang="en-US" sz="1000" b="1" dirty="0" err="1">
                          <a:solidFill>
                            <a:schemeClr val="bg1"/>
                          </a:solidFill>
                          <a:latin typeface="Arial"/>
                          <a:ea typeface="Times New Roman"/>
                          <a:cs typeface="Times New Roman"/>
                        </a:rPr>
                        <a:t>TransactionKey</a:t>
                      </a:r>
                      <a:endParaRPr lang="en-US" sz="1200" dirty="0">
                        <a:solidFill>
                          <a:schemeClr val="bg1"/>
                        </a:solidFill>
                        <a:latin typeface="Times New Roman"/>
                        <a:ea typeface="Times New Roman"/>
                        <a:cs typeface="Times New Roman"/>
                      </a:endParaRPr>
                    </a:p>
                  </a:txBody>
                  <a:tcPr marL="68580" marR="68580" marT="0" marB="0" anchor="ctr"/>
                </a:tc>
                <a:tc>
                  <a:txBody>
                    <a:bodyPr/>
                    <a:lstStyle/>
                    <a:p>
                      <a:pPr algn="l">
                        <a:spcAft>
                          <a:spcPts val="0"/>
                        </a:spcAft>
                      </a:pPr>
                      <a:r>
                        <a:rPr lang="en-US" sz="1000" b="1" dirty="0">
                          <a:solidFill>
                            <a:schemeClr val="bg1"/>
                          </a:solidFill>
                          <a:latin typeface="Arial"/>
                          <a:ea typeface="Times New Roman"/>
                          <a:cs typeface="Times New Roman"/>
                        </a:rPr>
                        <a:t>Reconciling</a:t>
                      </a:r>
                    </a:p>
                    <a:p>
                      <a:pPr algn="l">
                        <a:spcAft>
                          <a:spcPts val="0"/>
                        </a:spcAft>
                      </a:pPr>
                      <a:r>
                        <a:rPr lang="en-US" sz="1000" b="1" dirty="0" err="1">
                          <a:solidFill>
                            <a:schemeClr val="bg1"/>
                          </a:solidFill>
                          <a:latin typeface="Arial"/>
                          <a:ea typeface="Times New Roman"/>
                          <a:cs typeface="Times New Roman"/>
                        </a:rPr>
                        <a:t>TransactionKey</a:t>
                      </a:r>
                      <a:endParaRPr lang="en-US" sz="1200" dirty="0">
                        <a:solidFill>
                          <a:schemeClr val="bg1"/>
                        </a:solidFill>
                        <a:latin typeface="Times New Roman"/>
                        <a:ea typeface="Times New Roman"/>
                        <a:cs typeface="Times New Roman"/>
                      </a:endParaRPr>
                    </a:p>
                  </a:txBody>
                  <a:tcPr marL="68580" marR="68580" marT="0" marB="0" anchor="ctr"/>
                </a:tc>
                <a:tc>
                  <a:txBody>
                    <a:bodyPr/>
                    <a:lstStyle/>
                    <a:p>
                      <a:pPr algn="l">
                        <a:spcAft>
                          <a:spcPts val="0"/>
                        </a:spcAft>
                      </a:pPr>
                      <a:r>
                        <a:rPr lang="en-US" sz="1000" b="1" dirty="0" err="1">
                          <a:solidFill>
                            <a:schemeClr val="bg1"/>
                          </a:solidFill>
                          <a:latin typeface="Arial"/>
                          <a:ea typeface="Times New Roman"/>
                          <a:cs typeface="Times New Roman"/>
                        </a:rPr>
                        <a:t>ReconciliationType</a:t>
                      </a:r>
                      <a:r>
                        <a:rPr lang="en-US" sz="1000" b="1" dirty="0">
                          <a:solidFill>
                            <a:schemeClr val="bg1"/>
                          </a:solidFill>
                          <a:latin typeface="Arial"/>
                          <a:ea typeface="Times New Roman"/>
                          <a:cs typeface="Times New Roman"/>
                        </a:rPr>
                        <a:t> </a:t>
                      </a:r>
                      <a:endParaRPr lang="en-US" sz="1200" dirty="0">
                        <a:solidFill>
                          <a:schemeClr val="bg1"/>
                        </a:solidFill>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0"/>
                  </a:ext>
                </a:extLst>
              </a:tr>
              <a:tr h="370840">
                <a:tc>
                  <a:txBody>
                    <a:bodyPr/>
                    <a:lstStyle/>
                    <a:p>
                      <a:pPr>
                        <a:spcAft>
                          <a:spcPts val="0"/>
                        </a:spcAft>
                      </a:pPr>
                      <a:r>
                        <a:rPr lang="en-US" sz="1000" b="1" dirty="0">
                          <a:solidFill>
                            <a:srgbClr val="000000"/>
                          </a:solidFill>
                          <a:latin typeface="Arial"/>
                          <a:ea typeface="Times New Roman"/>
                          <a:cs typeface="Times New Roman"/>
                        </a:rPr>
                        <a:t>Match for an Answer is detected</a:t>
                      </a:r>
                      <a:endParaRPr lang="en-US" sz="1200" dirty="0">
                        <a:latin typeface="Times New Roman"/>
                        <a:ea typeface="Times New Roman"/>
                        <a:cs typeface="Times New Roman"/>
                      </a:endParaRPr>
                    </a:p>
                  </a:txBody>
                  <a:tcPr marL="68580" marR="68580" marT="0" marB="0" anchor="ctr"/>
                </a:tc>
                <a:tc>
                  <a:txBody>
                    <a:bodyPr/>
                    <a:lstStyle/>
                    <a:p>
                      <a:pPr>
                        <a:spcAft>
                          <a:spcPts val="0"/>
                        </a:spcAft>
                      </a:pPr>
                      <a:r>
                        <a:rPr lang="en-US" sz="1000">
                          <a:solidFill>
                            <a:srgbClr val="000000"/>
                          </a:solidFill>
                          <a:latin typeface="Arial"/>
                          <a:ea typeface="Times New Roman"/>
                          <a:cs typeface="Times New Roman"/>
                        </a:rPr>
                        <a:t>Matching Query/Request for Cancellation Instruction Key</a:t>
                      </a:r>
                      <a:endParaRPr lang="en-US" sz="1200">
                        <a:latin typeface="Times New Roman"/>
                        <a:ea typeface="Times New Roman"/>
                        <a:cs typeface="Times New Roman"/>
                      </a:endParaRPr>
                    </a:p>
                  </a:txBody>
                  <a:tcPr marL="68580" marR="68580" marT="0" marB="0" anchor="ctr"/>
                </a:tc>
                <a:tc>
                  <a:txBody>
                    <a:bodyPr/>
                    <a:lstStyle/>
                    <a:p>
                      <a:pPr>
                        <a:spcAft>
                          <a:spcPts val="0"/>
                        </a:spcAft>
                      </a:pPr>
                      <a:r>
                        <a:rPr lang="en-US" sz="1000" dirty="0">
                          <a:solidFill>
                            <a:srgbClr val="000000"/>
                          </a:solidFill>
                          <a:latin typeface="Arial"/>
                          <a:ea typeface="Times New Roman"/>
                          <a:cs typeface="Times New Roman"/>
                        </a:rPr>
                        <a:t>Answer Instruction Key</a:t>
                      </a:r>
                      <a:endParaRPr lang="en-US" sz="1200" dirty="0">
                        <a:latin typeface="Times New Roman"/>
                        <a:ea typeface="Times New Roman"/>
                        <a:cs typeface="Times New Roman"/>
                      </a:endParaRPr>
                    </a:p>
                  </a:txBody>
                  <a:tcPr marL="68580" marR="68580" marT="0" marB="0" anchor="ctr"/>
                </a:tc>
                <a:tc>
                  <a:txBody>
                    <a:bodyPr/>
                    <a:lstStyle/>
                    <a:p>
                      <a:pPr>
                        <a:spcAft>
                          <a:spcPts val="0"/>
                        </a:spcAft>
                      </a:pPr>
                      <a:r>
                        <a:rPr lang="en-US" sz="1000">
                          <a:solidFill>
                            <a:srgbClr val="000000"/>
                          </a:solidFill>
                          <a:latin typeface="Arial"/>
                          <a:ea typeface="Times New Roman"/>
                          <a:cs typeface="Times New Roman"/>
                        </a:rPr>
                        <a:t>n/a</a:t>
                      </a:r>
                      <a:endParaRPr lang="en-US" sz="1200">
                        <a:latin typeface="Times New Roman"/>
                        <a:ea typeface="Times New Roman"/>
                        <a:cs typeface="Times New Roman"/>
                      </a:endParaRPr>
                    </a:p>
                  </a:txBody>
                  <a:tcPr marL="68580" marR="68580" marT="0" marB="0" anchor="ctr"/>
                </a:tc>
                <a:tc>
                  <a:txBody>
                    <a:bodyPr/>
                    <a:lstStyle/>
                    <a:p>
                      <a:pPr>
                        <a:spcAft>
                          <a:spcPts val="0"/>
                        </a:spcAft>
                      </a:pPr>
                      <a:r>
                        <a:rPr lang="en-US" sz="1000" dirty="0">
                          <a:solidFill>
                            <a:srgbClr val="000000"/>
                          </a:solidFill>
                          <a:latin typeface="Arial"/>
                          <a:ea typeface="Times New Roman"/>
                          <a:cs typeface="Times New Roman"/>
                        </a:rPr>
                        <a:t>n/a</a:t>
                      </a:r>
                      <a:endParaRPr lang="en-US" sz="1200" dirty="0">
                        <a:latin typeface="Times New Roman"/>
                        <a:ea typeface="Times New Roman"/>
                        <a:cs typeface="Times New Roman"/>
                      </a:endParaRPr>
                    </a:p>
                  </a:txBody>
                  <a:tcPr marL="68580" marR="68580" marT="0" marB="0" anchor="ctr"/>
                </a:tc>
                <a:tc>
                  <a:txBody>
                    <a:bodyPr/>
                    <a:lstStyle/>
                    <a:p>
                      <a:pPr>
                        <a:spcAft>
                          <a:spcPts val="0"/>
                        </a:spcAft>
                      </a:pPr>
                      <a:r>
                        <a:rPr lang="en-US" sz="1000" dirty="0" err="1">
                          <a:solidFill>
                            <a:srgbClr val="000000"/>
                          </a:solidFill>
                          <a:latin typeface="Arial"/>
                          <a:ea typeface="Times New Roman"/>
                          <a:cs typeface="Times New Roman"/>
                        </a:rPr>
                        <a:t>RfC</a:t>
                      </a:r>
                      <a:r>
                        <a:rPr lang="en-US" sz="1000" dirty="0">
                          <a:solidFill>
                            <a:srgbClr val="000000"/>
                          </a:solidFill>
                          <a:latin typeface="Arial"/>
                          <a:ea typeface="Times New Roman"/>
                          <a:cs typeface="Times New Roman"/>
                        </a:rPr>
                        <a:t> - </a:t>
                      </a:r>
                      <a:r>
                        <a:rPr lang="en-US" sz="1000" dirty="0" err="1">
                          <a:solidFill>
                            <a:srgbClr val="000000"/>
                          </a:solidFill>
                          <a:latin typeface="Arial"/>
                          <a:ea typeface="Times New Roman"/>
                          <a:cs typeface="Times New Roman"/>
                        </a:rPr>
                        <a:t>Ans</a:t>
                      </a:r>
                      <a:r>
                        <a:rPr lang="en-US" sz="1000" dirty="0">
                          <a:solidFill>
                            <a:srgbClr val="000000"/>
                          </a:solidFill>
                          <a:latin typeface="Arial"/>
                          <a:ea typeface="Times New Roman"/>
                          <a:cs typeface="Times New Roman"/>
                        </a:rPr>
                        <a:t>  (Request for </a:t>
                      </a:r>
                      <a:r>
                        <a:rPr lang="en-US" sz="1000" dirty="0" err="1">
                          <a:solidFill>
                            <a:srgbClr val="000000"/>
                          </a:solidFill>
                          <a:latin typeface="Arial"/>
                          <a:ea typeface="Times New Roman"/>
                          <a:cs typeface="Times New Roman"/>
                        </a:rPr>
                        <a:t>Cancellation_To_Answer</a:t>
                      </a:r>
                      <a:r>
                        <a:rPr lang="en-US" sz="1000" dirty="0">
                          <a:solidFill>
                            <a:srgbClr val="000000"/>
                          </a:solidFill>
                          <a:latin typeface="Arial"/>
                          <a:ea typeface="Times New Roman"/>
                          <a:cs typeface="Times New Roman"/>
                        </a:rPr>
                        <a:t>, if reconciled against an </a:t>
                      </a:r>
                      <a:r>
                        <a:rPr lang="en-US" sz="1000" dirty="0" err="1">
                          <a:solidFill>
                            <a:srgbClr val="000000"/>
                          </a:solidFill>
                          <a:latin typeface="Arial"/>
                          <a:ea typeface="Times New Roman"/>
                          <a:cs typeface="Times New Roman"/>
                        </a:rPr>
                        <a:t>RfC</a:t>
                      </a:r>
                      <a:r>
                        <a:rPr lang="en-US" sz="1000" dirty="0">
                          <a:solidFill>
                            <a:srgbClr val="000000"/>
                          </a:solidFill>
                          <a:latin typeface="Arial"/>
                          <a:ea typeface="Times New Roman"/>
                          <a:cs typeface="Times New Roman"/>
                        </a:rPr>
                        <a:t>), </a:t>
                      </a:r>
                    </a:p>
                    <a:p>
                      <a:pPr>
                        <a:spcAft>
                          <a:spcPts val="0"/>
                        </a:spcAft>
                      </a:pPr>
                      <a:r>
                        <a:rPr lang="en-US" sz="1000" dirty="0">
                          <a:solidFill>
                            <a:srgbClr val="000000"/>
                          </a:solidFill>
                          <a:latin typeface="Arial"/>
                          <a:ea typeface="Times New Roman"/>
                          <a:cs typeface="Times New Roman"/>
                        </a:rPr>
                        <a:t>Query - </a:t>
                      </a:r>
                      <a:r>
                        <a:rPr lang="en-US" sz="1000" dirty="0" err="1">
                          <a:solidFill>
                            <a:srgbClr val="000000"/>
                          </a:solidFill>
                          <a:latin typeface="Arial"/>
                          <a:ea typeface="Times New Roman"/>
                          <a:cs typeface="Times New Roman"/>
                        </a:rPr>
                        <a:t>Ans</a:t>
                      </a:r>
                      <a:r>
                        <a:rPr lang="en-US" sz="1000" dirty="0">
                          <a:solidFill>
                            <a:srgbClr val="000000"/>
                          </a:solidFill>
                          <a:latin typeface="Arial"/>
                          <a:ea typeface="Times New Roman"/>
                          <a:cs typeface="Times New Roman"/>
                        </a:rPr>
                        <a:t> (</a:t>
                      </a:r>
                      <a:r>
                        <a:rPr lang="en-US" sz="1000" dirty="0" err="1">
                          <a:solidFill>
                            <a:srgbClr val="000000"/>
                          </a:solidFill>
                          <a:latin typeface="Arial"/>
                          <a:ea typeface="Times New Roman"/>
                          <a:cs typeface="Times New Roman"/>
                        </a:rPr>
                        <a:t>Query_To_Answer</a:t>
                      </a:r>
                      <a:r>
                        <a:rPr lang="en-US" sz="1000" dirty="0">
                          <a:solidFill>
                            <a:srgbClr val="000000"/>
                          </a:solidFill>
                          <a:latin typeface="Arial"/>
                          <a:ea typeface="Times New Roman"/>
                          <a:cs typeface="Times New Roman"/>
                        </a:rPr>
                        <a:t>, if reconciled against a Query)</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1"/>
                  </a:ext>
                </a:extLst>
              </a:tr>
              <a:tr h="370840">
                <a:tc>
                  <a:txBody>
                    <a:bodyPr/>
                    <a:lstStyle/>
                    <a:p>
                      <a:pPr>
                        <a:spcAft>
                          <a:spcPts val="0"/>
                        </a:spcAft>
                      </a:pPr>
                      <a:r>
                        <a:rPr lang="en-US" sz="1000" b="1">
                          <a:solidFill>
                            <a:srgbClr val="000000"/>
                          </a:solidFill>
                          <a:latin typeface="Arial"/>
                          <a:ea typeface="Times New Roman"/>
                          <a:cs typeface="Times New Roman"/>
                        </a:rPr>
                        <a:t>Answer is reconciled to the payment, in case the match is already reconciled</a:t>
                      </a:r>
                      <a:endParaRPr lang="en-US" sz="1200">
                        <a:latin typeface="Times New Roman"/>
                        <a:ea typeface="Times New Roman"/>
                        <a:cs typeface="Times New Roman"/>
                      </a:endParaRPr>
                    </a:p>
                  </a:txBody>
                  <a:tcPr marL="68580" marR="68580" marT="0" marB="0" anchor="ctr"/>
                </a:tc>
                <a:tc>
                  <a:txBody>
                    <a:bodyPr/>
                    <a:lstStyle/>
                    <a:p>
                      <a:pPr>
                        <a:spcAft>
                          <a:spcPts val="0"/>
                        </a:spcAft>
                      </a:pPr>
                      <a:r>
                        <a:rPr lang="en-US" sz="1000">
                          <a:solidFill>
                            <a:srgbClr val="000000"/>
                          </a:solidFill>
                          <a:latin typeface="Arial"/>
                          <a:ea typeface="Times New Roman"/>
                          <a:cs typeface="Times New Roman"/>
                        </a:rPr>
                        <a:t>(Matching Instruction key, if the payment is an Instruction)</a:t>
                      </a:r>
                      <a:endParaRPr lang="en-US" sz="1200">
                        <a:latin typeface="Times New Roman"/>
                        <a:ea typeface="Times New Roman"/>
                        <a:cs typeface="Times New Roman"/>
                      </a:endParaRPr>
                    </a:p>
                  </a:txBody>
                  <a:tcPr marL="68580" marR="68580" marT="0" marB="0" anchor="ctr"/>
                </a:tc>
                <a:tc>
                  <a:txBody>
                    <a:bodyPr/>
                    <a:lstStyle/>
                    <a:p>
                      <a:pPr>
                        <a:spcAft>
                          <a:spcPts val="0"/>
                        </a:spcAft>
                      </a:pPr>
                      <a:r>
                        <a:rPr lang="en-US" sz="1000">
                          <a:solidFill>
                            <a:srgbClr val="000000"/>
                          </a:solidFill>
                          <a:latin typeface="Arial"/>
                          <a:ea typeface="Times New Roman"/>
                          <a:cs typeface="Times New Roman"/>
                        </a:rPr>
                        <a:t>Answer Instruction Key</a:t>
                      </a:r>
                      <a:endParaRPr lang="en-US" sz="1200">
                        <a:latin typeface="Times New Roman"/>
                        <a:ea typeface="Times New Roman"/>
                        <a:cs typeface="Times New Roman"/>
                      </a:endParaRPr>
                    </a:p>
                  </a:txBody>
                  <a:tcPr marL="68580" marR="68580" marT="0" marB="0" anchor="ctr"/>
                </a:tc>
                <a:tc>
                  <a:txBody>
                    <a:bodyPr/>
                    <a:lstStyle/>
                    <a:p>
                      <a:pPr>
                        <a:spcAft>
                          <a:spcPts val="0"/>
                        </a:spcAft>
                      </a:pPr>
                      <a:r>
                        <a:rPr lang="en-US" sz="1000">
                          <a:solidFill>
                            <a:srgbClr val="000000"/>
                          </a:solidFill>
                          <a:latin typeface="Arial"/>
                          <a:ea typeface="Times New Roman"/>
                          <a:cs typeface="Times New Roman"/>
                        </a:rPr>
                        <a:t>(Matching Transaction key, if the payment is a Transaction)</a:t>
                      </a:r>
                      <a:endParaRPr lang="en-US" sz="1200">
                        <a:latin typeface="Times New Roman"/>
                        <a:ea typeface="Times New Roman"/>
                        <a:cs typeface="Times New Roman"/>
                      </a:endParaRPr>
                    </a:p>
                  </a:txBody>
                  <a:tcPr marL="68580" marR="68580" marT="0" marB="0" anchor="ctr"/>
                </a:tc>
                <a:tc>
                  <a:txBody>
                    <a:bodyPr/>
                    <a:lstStyle/>
                    <a:p>
                      <a:pPr>
                        <a:spcAft>
                          <a:spcPts val="0"/>
                        </a:spcAft>
                      </a:pPr>
                      <a:r>
                        <a:rPr lang="en-US" sz="1000">
                          <a:solidFill>
                            <a:srgbClr val="000000"/>
                          </a:solidFill>
                          <a:latin typeface="Arial"/>
                          <a:ea typeface="Times New Roman"/>
                          <a:cs typeface="Times New Roman"/>
                        </a:rPr>
                        <a:t>n/a</a:t>
                      </a:r>
                      <a:endParaRPr lang="en-US" sz="1200">
                        <a:latin typeface="Times New Roman"/>
                        <a:ea typeface="Times New Roman"/>
                        <a:cs typeface="Times New Roman"/>
                      </a:endParaRPr>
                    </a:p>
                  </a:txBody>
                  <a:tcPr marL="68580" marR="68580" marT="0" marB="0" anchor="ctr"/>
                </a:tc>
                <a:tc>
                  <a:txBody>
                    <a:bodyPr/>
                    <a:lstStyle/>
                    <a:p>
                      <a:pPr>
                        <a:spcAft>
                          <a:spcPts val="0"/>
                        </a:spcAft>
                      </a:pPr>
                      <a:r>
                        <a:rPr lang="en-US" sz="1000" dirty="0" err="1">
                          <a:solidFill>
                            <a:srgbClr val="000000"/>
                          </a:solidFill>
                          <a:latin typeface="Arial"/>
                          <a:ea typeface="Times New Roman"/>
                          <a:cs typeface="Times New Roman"/>
                        </a:rPr>
                        <a:t>Instr</a:t>
                      </a:r>
                      <a:r>
                        <a:rPr lang="en-US" sz="1000" dirty="0">
                          <a:solidFill>
                            <a:srgbClr val="000000"/>
                          </a:solidFill>
                          <a:latin typeface="Arial"/>
                          <a:ea typeface="Times New Roman"/>
                          <a:cs typeface="Times New Roman"/>
                        </a:rPr>
                        <a:t> - </a:t>
                      </a:r>
                      <a:r>
                        <a:rPr lang="en-US" sz="1000" dirty="0" err="1">
                          <a:solidFill>
                            <a:srgbClr val="000000"/>
                          </a:solidFill>
                          <a:latin typeface="Arial"/>
                          <a:ea typeface="Times New Roman"/>
                          <a:cs typeface="Times New Roman"/>
                        </a:rPr>
                        <a:t>Ans</a:t>
                      </a:r>
                      <a:r>
                        <a:rPr lang="en-US" sz="1000" dirty="0">
                          <a:solidFill>
                            <a:srgbClr val="000000"/>
                          </a:solidFill>
                          <a:latin typeface="Arial"/>
                          <a:ea typeface="Times New Roman"/>
                          <a:cs typeface="Times New Roman"/>
                        </a:rPr>
                        <a:t> (</a:t>
                      </a:r>
                      <a:r>
                        <a:rPr lang="en-US" sz="1000" dirty="0" err="1">
                          <a:solidFill>
                            <a:srgbClr val="000000"/>
                          </a:solidFill>
                          <a:latin typeface="Arial"/>
                          <a:ea typeface="Times New Roman"/>
                          <a:cs typeface="Times New Roman"/>
                        </a:rPr>
                        <a:t>Instruction_To_Answer</a:t>
                      </a:r>
                      <a:r>
                        <a:rPr lang="en-US" sz="1000" dirty="0">
                          <a:solidFill>
                            <a:srgbClr val="000000"/>
                          </a:solidFill>
                          <a:latin typeface="Arial"/>
                          <a:ea typeface="Times New Roman"/>
                          <a:cs typeface="Times New Roman"/>
                        </a:rPr>
                        <a:t>, if the payment is an Instruction), </a:t>
                      </a:r>
                    </a:p>
                    <a:p>
                      <a:pPr>
                        <a:spcAft>
                          <a:spcPts val="0"/>
                        </a:spcAft>
                      </a:pPr>
                      <a:r>
                        <a:rPr lang="en-US" sz="1000" dirty="0" err="1">
                          <a:solidFill>
                            <a:srgbClr val="000000"/>
                          </a:solidFill>
                          <a:latin typeface="Arial"/>
                          <a:ea typeface="Times New Roman"/>
                          <a:cs typeface="Times New Roman"/>
                        </a:rPr>
                        <a:t>Trn</a:t>
                      </a:r>
                      <a:r>
                        <a:rPr lang="en-US" sz="1000" dirty="0">
                          <a:solidFill>
                            <a:srgbClr val="000000"/>
                          </a:solidFill>
                          <a:latin typeface="Arial"/>
                          <a:ea typeface="Times New Roman"/>
                          <a:cs typeface="Times New Roman"/>
                        </a:rPr>
                        <a:t> - </a:t>
                      </a:r>
                      <a:r>
                        <a:rPr lang="en-US" sz="1000" dirty="0" err="1">
                          <a:solidFill>
                            <a:srgbClr val="000000"/>
                          </a:solidFill>
                          <a:latin typeface="Arial"/>
                          <a:ea typeface="Times New Roman"/>
                          <a:cs typeface="Times New Roman"/>
                        </a:rPr>
                        <a:t>Ans</a:t>
                      </a:r>
                      <a:r>
                        <a:rPr lang="en-US" sz="1000" dirty="0">
                          <a:solidFill>
                            <a:srgbClr val="000000"/>
                          </a:solidFill>
                          <a:latin typeface="Arial"/>
                          <a:ea typeface="Times New Roman"/>
                          <a:cs typeface="Times New Roman"/>
                        </a:rPr>
                        <a:t> (</a:t>
                      </a:r>
                      <a:r>
                        <a:rPr lang="en-US" sz="1000" dirty="0" err="1">
                          <a:solidFill>
                            <a:srgbClr val="000000"/>
                          </a:solidFill>
                          <a:latin typeface="Arial"/>
                          <a:ea typeface="Times New Roman"/>
                          <a:cs typeface="Times New Roman"/>
                        </a:rPr>
                        <a:t>Transaction_To_Answer</a:t>
                      </a:r>
                      <a:r>
                        <a:rPr lang="en-US" sz="1000" dirty="0">
                          <a:solidFill>
                            <a:srgbClr val="000000"/>
                          </a:solidFill>
                          <a:latin typeface="Arial"/>
                          <a:ea typeface="Times New Roman"/>
                          <a:cs typeface="Times New Roman"/>
                        </a:rPr>
                        <a:t>, if the payment is Transaction)</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2"/>
                  </a:ext>
                </a:extLst>
              </a:tr>
              <a:tr h="370840">
                <a:tc>
                  <a:txBody>
                    <a:bodyPr/>
                    <a:lstStyle/>
                    <a:p>
                      <a:pPr>
                        <a:spcAft>
                          <a:spcPts val="0"/>
                        </a:spcAft>
                      </a:pPr>
                      <a:r>
                        <a:rPr lang="en-US" sz="1000" b="1">
                          <a:solidFill>
                            <a:srgbClr val="000000"/>
                          </a:solidFill>
                          <a:latin typeface="Arial"/>
                          <a:ea typeface="Times New Roman"/>
                          <a:cs typeface="Times New Roman"/>
                        </a:rPr>
                        <a:t>Match for a Request for Cancellation is detected</a:t>
                      </a:r>
                      <a:endParaRPr lang="en-US" sz="1200">
                        <a:latin typeface="Times New Roman"/>
                        <a:ea typeface="Times New Roman"/>
                        <a:cs typeface="Times New Roman"/>
                      </a:endParaRPr>
                    </a:p>
                  </a:txBody>
                  <a:tcPr marL="68580" marR="68580" marT="0" marB="0" anchor="ctr"/>
                </a:tc>
                <a:tc>
                  <a:txBody>
                    <a:bodyPr/>
                    <a:lstStyle/>
                    <a:p>
                      <a:pPr>
                        <a:spcAft>
                          <a:spcPts val="0"/>
                        </a:spcAft>
                      </a:pPr>
                      <a:r>
                        <a:rPr lang="en-US" sz="1000">
                          <a:solidFill>
                            <a:srgbClr val="000000"/>
                          </a:solidFill>
                          <a:latin typeface="Arial"/>
                          <a:ea typeface="Times New Roman"/>
                          <a:cs typeface="Times New Roman"/>
                        </a:rPr>
                        <a:t>Matching Instruction key</a:t>
                      </a:r>
                      <a:endParaRPr lang="en-US" sz="1200">
                        <a:latin typeface="Times New Roman"/>
                        <a:ea typeface="Times New Roman"/>
                        <a:cs typeface="Times New Roman"/>
                      </a:endParaRPr>
                    </a:p>
                  </a:txBody>
                  <a:tcPr marL="68580" marR="68580" marT="0" marB="0" anchor="ctr"/>
                </a:tc>
                <a:tc>
                  <a:txBody>
                    <a:bodyPr/>
                    <a:lstStyle/>
                    <a:p>
                      <a:pPr>
                        <a:spcAft>
                          <a:spcPts val="0"/>
                        </a:spcAft>
                      </a:pPr>
                      <a:r>
                        <a:rPr lang="en-US" sz="1000">
                          <a:solidFill>
                            <a:srgbClr val="000000"/>
                          </a:solidFill>
                          <a:latin typeface="Arial"/>
                          <a:ea typeface="Times New Roman"/>
                          <a:cs typeface="Times New Roman"/>
                        </a:rPr>
                        <a:t>Request for Cancellation Instruction  Key</a:t>
                      </a:r>
                      <a:endParaRPr lang="en-US" sz="1200">
                        <a:latin typeface="Times New Roman"/>
                        <a:ea typeface="Times New Roman"/>
                        <a:cs typeface="Times New Roman"/>
                      </a:endParaRPr>
                    </a:p>
                  </a:txBody>
                  <a:tcPr marL="68580" marR="68580" marT="0" marB="0" anchor="ctr"/>
                </a:tc>
                <a:tc>
                  <a:txBody>
                    <a:bodyPr/>
                    <a:lstStyle/>
                    <a:p>
                      <a:pPr>
                        <a:spcAft>
                          <a:spcPts val="0"/>
                        </a:spcAft>
                      </a:pPr>
                      <a:r>
                        <a:rPr lang="en-US" sz="1000">
                          <a:solidFill>
                            <a:srgbClr val="000000"/>
                          </a:solidFill>
                          <a:latin typeface="Arial"/>
                          <a:ea typeface="Times New Roman"/>
                          <a:cs typeface="Times New Roman"/>
                        </a:rPr>
                        <a:t>n/a</a:t>
                      </a:r>
                      <a:endParaRPr lang="en-US" sz="1200">
                        <a:latin typeface="Times New Roman"/>
                        <a:ea typeface="Times New Roman"/>
                        <a:cs typeface="Times New Roman"/>
                      </a:endParaRPr>
                    </a:p>
                  </a:txBody>
                  <a:tcPr marL="68580" marR="68580" marT="0" marB="0" anchor="ctr"/>
                </a:tc>
                <a:tc>
                  <a:txBody>
                    <a:bodyPr/>
                    <a:lstStyle/>
                    <a:p>
                      <a:pPr>
                        <a:spcAft>
                          <a:spcPts val="0"/>
                        </a:spcAft>
                      </a:pPr>
                      <a:r>
                        <a:rPr lang="en-US" sz="1000">
                          <a:solidFill>
                            <a:srgbClr val="000000"/>
                          </a:solidFill>
                          <a:latin typeface="Arial"/>
                          <a:ea typeface="Times New Roman"/>
                          <a:cs typeface="Times New Roman"/>
                        </a:rPr>
                        <a:t>n/a</a:t>
                      </a:r>
                      <a:endParaRPr lang="en-US" sz="1200">
                        <a:latin typeface="Times New Roman"/>
                        <a:ea typeface="Times New Roman"/>
                        <a:cs typeface="Times New Roman"/>
                      </a:endParaRPr>
                    </a:p>
                  </a:txBody>
                  <a:tcPr marL="68580" marR="68580" marT="0" marB="0" anchor="ctr"/>
                </a:tc>
                <a:tc>
                  <a:txBody>
                    <a:bodyPr/>
                    <a:lstStyle/>
                    <a:p>
                      <a:pPr>
                        <a:spcAft>
                          <a:spcPts val="0"/>
                        </a:spcAft>
                      </a:pPr>
                      <a:r>
                        <a:rPr lang="en-US" sz="1000">
                          <a:solidFill>
                            <a:srgbClr val="000000"/>
                          </a:solidFill>
                          <a:latin typeface="Arial"/>
                          <a:ea typeface="Times New Roman"/>
                          <a:cs typeface="Times New Roman"/>
                        </a:rPr>
                        <a:t>Instr - RfC (Instruction_To_ Request for Cancellation)</a:t>
                      </a:r>
                      <a:endParaRPr lang="en-US" sz="120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3"/>
                  </a:ext>
                </a:extLst>
              </a:tr>
              <a:tr h="370840">
                <a:tc>
                  <a:txBody>
                    <a:bodyPr/>
                    <a:lstStyle/>
                    <a:p>
                      <a:pPr>
                        <a:spcAft>
                          <a:spcPts val="0"/>
                        </a:spcAft>
                      </a:pPr>
                      <a:r>
                        <a:rPr lang="en-US" sz="1000" b="1">
                          <a:solidFill>
                            <a:srgbClr val="000000"/>
                          </a:solidFill>
                          <a:latin typeface="Arial"/>
                          <a:ea typeface="Times New Roman"/>
                          <a:cs typeface="Times New Roman"/>
                        </a:rPr>
                        <a:t>Match for an Query is detected</a:t>
                      </a:r>
                      <a:endParaRPr lang="en-US" sz="1200">
                        <a:latin typeface="Times New Roman"/>
                        <a:ea typeface="Times New Roman"/>
                        <a:cs typeface="Times New Roman"/>
                      </a:endParaRPr>
                    </a:p>
                  </a:txBody>
                  <a:tcPr marL="68580" marR="68580" marT="0" marB="0" anchor="ctr"/>
                </a:tc>
                <a:tc>
                  <a:txBody>
                    <a:bodyPr/>
                    <a:lstStyle/>
                    <a:p>
                      <a:pPr>
                        <a:spcAft>
                          <a:spcPts val="0"/>
                        </a:spcAft>
                      </a:pPr>
                      <a:r>
                        <a:rPr lang="en-US" sz="1000">
                          <a:solidFill>
                            <a:srgbClr val="000000"/>
                          </a:solidFill>
                          <a:latin typeface="Arial"/>
                          <a:ea typeface="Times New Roman"/>
                          <a:cs typeface="Times New Roman"/>
                        </a:rPr>
                        <a:t>Matching Instruction key</a:t>
                      </a:r>
                      <a:endParaRPr lang="en-US" sz="1200">
                        <a:latin typeface="Times New Roman"/>
                        <a:ea typeface="Times New Roman"/>
                        <a:cs typeface="Times New Roman"/>
                      </a:endParaRPr>
                    </a:p>
                  </a:txBody>
                  <a:tcPr marL="68580" marR="68580" marT="0" marB="0" anchor="ctr"/>
                </a:tc>
                <a:tc>
                  <a:txBody>
                    <a:bodyPr/>
                    <a:lstStyle/>
                    <a:p>
                      <a:pPr>
                        <a:spcAft>
                          <a:spcPts val="0"/>
                        </a:spcAft>
                      </a:pPr>
                      <a:r>
                        <a:rPr lang="en-US" sz="1000">
                          <a:solidFill>
                            <a:srgbClr val="000000"/>
                          </a:solidFill>
                          <a:latin typeface="Arial"/>
                          <a:ea typeface="Times New Roman"/>
                          <a:cs typeface="Times New Roman"/>
                        </a:rPr>
                        <a:t>Query Instruction Key</a:t>
                      </a:r>
                      <a:endParaRPr lang="en-US" sz="1200">
                        <a:latin typeface="Times New Roman"/>
                        <a:ea typeface="Times New Roman"/>
                        <a:cs typeface="Times New Roman"/>
                      </a:endParaRPr>
                    </a:p>
                  </a:txBody>
                  <a:tcPr marL="68580" marR="68580" marT="0" marB="0" anchor="ctr"/>
                </a:tc>
                <a:tc>
                  <a:txBody>
                    <a:bodyPr/>
                    <a:lstStyle/>
                    <a:p>
                      <a:pPr>
                        <a:spcAft>
                          <a:spcPts val="0"/>
                        </a:spcAft>
                      </a:pPr>
                      <a:r>
                        <a:rPr lang="en-US" sz="1000">
                          <a:solidFill>
                            <a:srgbClr val="000000"/>
                          </a:solidFill>
                          <a:latin typeface="Arial"/>
                          <a:ea typeface="Times New Roman"/>
                          <a:cs typeface="Times New Roman"/>
                        </a:rPr>
                        <a:t>n/a</a:t>
                      </a:r>
                      <a:endParaRPr lang="en-US" sz="1200">
                        <a:latin typeface="Times New Roman"/>
                        <a:ea typeface="Times New Roman"/>
                        <a:cs typeface="Times New Roman"/>
                      </a:endParaRPr>
                    </a:p>
                  </a:txBody>
                  <a:tcPr marL="68580" marR="68580" marT="0" marB="0" anchor="ctr"/>
                </a:tc>
                <a:tc>
                  <a:txBody>
                    <a:bodyPr/>
                    <a:lstStyle/>
                    <a:p>
                      <a:pPr>
                        <a:spcAft>
                          <a:spcPts val="0"/>
                        </a:spcAft>
                      </a:pPr>
                      <a:r>
                        <a:rPr lang="en-US" sz="1000">
                          <a:solidFill>
                            <a:srgbClr val="000000"/>
                          </a:solidFill>
                          <a:latin typeface="Arial"/>
                          <a:ea typeface="Times New Roman"/>
                          <a:cs typeface="Times New Roman"/>
                        </a:rPr>
                        <a:t>n/a</a:t>
                      </a:r>
                      <a:endParaRPr lang="en-US" sz="1200">
                        <a:latin typeface="Times New Roman"/>
                        <a:ea typeface="Times New Roman"/>
                        <a:cs typeface="Times New Roman"/>
                      </a:endParaRPr>
                    </a:p>
                  </a:txBody>
                  <a:tcPr marL="68580" marR="68580" marT="0" marB="0" anchor="ctr"/>
                </a:tc>
                <a:tc>
                  <a:txBody>
                    <a:bodyPr/>
                    <a:lstStyle/>
                    <a:p>
                      <a:pPr>
                        <a:spcAft>
                          <a:spcPts val="0"/>
                        </a:spcAft>
                      </a:pPr>
                      <a:r>
                        <a:rPr lang="en-US" sz="1000">
                          <a:solidFill>
                            <a:srgbClr val="000000"/>
                          </a:solidFill>
                          <a:latin typeface="Arial"/>
                          <a:ea typeface="Times New Roman"/>
                          <a:cs typeface="Times New Roman"/>
                        </a:rPr>
                        <a:t>Instr - Query (Instruction_To_Query)</a:t>
                      </a:r>
                      <a:endParaRPr lang="en-US" sz="120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4"/>
                  </a:ext>
                </a:extLst>
              </a:tr>
              <a:tr h="370840">
                <a:tc>
                  <a:txBody>
                    <a:bodyPr/>
                    <a:lstStyle/>
                    <a:p>
                      <a:pPr>
                        <a:spcAft>
                          <a:spcPts val="0"/>
                        </a:spcAft>
                      </a:pPr>
                      <a:r>
                        <a:rPr lang="en-US" sz="1000" b="1">
                          <a:solidFill>
                            <a:srgbClr val="000000"/>
                          </a:solidFill>
                          <a:latin typeface="Arial"/>
                          <a:ea typeface="Times New Roman"/>
                          <a:cs typeface="Times New Roman"/>
                        </a:rPr>
                        <a:t>Match for a Free Text Message is detected</a:t>
                      </a:r>
                      <a:endParaRPr lang="en-US" sz="1200">
                        <a:latin typeface="Times New Roman"/>
                        <a:ea typeface="Times New Roman"/>
                        <a:cs typeface="Times New Roman"/>
                      </a:endParaRPr>
                    </a:p>
                  </a:txBody>
                  <a:tcPr marL="68580" marR="68580" marT="0" marB="0" anchor="ctr"/>
                </a:tc>
                <a:tc>
                  <a:txBody>
                    <a:bodyPr/>
                    <a:lstStyle/>
                    <a:p>
                      <a:pPr>
                        <a:spcAft>
                          <a:spcPts val="0"/>
                        </a:spcAft>
                      </a:pPr>
                      <a:r>
                        <a:rPr lang="en-US" sz="1000">
                          <a:solidFill>
                            <a:srgbClr val="000000"/>
                          </a:solidFill>
                          <a:latin typeface="Arial"/>
                          <a:ea typeface="Times New Roman"/>
                          <a:cs typeface="Times New Roman"/>
                        </a:rPr>
                        <a:t>Matching Instruction key</a:t>
                      </a:r>
                      <a:endParaRPr lang="en-US" sz="1200">
                        <a:latin typeface="Times New Roman"/>
                        <a:ea typeface="Times New Roman"/>
                        <a:cs typeface="Times New Roman"/>
                      </a:endParaRPr>
                    </a:p>
                  </a:txBody>
                  <a:tcPr marL="68580" marR="68580" marT="0" marB="0" anchor="ctr"/>
                </a:tc>
                <a:tc>
                  <a:txBody>
                    <a:bodyPr/>
                    <a:lstStyle/>
                    <a:p>
                      <a:pPr>
                        <a:spcAft>
                          <a:spcPts val="0"/>
                        </a:spcAft>
                      </a:pPr>
                      <a:r>
                        <a:rPr lang="en-US" sz="1000">
                          <a:solidFill>
                            <a:srgbClr val="000000"/>
                          </a:solidFill>
                          <a:latin typeface="Arial"/>
                          <a:ea typeface="Times New Roman"/>
                          <a:cs typeface="Times New Roman"/>
                        </a:rPr>
                        <a:t>Free Text Message Instruction Key</a:t>
                      </a:r>
                      <a:endParaRPr lang="en-US" sz="1200">
                        <a:latin typeface="Times New Roman"/>
                        <a:ea typeface="Times New Roman"/>
                        <a:cs typeface="Times New Roman"/>
                      </a:endParaRPr>
                    </a:p>
                  </a:txBody>
                  <a:tcPr marL="68580" marR="68580" marT="0" marB="0" anchor="ctr"/>
                </a:tc>
                <a:tc>
                  <a:txBody>
                    <a:bodyPr/>
                    <a:lstStyle/>
                    <a:p>
                      <a:pPr>
                        <a:spcAft>
                          <a:spcPts val="0"/>
                        </a:spcAft>
                      </a:pPr>
                      <a:r>
                        <a:rPr lang="en-US" sz="1000">
                          <a:solidFill>
                            <a:srgbClr val="000000"/>
                          </a:solidFill>
                          <a:latin typeface="Arial"/>
                          <a:ea typeface="Times New Roman"/>
                          <a:cs typeface="Times New Roman"/>
                        </a:rPr>
                        <a:t>n/a</a:t>
                      </a:r>
                      <a:endParaRPr lang="en-US" sz="1200">
                        <a:latin typeface="Times New Roman"/>
                        <a:ea typeface="Times New Roman"/>
                        <a:cs typeface="Times New Roman"/>
                      </a:endParaRPr>
                    </a:p>
                  </a:txBody>
                  <a:tcPr marL="68580" marR="68580" marT="0" marB="0" anchor="ctr"/>
                </a:tc>
                <a:tc>
                  <a:txBody>
                    <a:bodyPr/>
                    <a:lstStyle/>
                    <a:p>
                      <a:pPr>
                        <a:spcAft>
                          <a:spcPts val="0"/>
                        </a:spcAft>
                      </a:pPr>
                      <a:r>
                        <a:rPr lang="en-US" sz="1000">
                          <a:solidFill>
                            <a:srgbClr val="000000"/>
                          </a:solidFill>
                          <a:latin typeface="Arial"/>
                          <a:ea typeface="Times New Roman"/>
                          <a:cs typeface="Times New Roman"/>
                        </a:rPr>
                        <a:t>n/a</a:t>
                      </a:r>
                      <a:endParaRPr lang="en-US" sz="1200">
                        <a:latin typeface="Times New Roman"/>
                        <a:ea typeface="Times New Roman"/>
                        <a:cs typeface="Times New Roman"/>
                      </a:endParaRPr>
                    </a:p>
                  </a:txBody>
                  <a:tcPr marL="68580" marR="68580" marT="0" marB="0" anchor="ctr"/>
                </a:tc>
                <a:tc>
                  <a:txBody>
                    <a:bodyPr/>
                    <a:lstStyle/>
                    <a:p>
                      <a:pPr>
                        <a:spcAft>
                          <a:spcPts val="0"/>
                        </a:spcAft>
                      </a:pPr>
                      <a:r>
                        <a:rPr lang="en-US" sz="1000" dirty="0" err="1">
                          <a:solidFill>
                            <a:srgbClr val="000000"/>
                          </a:solidFill>
                          <a:latin typeface="Arial"/>
                          <a:ea typeface="Times New Roman"/>
                          <a:cs typeface="Times New Roman"/>
                        </a:rPr>
                        <a:t>Instr</a:t>
                      </a:r>
                      <a:r>
                        <a:rPr lang="en-US" sz="1000" dirty="0">
                          <a:solidFill>
                            <a:srgbClr val="000000"/>
                          </a:solidFill>
                          <a:latin typeface="Arial"/>
                          <a:ea typeface="Times New Roman"/>
                          <a:cs typeface="Times New Roman"/>
                        </a:rPr>
                        <a:t> - FFM (</a:t>
                      </a:r>
                      <a:r>
                        <a:rPr lang="en-US" sz="1000" dirty="0" err="1">
                          <a:solidFill>
                            <a:srgbClr val="000000"/>
                          </a:solidFill>
                          <a:latin typeface="Arial"/>
                          <a:ea typeface="Times New Roman"/>
                          <a:cs typeface="Times New Roman"/>
                        </a:rPr>
                        <a:t>Instruction_To_Free</a:t>
                      </a:r>
                      <a:r>
                        <a:rPr lang="en-US" sz="1000" dirty="0">
                          <a:solidFill>
                            <a:srgbClr val="000000"/>
                          </a:solidFill>
                          <a:latin typeface="Arial"/>
                          <a:ea typeface="Times New Roman"/>
                          <a:cs typeface="Times New Roman"/>
                        </a:rPr>
                        <a:t> Format Message)</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316066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E&amp;I – initiate Query</a:t>
            </a:r>
            <a:endParaRPr lang="en-US"/>
          </a:p>
        </p:txBody>
      </p:sp>
      <p:sp>
        <p:nvSpPr>
          <p:cNvPr id="8" name="Content Placeholder 7"/>
          <p:cNvSpPr>
            <a:spLocks noGrp="1"/>
          </p:cNvSpPr>
          <p:nvPr>
            <p:ph idx="1"/>
          </p:nvPr>
        </p:nvSpPr>
        <p:spPr/>
        <p:txBody>
          <a:bodyPr>
            <a:normAutofit/>
          </a:bodyPr>
          <a:lstStyle/>
          <a:p>
            <a:r>
              <a:rPr lang="nl-BE" sz="2000"/>
              <a:t>Example initiate Query</a:t>
            </a:r>
            <a:endParaRPr lang="en-US" sz="2000"/>
          </a:p>
        </p:txBody>
      </p:sp>
      <p:pic>
        <p:nvPicPr>
          <p:cNvPr id="1140739" name="Picture 3"/>
          <p:cNvPicPr>
            <a:picLocks noChangeAspect="1" noChangeArrowheads="1"/>
          </p:cNvPicPr>
          <p:nvPr/>
        </p:nvPicPr>
        <p:blipFill>
          <a:blip r:embed="rId2" cstate="print"/>
          <a:srcRect/>
          <a:stretch>
            <a:fillRect/>
          </a:stretch>
        </p:blipFill>
        <p:spPr bwMode="auto">
          <a:xfrm>
            <a:off x="832515" y="1557911"/>
            <a:ext cx="7846326" cy="4284020"/>
          </a:xfrm>
          <a:prstGeom prst="rect">
            <a:avLst/>
          </a:prstGeom>
          <a:ln>
            <a:noFill/>
          </a:ln>
          <a:effectLst>
            <a:outerShdw blurRad="292100" dist="139700" dir="2700000" algn="tl" rotWithShape="0">
              <a:srgbClr val="333333">
                <a:alpha val="65000"/>
              </a:srgbClr>
            </a:outerShdw>
          </a:effectLst>
        </p:spPr>
      </p:pic>
      <p:sp>
        <p:nvSpPr>
          <p:cNvPr id="6" name="Oval 32"/>
          <p:cNvSpPr>
            <a:spLocks noChangeArrowheads="1"/>
          </p:cNvSpPr>
          <p:nvPr/>
        </p:nvSpPr>
        <p:spPr bwMode="auto">
          <a:xfrm>
            <a:off x="2646218" y="4859628"/>
            <a:ext cx="1241425" cy="222250"/>
          </a:xfrm>
          <a:prstGeom prst="ellipse">
            <a:avLst/>
          </a:prstGeom>
          <a:noFill/>
          <a:ln w="12700" algn="ctr">
            <a:solidFill>
              <a:srgbClr val="FF0000"/>
            </a:solidFill>
            <a:round/>
            <a:headEnd/>
            <a:tailEnd type="triangle" w="med" len="med"/>
          </a:ln>
        </p:spPr>
        <p:txBody>
          <a:bodyPr wrap="none"/>
          <a:lstStyle/>
          <a:p>
            <a:pPr marL="342900" indent="-342900"/>
            <a:endParaRPr lang="nl-BE"/>
          </a:p>
        </p:txBody>
      </p:sp>
    </p:spTree>
    <p:extLst>
      <p:ext uri="{BB962C8B-B14F-4D97-AF65-F5344CB8AC3E}">
        <p14:creationId xmlns:p14="http://schemas.microsoft.com/office/powerpoint/2010/main" val="288134248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E&amp;I – initiate Query</a:t>
            </a:r>
            <a:endParaRPr lang="en-US"/>
          </a:p>
        </p:txBody>
      </p:sp>
      <p:pic>
        <p:nvPicPr>
          <p:cNvPr id="1141765" name="Picture 5"/>
          <p:cNvPicPr>
            <a:picLocks noChangeAspect="1" noChangeArrowheads="1"/>
          </p:cNvPicPr>
          <p:nvPr/>
        </p:nvPicPr>
        <p:blipFill>
          <a:blip r:embed="rId2" cstate="print"/>
          <a:srcRect/>
          <a:stretch>
            <a:fillRect/>
          </a:stretch>
        </p:blipFill>
        <p:spPr bwMode="auto">
          <a:xfrm>
            <a:off x="2292826" y="891461"/>
            <a:ext cx="4289945" cy="5749146"/>
          </a:xfrm>
          <a:prstGeom prst="rect">
            <a:avLst/>
          </a:prstGeom>
          <a:noFill/>
        </p:spPr>
      </p:pic>
      <p:pic>
        <p:nvPicPr>
          <p:cNvPr id="4" name="Picture 5"/>
          <p:cNvPicPr>
            <a:picLocks noChangeAspect="1" noChangeArrowheads="1"/>
          </p:cNvPicPr>
          <p:nvPr/>
        </p:nvPicPr>
        <p:blipFill>
          <a:blip r:embed="rId2" cstate="print"/>
          <a:srcRect t="12750" b="68815"/>
          <a:stretch>
            <a:fillRect/>
          </a:stretch>
        </p:blipFill>
        <p:spPr bwMode="auto">
          <a:xfrm>
            <a:off x="1187926" y="1309254"/>
            <a:ext cx="6476974" cy="16002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noChangeArrowheads="1"/>
          </p:cNvPicPr>
          <p:nvPr/>
        </p:nvPicPr>
        <p:blipFill>
          <a:blip r:embed="rId2" cstate="print"/>
          <a:srcRect t="31185" b="48753"/>
          <a:stretch>
            <a:fillRect/>
          </a:stretch>
        </p:blipFill>
        <p:spPr bwMode="auto">
          <a:xfrm>
            <a:off x="1187926" y="2140527"/>
            <a:ext cx="6501347" cy="1747947"/>
          </a:xfrm>
          <a:prstGeom prst="rect">
            <a:avLst/>
          </a:prstGeom>
          <a:ln>
            <a:noFill/>
          </a:ln>
          <a:effectLst>
            <a:outerShdw blurRad="292100" dist="139700" dir="2700000" algn="tl" rotWithShape="0">
              <a:srgbClr val="333333">
                <a:alpha val="65000"/>
              </a:srgbClr>
            </a:outerShdw>
          </a:effectLst>
        </p:spPr>
      </p:pic>
      <p:pic>
        <p:nvPicPr>
          <p:cNvPr id="7" name="Picture 5"/>
          <p:cNvPicPr>
            <a:picLocks noChangeAspect="1" noChangeArrowheads="1"/>
          </p:cNvPicPr>
          <p:nvPr/>
        </p:nvPicPr>
        <p:blipFill>
          <a:blip r:embed="rId2" cstate="print"/>
          <a:srcRect t="51427"/>
          <a:stretch>
            <a:fillRect/>
          </a:stretch>
        </p:blipFill>
        <p:spPr bwMode="auto">
          <a:xfrm>
            <a:off x="1184564" y="2358737"/>
            <a:ext cx="6480925" cy="42187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011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xit" presetSubtype="0" fill="hold" nodeType="clickEffect">
                                  <p:stCondLst>
                                    <p:cond delay="0"/>
                                  </p:stCondLst>
                                  <p:childTnLst>
                                    <p:anim calcmode="lin" valueType="num">
                                      <p:cBhvr>
                                        <p:cTn id="12" dur="500"/>
                                        <p:tgtEl>
                                          <p:spTgt spid="4"/>
                                        </p:tgtEl>
                                        <p:attrNameLst>
                                          <p:attrName>ppt_w</p:attrName>
                                        </p:attrNameLst>
                                      </p:cBhvr>
                                      <p:tavLst>
                                        <p:tav tm="0">
                                          <p:val>
                                            <p:strVal val="ppt_w"/>
                                          </p:val>
                                        </p:tav>
                                        <p:tav tm="100000">
                                          <p:val>
                                            <p:fltVal val="0"/>
                                          </p:val>
                                        </p:tav>
                                      </p:tavLst>
                                    </p:anim>
                                    <p:anim calcmode="lin" valueType="num">
                                      <p:cBhvr>
                                        <p:cTn id="13" dur="500"/>
                                        <p:tgtEl>
                                          <p:spTgt spid="4"/>
                                        </p:tgtEl>
                                        <p:attrNameLst>
                                          <p:attrName>ppt_h</p:attrName>
                                        </p:attrNameLst>
                                      </p:cBhvr>
                                      <p:tavLst>
                                        <p:tav tm="0">
                                          <p:val>
                                            <p:strVal val="ppt_h"/>
                                          </p:val>
                                        </p:tav>
                                        <p:tav tm="100000">
                                          <p:val>
                                            <p:fltVal val="0"/>
                                          </p:val>
                                        </p:tav>
                                      </p:tavLst>
                                    </p:anim>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par>
                          <p:cTn id="16" fill="hold">
                            <p:stCondLst>
                              <p:cond delay="500"/>
                            </p:stCondLst>
                            <p:childTnLst>
                              <p:par>
                                <p:cTn id="17" presetID="23"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xit" presetSubtype="0" fill="hold" nodeType="clickEffect">
                                  <p:stCondLst>
                                    <p:cond delay="0"/>
                                  </p:stCondLst>
                                  <p:childTnLst>
                                    <p:anim calcmode="lin" valueType="num">
                                      <p:cBhvr>
                                        <p:cTn id="24" dur="500"/>
                                        <p:tgtEl>
                                          <p:spTgt spid="6"/>
                                        </p:tgtEl>
                                        <p:attrNameLst>
                                          <p:attrName>ppt_w</p:attrName>
                                        </p:attrNameLst>
                                      </p:cBhvr>
                                      <p:tavLst>
                                        <p:tav tm="0">
                                          <p:val>
                                            <p:strVal val="ppt_w"/>
                                          </p:val>
                                        </p:tav>
                                        <p:tav tm="100000">
                                          <p:val>
                                            <p:fltVal val="0"/>
                                          </p:val>
                                        </p:tav>
                                      </p:tavLst>
                                    </p:anim>
                                    <p:anim calcmode="lin" valueType="num">
                                      <p:cBhvr>
                                        <p:cTn id="25" dur="500"/>
                                        <p:tgtEl>
                                          <p:spTgt spid="6"/>
                                        </p:tgtEl>
                                        <p:attrNameLst>
                                          <p:attrName>ppt_h</p:attrName>
                                        </p:attrNameLst>
                                      </p:cBhvr>
                                      <p:tavLst>
                                        <p:tav tm="0">
                                          <p:val>
                                            <p:strVal val="ppt_h"/>
                                          </p:val>
                                        </p:tav>
                                        <p:tav tm="100000">
                                          <p:val>
                                            <p:fltVal val="0"/>
                                          </p:val>
                                        </p:tav>
                                      </p:tavLst>
                                    </p:anim>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par>
                          <p:cTn id="28" fill="hold">
                            <p:stCondLst>
                              <p:cond delay="500"/>
                            </p:stCondLst>
                            <p:childTnLst>
                              <p:par>
                                <p:cTn id="29" presetID="23" presetClass="entr" presetSubtype="16"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2"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9" name="Rectangle 58"/>
          <p:cNvSpPr>
            <a:spLocks noChangeArrowheads="1"/>
          </p:cNvSpPr>
          <p:nvPr/>
        </p:nvSpPr>
        <p:spPr bwMode="auto">
          <a:xfrm>
            <a:off x="2481784"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
        <p:nvSpPr>
          <p:cNvPr id="61" name="Rectangle 60"/>
          <p:cNvSpPr>
            <a:spLocks noChangeArrowheads="1"/>
          </p:cNvSpPr>
          <p:nvPr/>
        </p:nvSpPr>
        <p:spPr bwMode="auto">
          <a:xfrm>
            <a:off x="399316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62" name="Rectangle 61"/>
          <p:cNvSpPr>
            <a:spLocks noChangeArrowheads="1"/>
          </p:cNvSpPr>
          <p:nvPr/>
        </p:nvSpPr>
        <p:spPr bwMode="auto">
          <a:xfrm>
            <a:off x="550375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63" name="Rectangle 62"/>
          <p:cNvSpPr>
            <a:spLocks noChangeArrowheads="1"/>
          </p:cNvSpPr>
          <p:nvPr/>
        </p:nvSpPr>
        <p:spPr bwMode="auto">
          <a:xfrm>
            <a:off x="550375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
        <p:nvSpPr>
          <p:cNvPr id="77" name="Rectangle 76"/>
          <p:cNvSpPr>
            <a:spLocks noChangeArrowheads="1"/>
          </p:cNvSpPr>
          <p:nvPr/>
        </p:nvSpPr>
        <p:spPr bwMode="auto">
          <a:xfrm>
            <a:off x="2481784" y="2466858"/>
            <a:ext cx="1358900" cy="511175"/>
          </a:xfrm>
          <a:prstGeom prst="rect">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79" name="Rectangle 78"/>
          <p:cNvSpPr>
            <a:spLocks noChangeArrowheads="1"/>
          </p:cNvSpPr>
          <p:nvPr/>
        </p:nvSpPr>
        <p:spPr bwMode="auto">
          <a:xfrm>
            <a:off x="5503758"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
        <p:nvSpPr>
          <p:cNvPr id="80" name="Rectangle 79"/>
          <p:cNvSpPr>
            <a:spLocks noChangeArrowheads="1"/>
          </p:cNvSpPr>
          <p:nvPr/>
        </p:nvSpPr>
        <p:spPr bwMode="auto">
          <a:xfrm>
            <a:off x="6996797"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8" name="Rectangle 87"/>
          <p:cNvSpPr>
            <a:spLocks noChangeArrowheads="1"/>
          </p:cNvSpPr>
          <p:nvPr/>
        </p:nvSpPr>
        <p:spPr bwMode="auto">
          <a:xfrm>
            <a:off x="2481784" y="3054007"/>
            <a:ext cx="1358900" cy="509588"/>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93" name="Rectangle 92"/>
          <p:cNvSpPr>
            <a:spLocks noChangeArrowheads="1"/>
          </p:cNvSpPr>
          <p:nvPr/>
        </p:nvSpPr>
        <p:spPr bwMode="auto">
          <a:xfrm>
            <a:off x="6996797" y="3054008"/>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pic>
        <p:nvPicPr>
          <p:cNvPr id="67" name="Picture 2" descr="SWIFTReady application payments"/>
          <p:cNvPicPr>
            <a:picLocks noChangeAspect="1" noChangeArrowheads="1"/>
          </p:cNvPicPr>
          <p:nvPr/>
        </p:nvPicPr>
        <p:blipFill>
          <a:blip r:embed="rId3" cstate="print"/>
          <a:srcRect/>
          <a:stretch>
            <a:fillRect/>
          </a:stretch>
        </p:blipFill>
        <p:spPr bwMode="auto">
          <a:xfrm>
            <a:off x="6472053" y="5644202"/>
            <a:ext cx="2089361" cy="563796"/>
          </a:xfrm>
          <a:prstGeom prst="rect">
            <a:avLst/>
          </a:prstGeom>
          <a:noFill/>
        </p:spPr>
      </p:pic>
      <p:sp>
        <p:nvSpPr>
          <p:cNvPr id="112" name="Rectangle 111"/>
          <p:cNvSpPr>
            <a:spLocks noChangeArrowheads="1"/>
          </p:cNvSpPr>
          <p:nvPr/>
        </p:nvSpPr>
        <p:spPr bwMode="auto">
          <a:xfrm>
            <a:off x="688769" y="4084579"/>
            <a:ext cx="7885215" cy="1436914"/>
          </a:xfrm>
          <a:prstGeom prst="rect">
            <a:avLst/>
          </a:prstGeom>
          <a:gradFill>
            <a:gsLst>
              <a:gs pos="0">
                <a:srgbClr val="2787A0">
                  <a:alpha val="0"/>
                </a:srgbClr>
              </a:gs>
              <a:gs pos="80000">
                <a:schemeClr val="accent5">
                  <a:shade val="93000"/>
                  <a:satMod val="130000"/>
                </a:schemeClr>
              </a:gs>
              <a:gs pos="100000">
                <a:schemeClr val="accent5">
                  <a:shade val="94000"/>
                  <a:satMod val="135000"/>
                </a:schemeClr>
              </a:gs>
            </a:gsLst>
          </a:gradFill>
          <a:ln>
            <a:noFill/>
            <a:headEnd/>
            <a:tailEnd/>
          </a:ln>
        </p:spPr>
        <p:style>
          <a:lnRef idx="1">
            <a:schemeClr val="accent5"/>
          </a:lnRef>
          <a:fillRef idx="3">
            <a:schemeClr val="accent5"/>
          </a:fillRef>
          <a:effectRef idx="2">
            <a:schemeClr val="accent5"/>
          </a:effectRef>
          <a:fontRef idx="minor">
            <a:schemeClr val="lt1"/>
          </a:fontRef>
        </p:style>
        <p:txBody>
          <a:bodyPr wrap="none" anchor="t" anchorCtr="0"/>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br>
              <a:rPr lang="nl-BE" sz="2000"/>
            </a:br>
            <a:r>
              <a:rPr lang="nl-BE" sz="2000"/>
              <a:t>Maximum adherence </a:t>
            </a:r>
            <a:r>
              <a:rPr lang="nl-BE" sz="2000" b="0"/>
              <a:t>to</a:t>
            </a:r>
            <a:r>
              <a:rPr lang="nl-BE" sz="2000"/>
              <a:t> SWIFT standards and guidelines</a:t>
            </a:r>
          </a:p>
          <a:p>
            <a:pPr marL="342900" indent="-342900"/>
            <a:r>
              <a:rPr lang="nl-BE" sz="2000">
                <a:latin typeface="Calibri" pitchFamily="34" charset="0"/>
              </a:rPr>
              <a:t>Future ready MT – MX coexistence</a:t>
            </a:r>
          </a:p>
        </p:txBody>
      </p:sp>
      <p:sp>
        <p:nvSpPr>
          <p:cNvPr id="37" name="Rectangle 36"/>
          <p:cNvSpPr>
            <a:spLocks noChangeArrowheads="1"/>
          </p:cNvSpPr>
          <p:nvPr/>
        </p:nvSpPr>
        <p:spPr bwMode="auto">
          <a:xfrm>
            <a:off x="983666"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89" name="7-Point Star 88"/>
          <p:cNvSpPr/>
          <p:nvPr/>
        </p:nvSpPr>
        <p:spPr bwMode="auto">
          <a:xfrm>
            <a:off x="730314" y="1156797"/>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38" name="Rectangle 37"/>
          <p:cNvSpPr>
            <a:spLocks noChangeArrowheads="1"/>
          </p:cNvSpPr>
          <p:nvPr/>
        </p:nvSpPr>
        <p:spPr bwMode="auto">
          <a:xfrm>
            <a:off x="6996797"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
        <p:nvSpPr>
          <p:cNvPr id="39" name="Rectangle 38"/>
          <p:cNvSpPr>
            <a:spLocks noChangeArrowheads="1"/>
          </p:cNvSpPr>
          <p:nvPr/>
        </p:nvSpPr>
        <p:spPr bwMode="auto">
          <a:xfrm>
            <a:off x="550375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
        <p:nvSpPr>
          <p:cNvPr id="40" name="Rectangle 39"/>
          <p:cNvSpPr>
            <a:spLocks noChangeArrowheads="1"/>
          </p:cNvSpPr>
          <p:nvPr/>
        </p:nvSpPr>
        <p:spPr bwMode="auto">
          <a:xfrm>
            <a:off x="399316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
        <p:nvSpPr>
          <p:cNvPr id="41" name="Rectangle 40"/>
          <p:cNvSpPr>
            <a:spLocks noChangeArrowheads="1"/>
          </p:cNvSpPr>
          <p:nvPr/>
        </p:nvSpPr>
        <p:spPr bwMode="auto">
          <a:xfrm>
            <a:off x="3993168" y="2467652"/>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
        <p:nvSpPr>
          <p:cNvPr id="42" name="Rectangle 41"/>
          <p:cNvSpPr>
            <a:spLocks noChangeArrowheads="1"/>
          </p:cNvSpPr>
          <p:nvPr/>
        </p:nvSpPr>
        <p:spPr bwMode="auto">
          <a:xfrm>
            <a:off x="2481784"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
        <p:nvSpPr>
          <p:cNvPr id="43" name="Rectangle 42"/>
          <p:cNvSpPr>
            <a:spLocks noChangeArrowheads="1"/>
          </p:cNvSpPr>
          <p:nvPr/>
        </p:nvSpPr>
        <p:spPr bwMode="auto">
          <a:xfrm>
            <a:off x="983666"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4" name="Rectangle 43"/>
          <p:cNvSpPr>
            <a:spLocks noChangeArrowheads="1"/>
          </p:cNvSpPr>
          <p:nvPr/>
        </p:nvSpPr>
        <p:spPr bwMode="auto">
          <a:xfrm>
            <a:off x="6996797"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
        <p:nvSpPr>
          <p:cNvPr id="45" name="Rectangle 44"/>
          <p:cNvSpPr>
            <a:spLocks noChangeArrowheads="1"/>
          </p:cNvSpPr>
          <p:nvPr/>
        </p:nvSpPr>
        <p:spPr bwMode="auto">
          <a:xfrm>
            <a:off x="983666"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6" name="Rectangle 45"/>
          <p:cNvSpPr>
            <a:spLocks noChangeArrowheads="1"/>
          </p:cNvSpPr>
          <p:nvPr/>
        </p:nvSpPr>
        <p:spPr bwMode="auto">
          <a:xfrm>
            <a:off x="983666"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
        <p:nvSpPr>
          <p:cNvPr id="47" name="Rectangle 46"/>
          <p:cNvSpPr>
            <a:spLocks noChangeArrowheads="1"/>
          </p:cNvSpPr>
          <p:nvPr/>
        </p:nvSpPr>
        <p:spPr bwMode="auto">
          <a:xfrm>
            <a:off x="399316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Tree>
    <p:extLst>
      <p:ext uri="{BB962C8B-B14F-4D97-AF65-F5344CB8AC3E}">
        <p14:creationId xmlns:p14="http://schemas.microsoft.com/office/powerpoint/2010/main" val="69759829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lang="nl-BE"/>
              <a:t>Manual entry - requirements</a:t>
            </a:r>
            <a:endParaRPr lang="en-US"/>
          </a:p>
        </p:txBody>
      </p:sp>
      <p:sp>
        <p:nvSpPr>
          <p:cNvPr id="98307" name="Content Placeholder 2"/>
          <p:cNvSpPr>
            <a:spLocks noGrp="1"/>
          </p:cNvSpPr>
          <p:nvPr>
            <p:ph idx="1"/>
          </p:nvPr>
        </p:nvSpPr>
        <p:spPr/>
        <p:txBody>
          <a:bodyPr/>
          <a:lstStyle/>
          <a:p>
            <a:pPr>
              <a:buFont typeface="Arial" charset="0"/>
              <a:buChar char="•"/>
            </a:pPr>
            <a:r>
              <a:rPr lang="nl-BE" sz="2400"/>
              <a:t>Requirements:</a:t>
            </a:r>
          </a:p>
          <a:p>
            <a:pPr lvl="1">
              <a:buFont typeface="Arial" charset="0"/>
              <a:buChar char="•"/>
            </a:pPr>
            <a:r>
              <a:rPr lang="nl-BE" sz="2000"/>
              <a:t>Be able to register a payment (instruction and related transaction(s)):</a:t>
            </a:r>
          </a:p>
          <a:p>
            <a:pPr lvl="2">
              <a:buFont typeface="Arial" charset="0"/>
              <a:buChar char="•"/>
            </a:pPr>
            <a:r>
              <a:rPr lang="nl-BE" sz="1600"/>
              <a:t>From scratch</a:t>
            </a:r>
          </a:p>
          <a:p>
            <a:pPr lvl="2">
              <a:buFont typeface="Arial" charset="0"/>
              <a:buChar char="•"/>
            </a:pPr>
            <a:r>
              <a:rPr lang="nl-BE" sz="1600"/>
              <a:t>Based on a template</a:t>
            </a:r>
          </a:p>
          <a:p>
            <a:pPr lvl="1">
              <a:buFont typeface="Arial" charset="0"/>
              <a:buChar char="•"/>
            </a:pPr>
            <a:r>
              <a:rPr lang="nl-BE" sz="2000"/>
              <a:t>Be able to </a:t>
            </a:r>
            <a:r>
              <a:rPr lang="en-US" sz="2000"/>
              <a:t>validate, store and further process the registered payment</a:t>
            </a:r>
          </a:p>
          <a:p>
            <a:pPr lvl="1">
              <a:buFont typeface="Arial" charset="0"/>
              <a:buChar char="•"/>
            </a:pPr>
            <a:r>
              <a:rPr lang="nl-BE" sz="2000"/>
              <a:t>Configure the user authority to manually register a payment</a:t>
            </a:r>
          </a:p>
          <a:p>
            <a:pPr lvl="1">
              <a:buFont typeface="Arial" charset="0"/>
              <a:buChar char="•"/>
            </a:pPr>
            <a:r>
              <a:rPr lang="nl-BE" sz="2000"/>
              <a:t>Be able to save registered payments as a template</a:t>
            </a:r>
            <a:endParaRPr lang="nl-BE" sz="2400"/>
          </a:p>
          <a:p>
            <a:pPr>
              <a:buFont typeface="Arial" charset="0"/>
              <a:buChar char="•"/>
            </a:pPr>
            <a:endParaRPr lang="nl-BE" sz="2400"/>
          </a:p>
          <a:p>
            <a:pPr>
              <a:buFont typeface="Arial" charset="0"/>
              <a:buChar char="•"/>
            </a:pPr>
            <a:endParaRPr lang="en-US" sz="2400"/>
          </a:p>
        </p:txBody>
      </p:sp>
    </p:spTree>
    <p:extLst>
      <p:ext uri="{BB962C8B-B14F-4D97-AF65-F5344CB8AC3E}">
        <p14:creationId xmlns:p14="http://schemas.microsoft.com/office/powerpoint/2010/main" val="48234491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Manual entry</a:t>
            </a:r>
            <a:endParaRPr lang="en-US"/>
          </a:p>
        </p:txBody>
      </p:sp>
      <p:sp>
        <p:nvSpPr>
          <p:cNvPr id="3" name="Content Placeholder 2"/>
          <p:cNvSpPr>
            <a:spLocks noGrp="1"/>
          </p:cNvSpPr>
          <p:nvPr>
            <p:ph idx="1"/>
          </p:nvPr>
        </p:nvSpPr>
        <p:spPr/>
        <p:txBody>
          <a:bodyPr>
            <a:normAutofit lnSpcReduction="10000"/>
          </a:bodyPr>
          <a:lstStyle/>
          <a:p>
            <a:r>
              <a:rPr lang="nl-BE" sz="2000" b="1"/>
              <a:t>Manual entry of a Payment</a:t>
            </a:r>
          </a:p>
          <a:p>
            <a:pPr lvl="1"/>
            <a:r>
              <a:rPr lang="nl-BE" sz="1800"/>
              <a:t>Allows a user to manually enter a Payment:</a:t>
            </a:r>
          </a:p>
          <a:p>
            <a:pPr lvl="1"/>
            <a:endParaRPr lang="nl-BE" sz="1800"/>
          </a:p>
          <a:p>
            <a:pPr lvl="2"/>
            <a:r>
              <a:rPr lang="en-US" sz="1600"/>
              <a:t>Financial Institution to Financial Institution Customer Credit Transfer (e.g. PACS.008, MT103, MT102 equivalent)</a:t>
            </a:r>
          </a:p>
          <a:p>
            <a:pPr lvl="2"/>
            <a:endParaRPr lang="nl-BE" sz="1600"/>
          </a:p>
          <a:p>
            <a:pPr lvl="2"/>
            <a:r>
              <a:rPr lang="nl-BE" sz="1600"/>
              <a:t>Financial Institution Credit Transfer</a:t>
            </a:r>
            <a:br>
              <a:rPr lang="nl-BE" sz="1600"/>
            </a:br>
            <a:r>
              <a:rPr lang="nl-BE" sz="1600"/>
              <a:t>(e.g. PACS.009, MT202, MT202-COV, MT200, MT203, MT205 equivalent)</a:t>
            </a:r>
          </a:p>
          <a:p>
            <a:pPr lvl="2"/>
            <a:endParaRPr lang="nl-BE" sz="1600"/>
          </a:p>
          <a:p>
            <a:pPr lvl="2"/>
            <a:r>
              <a:rPr lang="nl-BE" sz="1600"/>
              <a:t>Customer Credit Transfer initiation</a:t>
            </a:r>
            <a:br>
              <a:rPr lang="nl-BE" sz="1600"/>
            </a:br>
            <a:r>
              <a:rPr lang="nl-BE" sz="1600"/>
              <a:t>(e.g. PAIN.001, MT101 equivalent)</a:t>
            </a:r>
          </a:p>
          <a:p>
            <a:pPr lvl="2"/>
            <a:endParaRPr lang="nl-BE" sz="1600"/>
          </a:p>
          <a:p>
            <a:pPr lvl="1"/>
            <a:r>
              <a:rPr lang="nl-BE" sz="2000"/>
              <a:t>Screens have been defined based on the ISO terminology:</a:t>
            </a:r>
          </a:p>
          <a:p>
            <a:pPr lvl="1"/>
            <a:endParaRPr lang="nl-BE" sz="2000"/>
          </a:p>
          <a:p>
            <a:pPr lvl="2"/>
            <a:r>
              <a:rPr lang="nl-BE" sz="1600"/>
              <a:t>Manual entry screens use the same terminology irrespective of the payment to be entered (e.g. PACS.008, MT103 and a proprietary domestic credit transfer can be entered by using the same screen)</a:t>
            </a:r>
          </a:p>
          <a:p>
            <a:pPr lvl="2"/>
            <a:endParaRPr lang="nl-BE" sz="1600"/>
          </a:p>
          <a:p>
            <a:pPr lvl="2"/>
            <a:r>
              <a:rPr lang="nl-BE" sz="1600"/>
              <a:t>Learning curve decreases by using descriptive terminology instead of format specific terminology (credit party agent vs. field 57)</a:t>
            </a:r>
          </a:p>
          <a:p>
            <a:pPr lvl="2"/>
            <a:endParaRPr lang="nl-BE" sz="1800"/>
          </a:p>
          <a:p>
            <a:pPr lvl="2"/>
            <a:endParaRPr lang="nl-BE" sz="1800"/>
          </a:p>
          <a:p>
            <a:pPr lvl="2"/>
            <a:endParaRPr lang="nl-BE" sz="1800"/>
          </a:p>
          <a:p>
            <a:pPr lvl="1"/>
            <a:endParaRPr lang="en-US" sz="2200"/>
          </a:p>
          <a:p>
            <a:pPr lvl="2"/>
            <a:endParaRPr lang="nl-BE" sz="1800"/>
          </a:p>
        </p:txBody>
      </p:sp>
    </p:spTree>
    <p:extLst>
      <p:ext uri="{BB962C8B-B14F-4D97-AF65-F5344CB8AC3E}">
        <p14:creationId xmlns:p14="http://schemas.microsoft.com/office/powerpoint/2010/main" val="840481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a:t>1. Payments</a:t>
            </a:r>
          </a:p>
        </p:txBody>
      </p:sp>
      <p:sp>
        <p:nvSpPr>
          <p:cNvPr id="7171" name="Rectangle 3"/>
          <p:cNvSpPr>
            <a:spLocks noGrp="1" noChangeArrowheads="1"/>
          </p:cNvSpPr>
          <p:nvPr>
            <p:ph type="body" idx="1"/>
          </p:nvPr>
        </p:nvSpPr>
        <p:spPr/>
        <p:txBody>
          <a:bodyPr/>
          <a:lstStyle/>
          <a:p>
            <a:pPr eaLnBrk="1" hangingPunct="1">
              <a:buFont typeface="Wingdings" pitchFamily="2" charset="2"/>
              <a:buChar char="§"/>
            </a:pPr>
            <a:r>
              <a:rPr lang="en-US" altLang="en-US" sz="2000"/>
              <a:t>Domestic payments: Credit Party and Debit Party are in the same currency zone </a:t>
            </a:r>
            <a:r>
              <a:rPr lang="en-US" altLang="en-US" sz="2000" i="1"/>
              <a:t>and</a:t>
            </a:r>
            <a:r>
              <a:rPr lang="en-US" altLang="en-US" sz="2000"/>
              <a:t> payment is made in the currency of the currency zone.</a:t>
            </a:r>
          </a:p>
          <a:p>
            <a:pPr lvl="1" eaLnBrk="1" hangingPunct="1"/>
            <a:r>
              <a:rPr lang="en-US" altLang="en-US" sz="1800"/>
              <a:t>In Europe, payments in EUR inside the EURO zone are domestic payments.</a:t>
            </a:r>
          </a:p>
          <a:p>
            <a:pPr eaLnBrk="1" hangingPunct="1">
              <a:buFont typeface="Wingdings" pitchFamily="2" charset="2"/>
              <a:buChar char="§"/>
            </a:pPr>
            <a:r>
              <a:rPr lang="en-US" altLang="en-US" sz="2000"/>
              <a:t>International payments: … not … or … not …</a:t>
            </a:r>
          </a:p>
          <a:p>
            <a:pPr lvl="1" eaLnBrk="1" hangingPunct="1"/>
            <a:r>
              <a:rPr lang="en-US" altLang="en-US" sz="1800"/>
              <a:t>A USD payment between two EURO customers</a:t>
            </a:r>
          </a:p>
          <a:p>
            <a:pPr lvl="1" eaLnBrk="1" hangingPunct="1"/>
            <a:r>
              <a:rPr lang="en-US" altLang="en-US" sz="1800"/>
              <a:t>A EUR payment between two US customers</a:t>
            </a:r>
          </a:p>
          <a:p>
            <a:pPr lvl="1" eaLnBrk="1" hangingPunct="1"/>
            <a:r>
              <a:rPr lang="en-US" altLang="en-US" sz="1800"/>
              <a:t>A EUR payment between a EURO customer and an US customer.</a:t>
            </a:r>
          </a:p>
          <a:p>
            <a:pPr eaLnBrk="1" hangingPunct="1">
              <a:buFont typeface="Wingdings" pitchFamily="2" charset="2"/>
              <a:buChar char="§"/>
            </a:pPr>
            <a:endParaRPr lang="en-US" altLang="en-US" sz="2000"/>
          </a:p>
          <a:p>
            <a:pPr lvl="1" eaLnBrk="1" hangingPunct="1"/>
            <a:endParaRPr lang="en-US" altLang="en-US" sz="1800"/>
          </a:p>
          <a:p>
            <a:pPr eaLnBrk="1" hangingPunct="1">
              <a:buFont typeface="Wingdings" pitchFamily="2" charset="2"/>
              <a:buChar char="§"/>
            </a:pPr>
            <a:endParaRPr lang="en-US" altLang="en-US" sz="2000"/>
          </a:p>
        </p:txBody>
      </p:sp>
    </p:spTree>
    <p:extLst>
      <p:ext uri="{BB962C8B-B14F-4D97-AF65-F5344CB8AC3E}">
        <p14:creationId xmlns:p14="http://schemas.microsoft.com/office/powerpoint/2010/main" val="407238474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Manual entry</a:t>
            </a:r>
            <a:endParaRPr lang="en-US"/>
          </a:p>
        </p:txBody>
      </p:sp>
      <p:sp>
        <p:nvSpPr>
          <p:cNvPr id="3" name="Content Placeholder 2"/>
          <p:cNvSpPr>
            <a:spLocks noGrp="1"/>
          </p:cNvSpPr>
          <p:nvPr>
            <p:ph idx="1"/>
          </p:nvPr>
        </p:nvSpPr>
        <p:spPr/>
        <p:txBody>
          <a:bodyPr/>
          <a:lstStyle/>
          <a:p>
            <a:r>
              <a:rPr lang="nl-BE" sz="2000" b="1"/>
              <a:t>Manual entry of a Payment</a:t>
            </a:r>
          </a:p>
          <a:p>
            <a:pPr lvl="1"/>
            <a:endParaRPr lang="nl-BE" sz="1800"/>
          </a:p>
          <a:p>
            <a:pPr lvl="1"/>
            <a:r>
              <a:rPr lang="nl-BE" sz="1800"/>
              <a:t>Manually entered payments are retained as Instructions and Transactions, no Interchange created</a:t>
            </a:r>
          </a:p>
          <a:p>
            <a:pPr lvl="1"/>
            <a:endParaRPr lang="nl-BE" sz="1800"/>
          </a:p>
          <a:p>
            <a:pPr lvl="1"/>
            <a:r>
              <a:rPr lang="en-US" sz="1800"/>
              <a:t>“Advanced” payment entry, extensive amount of payment info can be entered (ISO-based and MT based entry)</a:t>
            </a:r>
          </a:p>
          <a:p>
            <a:pPr lvl="1"/>
            <a:r>
              <a:rPr lang="en-US" sz="1800"/>
              <a:t>Store/update/retrieve templates</a:t>
            </a:r>
          </a:p>
          <a:p>
            <a:pPr lvl="1"/>
            <a:r>
              <a:rPr lang="en-US" sz="1800"/>
              <a:t>4-eye verification by re-entering key information (date, amount, </a:t>
            </a:r>
            <a:r>
              <a:rPr lang="en-US" sz="1800" err="1"/>
              <a:t>ccy</a:t>
            </a:r>
            <a:r>
              <a:rPr lang="en-US" sz="1800"/>
              <a:t>)</a:t>
            </a:r>
          </a:p>
          <a:p>
            <a:pPr lvl="2"/>
            <a:endParaRPr lang="nl-BE" sz="1800"/>
          </a:p>
          <a:p>
            <a:pPr lvl="2"/>
            <a:endParaRPr lang="nl-BE" sz="1800"/>
          </a:p>
          <a:p>
            <a:pPr lvl="2"/>
            <a:endParaRPr lang="nl-BE" sz="1800"/>
          </a:p>
          <a:p>
            <a:pPr lvl="1"/>
            <a:endParaRPr lang="en-US" sz="2200"/>
          </a:p>
          <a:p>
            <a:pPr lvl="2"/>
            <a:endParaRPr lang="nl-BE" sz="1800"/>
          </a:p>
        </p:txBody>
      </p:sp>
    </p:spTree>
    <p:extLst>
      <p:ext uri="{BB962C8B-B14F-4D97-AF65-F5344CB8AC3E}">
        <p14:creationId xmlns:p14="http://schemas.microsoft.com/office/powerpoint/2010/main" val="52310176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Manual entry - Template</a:t>
            </a:r>
            <a:endParaRPr lang="en-US"/>
          </a:p>
        </p:txBody>
      </p:sp>
      <p:sp>
        <p:nvSpPr>
          <p:cNvPr id="3" name="Content Placeholder 2"/>
          <p:cNvSpPr>
            <a:spLocks noGrp="1"/>
          </p:cNvSpPr>
          <p:nvPr>
            <p:ph idx="1"/>
          </p:nvPr>
        </p:nvSpPr>
        <p:spPr/>
        <p:txBody>
          <a:bodyPr>
            <a:normAutofit lnSpcReduction="10000"/>
          </a:bodyPr>
          <a:lstStyle/>
          <a:p>
            <a:r>
              <a:rPr lang="nl-BE" sz="2000" b="1"/>
              <a:t>Manual entry of a Payment - Template</a:t>
            </a:r>
          </a:p>
          <a:p>
            <a:pPr lvl="1"/>
            <a:endParaRPr lang="en-US" sz="1800"/>
          </a:p>
          <a:p>
            <a:pPr lvl="1"/>
            <a:r>
              <a:rPr lang="en-US" sz="1800"/>
              <a:t>When creating a payment the user can save the details of that payment into a template, which can be used later on to create a new payment</a:t>
            </a:r>
          </a:p>
          <a:p>
            <a:pPr lvl="1"/>
            <a:endParaRPr lang="en-US" sz="1800"/>
          </a:p>
          <a:p>
            <a:pPr lvl="1"/>
            <a:r>
              <a:rPr lang="en-US" sz="1800"/>
              <a:t>The system stores the input as a new Payment Template. The system records the following details for the template:</a:t>
            </a:r>
            <a:endParaRPr lang="en-US" sz="1600"/>
          </a:p>
          <a:p>
            <a:pPr lvl="2"/>
            <a:r>
              <a:rPr lang="en-US" sz="1600"/>
              <a:t>Payment type (FI2FI Customer Credit Transfer/Financial Institution Credit Transfer/Customer Credit Transfer Initiation)</a:t>
            </a:r>
          </a:p>
          <a:p>
            <a:pPr lvl="2"/>
            <a:r>
              <a:rPr lang="en-US" sz="1600"/>
              <a:t>Template name</a:t>
            </a:r>
          </a:p>
          <a:p>
            <a:pPr lvl="2"/>
            <a:r>
              <a:rPr lang="nl-BE" sz="1600"/>
              <a:t>Description (optionally)</a:t>
            </a:r>
            <a:endParaRPr lang="en-US" sz="1600"/>
          </a:p>
          <a:p>
            <a:pPr lvl="1"/>
            <a:endParaRPr lang="en-US" sz="1800"/>
          </a:p>
          <a:p>
            <a:pPr lvl="1"/>
            <a:r>
              <a:rPr lang="en-US" sz="1800"/>
              <a:t>The system stores all information entered (including dates)</a:t>
            </a:r>
          </a:p>
          <a:p>
            <a:pPr lvl="1"/>
            <a:endParaRPr lang="nl-BE" sz="1800"/>
          </a:p>
          <a:p>
            <a:pPr lvl="1"/>
            <a:r>
              <a:rPr lang="nl-BE" sz="1800"/>
              <a:t>Both Instruction &amp; Transaction(s) are saved in the template</a:t>
            </a:r>
          </a:p>
          <a:p>
            <a:pPr lvl="1"/>
            <a:endParaRPr lang="en-US" sz="1800"/>
          </a:p>
          <a:p>
            <a:pPr lvl="1"/>
            <a:r>
              <a:rPr lang="en-US" sz="1800"/>
              <a:t>While creating a new payment using a template, all fields that are automatically determined, are re-determined</a:t>
            </a:r>
          </a:p>
          <a:p>
            <a:pPr lvl="1"/>
            <a:endParaRPr lang="en-US" sz="2200"/>
          </a:p>
          <a:p>
            <a:pPr lvl="1"/>
            <a:endParaRPr lang="nl-BE" sz="2000"/>
          </a:p>
        </p:txBody>
      </p:sp>
    </p:spTree>
    <p:extLst>
      <p:ext uri="{BB962C8B-B14F-4D97-AF65-F5344CB8AC3E}">
        <p14:creationId xmlns:p14="http://schemas.microsoft.com/office/powerpoint/2010/main" val="298248387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2"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9" name="Rectangle 58"/>
          <p:cNvSpPr>
            <a:spLocks noChangeArrowheads="1"/>
          </p:cNvSpPr>
          <p:nvPr/>
        </p:nvSpPr>
        <p:spPr bwMode="auto">
          <a:xfrm>
            <a:off x="2481784" y="1293695"/>
            <a:ext cx="1358900" cy="511175"/>
          </a:xfrm>
          <a:prstGeom prst="rect">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
        <p:nvSpPr>
          <p:cNvPr id="61" name="Rectangle 60"/>
          <p:cNvSpPr>
            <a:spLocks noChangeArrowheads="1"/>
          </p:cNvSpPr>
          <p:nvPr/>
        </p:nvSpPr>
        <p:spPr bwMode="auto">
          <a:xfrm>
            <a:off x="399316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62" name="Rectangle 61"/>
          <p:cNvSpPr>
            <a:spLocks noChangeArrowheads="1"/>
          </p:cNvSpPr>
          <p:nvPr/>
        </p:nvSpPr>
        <p:spPr bwMode="auto">
          <a:xfrm>
            <a:off x="550375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63" name="Rectangle 62"/>
          <p:cNvSpPr>
            <a:spLocks noChangeArrowheads="1"/>
          </p:cNvSpPr>
          <p:nvPr/>
        </p:nvSpPr>
        <p:spPr bwMode="auto">
          <a:xfrm>
            <a:off x="550375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
        <p:nvSpPr>
          <p:cNvPr id="79" name="Rectangle 78"/>
          <p:cNvSpPr>
            <a:spLocks noChangeArrowheads="1"/>
          </p:cNvSpPr>
          <p:nvPr/>
        </p:nvSpPr>
        <p:spPr bwMode="auto">
          <a:xfrm>
            <a:off x="5503758"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
        <p:nvSpPr>
          <p:cNvPr id="80" name="Rectangle 79"/>
          <p:cNvSpPr>
            <a:spLocks noChangeArrowheads="1"/>
          </p:cNvSpPr>
          <p:nvPr/>
        </p:nvSpPr>
        <p:spPr bwMode="auto">
          <a:xfrm>
            <a:off x="6996797"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8" name="Rectangle 87"/>
          <p:cNvSpPr>
            <a:spLocks noChangeArrowheads="1"/>
          </p:cNvSpPr>
          <p:nvPr/>
        </p:nvSpPr>
        <p:spPr bwMode="auto">
          <a:xfrm>
            <a:off x="2481784" y="3054007"/>
            <a:ext cx="1358900" cy="509588"/>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93" name="Rectangle 92"/>
          <p:cNvSpPr>
            <a:spLocks noChangeArrowheads="1"/>
          </p:cNvSpPr>
          <p:nvPr/>
        </p:nvSpPr>
        <p:spPr bwMode="auto">
          <a:xfrm>
            <a:off x="6996797" y="3054008"/>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pic>
        <p:nvPicPr>
          <p:cNvPr id="67" name="Picture 2" descr="SWIFTReady application payments"/>
          <p:cNvPicPr>
            <a:picLocks noChangeAspect="1" noChangeArrowheads="1"/>
          </p:cNvPicPr>
          <p:nvPr/>
        </p:nvPicPr>
        <p:blipFill>
          <a:blip r:embed="rId3" cstate="print"/>
          <a:srcRect/>
          <a:stretch>
            <a:fillRect/>
          </a:stretch>
        </p:blipFill>
        <p:spPr bwMode="auto">
          <a:xfrm>
            <a:off x="6472053" y="5644202"/>
            <a:ext cx="2089361" cy="563796"/>
          </a:xfrm>
          <a:prstGeom prst="rect">
            <a:avLst/>
          </a:prstGeom>
          <a:noFill/>
        </p:spPr>
      </p:pic>
      <p:sp>
        <p:nvSpPr>
          <p:cNvPr id="112" name="Rectangle 111"/>
          <p:cNvSpPr>
            <a:spLocks noChangeArrowheads="1"/>
          </p:cNvSpPr>
          <p:nvPr/>
        </p:nvSpPr>
        <p:spPr bwMode="auto">
          <a:xfrm>
            <a:off x="688769" y="4084579"/>
            <a:ext cx="7885215" cy="1436914"/>
          </a:xfrm>
          <a:prstGeom prst="rect">
            <a:avLst/>
          </a:prstGeom>
          <a:gradFill>
            <a:gsLst>
              <a:gs pos="0">
                <a:srgbClr val="2787A0">
                  <a:alpha val="0"/>
                </a:srgbClr>
              </a:gs>
              <a:gs pos="80000">
                <a:schemeClr val="accent5">
                  <a:shade val="93000"/>
                  <a:satMod val="130000"/>
                </a:schemeClr>
              </a:gs>
              <a:gs pos="100000">
                <a:schemeClr val="accent5">
                  <a:shade val="94000"/>
                  <a:satMod val="135000"/>
                </a:schemeClr>
              </a:gs>
            </a:gsLst>
          </a:gradFill>
          <a:ln>
            <a:noFill/>
            <a:headEnd/>
            <a:tailEnd/>
          </a:ln>
        </p:spPr>
        <p:style>
          <a:lnRef idx="1">
            <a:schemeClr val="accent5"/>
          </a:lnRef>
          <a:fillRef idx="3">
            <a:schemeClr val="accent5"/>
          </a:fillRef>
          <a:effectRef idx="2">
            <a:schemeClr val="accent5"/>
          </a:effectRef>
          <a:fontRef idx="minor">
            <a:schemeClr val="lt1"/>
          </a:fontRef>
        </p:style>
        <p:txBody>
          <a:bodyPr wrap="none" anchor="t" anchorCtr="0"/>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br>
              <a:rPr lang="nl-BE" sz="2000"/>
            </a:br>
            <a:r>
              <a:rPr lang="nl-BE" sz="2000"/>
              <a:t>Maximum adherence </a:t>
            </a:r>
            <a:r>
              <a:rPr lang="nl-BE" sz="2000" b="0"/>
              <a:t>to</a:t>
            </a:r>
            <a:r>
              <a:rPr lang="nl-BE" sz="2000"/>
              <a:t> SWIFT standards and guidelines</a:t>
            </a:r>
          </a:p>
          <a:p>
            <a:pPr marL="342900" indent="-342900"/>
            <a:r>
              <a:rPr lang="nl-BE" sz="2000">
                <a:latin typeface="Calibri" pitchFamily="34" charset="0"/>
              </a:rPr>
              <a:t>Future ready MT – MX coexistence</a:t>
            </a:r>
          </a:p>
        </p:txBody>
      </p:sp>
      <p:sp>
        <p:nvSpPr>
          <p:cNvPr id="37" name="Rectangle 36"/>
          <p:cNvSpPr>
            <a:spLocks noChangeArrowheads="1"/>
          </p:cNvSpPr>
          <p:nvPr/>
        </p:nvSpPr>
        <p:spPr bwMode="auto">
          <a:xfrm>
            <a:off x="983666"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89" name="7-Point Star 88"/>
          <p:cNvSpPr/>
          <p:nvPr/>
        </p:nvSpPr>
        <p:spPr bwMode="auto">
          <a:xfrm>
            <a:off x="730314" y="1156797"/>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38" name="Rectangle 37"/>
          <p:cNvSpPr>
            <a:spLocks noChangeArrowheads="1"/>
          </p:cNvSpPr>
          <p:nvPr/>
        </p:nvSpPr>
        <p:spPr bwMode="auto">
          <a:xfrm>
            <a:off x="6996797"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
        <p:nvSpPr>
          <p:cNvPr id="39" name="Rectangle 38"/>
          <p:cNvSpPr>
            <a:spLocks noChangeArrowheads="1"/>
          </p:cNvSpPr>
          <p:nvPr/>
        </p:nvSpPr>
        <p:spPr bwMode="auto">
          <a:xfrm>
            <a:off x="550375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
        <p:nvSpPr>
          <p:cNvPr id="40" name="Rectangle 39"/>
          <p:cNvSpPr>
            <a:spLocks noChangeArrowheads="1"/>
          </p:cNvSpPr>
          <p:nvPr/>
        </p:nvSpPr>
        <p:spPr bwMode="auto">
          <a:xfrm>
            <a:off x="399316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
        <p:nvSpPr>
          <p:cNvPr id="41" name="Rectangle 40"/>
          <p:cNvSpPr>
            <a:spLocks noChangeArrowheads="1"/>
          </p:cNvSpPr>
          <p:nvPr/>
        </p:nvSpPr>
        <p:spPr bwMode="auto">
          <a:xfrm>
            <a:off x="3993168" y="2467652"/>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
        <p:nvSpPr>
          <p:cNvPr id="42" name="Rectangle 41"/>
          <p:cNvSpPr>
            <a:spLocks noChangeArrowheads="1"/>
          </p:cNvSpPr>
          <p:nvPr/>
        </p:nvSpPr>
        <p:spPr bwMode="auto">
          <a:xfrm>
            <a:off x="2481784"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
        <p:nvSpPr>
          <p:cNvPr id="43" name="Rectangle 42"/>
          <p:cNvSpPr>
            <a:spLocks noChangeArrowheads="1"/>
          </p:cNvSpPr>
          <p:nvPr/>
        </p:nvSpPr>
        <p:spPr bwMode="auto">
          <a:xfrm>
            <a:off x="983666"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4" name="Rectangle 43"/>
          <p:cNvSpPr>
            <a:spLocks noChangeArrowheads="1"/>
          </p:cNvSpPr>
          <p:nvPr/>
        </p:nvSpPr>
        <p:spPr bwMode="auto">
          <a:xfrm>
            <a:off x="6996797"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
        <p:nvSpPr>
          <p:cNvPr id="45" name="Rectangle 44"/>
          <p:cNvSpPr>
            <a:spLocks noChangeArrowheads="1"/>
          </p:cNvSpPr>
          <p:nvPr/>
        </p:nvSpPr>
        <p:spPr bwMode="auto">
          <a:xfrm>
            <a:off x="983666"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6" name="Rectangle 45"/>
          <p:cNvSpPr>
            <a:spLocks noChangeArrowheads="1"/>
          </p:cNvSpPr>
          <p:nvPr/>
        </p:nvSpPr>
        <p:spPr bwMode="auto">
          <a:xfrm>
            <a:off x="983666"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
        <p:nvSpPr>
          <p:cNvPr id="47" name="Rectangle 46"/>
          <p:cNvSpPr>
            <a:spLocks noChangeArrowheads="1"/>
          </p:cNvSpPr>
          <p:nvPr/>
        </p:nvSpPr>
        <p:spPr bwMode="auto">
          <a:xfrm>
            <a:off x="399316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8" name="Rectangle 47"/>
          <p:cNvSpPr>
            <a:spLocks noChangeArrowheads="1"/>
          </p:cNvSpPr>
          <p:nvPr/>
        </p:nvSpPr>
        <p:spPr bwMode="auto">
          <a:xfrm>
            <a:off x="2481784"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Tree>
    <p:extLst>
      <p:ext uri="{BB962C8B-B14F-4D97-AF65-F5344CB8AC3E}">
        <p14:creationId xmlns:p14="http://schemas.microsoft.com/office/powerpoint/2010/main" val="129402064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Currency conversion (Forex)</a:t>
            </a:r>
            <a:endParaRPr lang="en-US"/>
          </a:p>
        </p:txBody>
      </p:sp>
      <p:sp>
        <p:nvSpPr>
          <p:cNvPr id="3" name="Content Placeholder 2"/>
          <p:cNvSpPr>
            <a:spLocks noGrp="1"/>
          </p:cNvSpPr>
          <p:nvPr>
            <p:ph idx="1"/>
          </p:nvPr>
        </p:nvSpPr>
        <p:spPr/>
        <p:txBody>
          <a:bodyPr>
            <a:normAutofit fontScale="92500" lnSpcReduction="10000"/>
          </a:bodyPr>
          <a:lstStyle/>
          <a:p>
            <a:r>
              <a:rPr lang="nl-BE" b="1"/>
              <a:t>Currency conversion</a:t>
            </a:r>
            <a:br>
              <a:rPr lang="nl-BE" b="1"/>
            </a:br>
            <a:endParaRPr lang="nl-BE"/>
          </a:p>
          <a:p>
            <a:endParaRPr lang="nl-BE"/>
          </a:p>
          <a:p>
            <a:endParaRPr lang="nl-BE"/>
          </a:p>
          <a:p>
            <a:endParaRPr lang="nl-BE"/>
          </a:p>
          <a:p>
            <a:endParaRPr lang="nl-BE"/>
          </a:p>
          <a:p>
            <a:endParaRPr lang="nl-BE"/>
          </a:p>
          <a:p>
            <a:r>
              <a:rPr lang="nl-BE" b="1"/>
              <a:t>Forex rate</a:t>
            </a:r>
            <a:br>
              <a:rPr lang="nl-BE" b="1"/>
            </a:br>
            <a:r>
              <a:rPr lang="en-GB"/>
              <a:t>1 EUR = 1,4 USD</a:t>
            </a:r>
          </a:p>
          <a:p>
            <a:endParaRPr lang="en-GB"/>
          </a:p>
          <a:p>
            <a:r>
              <a:rPr lang="en-GB" b="1"/>
              <a:t>Forex rate quotation</a:t>
            </a:r>
            <a:br>
              <a:rPr lang="en-GB"/>
            </a:br>
            <a:r>
              <a:rPr lang="en-US"/>
              <a:t>EUR/USD or USD/EUR</a:t>
            </a:r>
          </a:p>
          <a:p>
            <a:endParaRPr lang="en-US"/>
          </a:p>
          <a:p>
            <a:r>
              <a:rPr lang="nl-BE" b="1"/>
              <a:t>Base currency</a:t>
            </a:r>
            <a:br>
              <a:rPr lang="nl-BE"/>
            </a:br>
            <a:r>
              <a:rPr lang="nl-BE"/>
              <a:t>1 EUR = 1,4 USD - EUR is the base currency</a:t>
            </a:r>
          </a:p>
        </p:txBody>
      </p:sp>
      <p:cxnSp>
        <p:nvCxnSpPr>
          <p:cNvPr id="4" name="Straight Connector 3"/>
          <p:cNvCxnSpPr/>
          <p:nvPr/>
        </p:nvCxnSpPr>
        <p:spPr bwMode="auto">
          <a:xfrm>
            <a:off x="3241963" y="2695696"/>
            <a:ext cx="1888177" cy="0"/>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5" name="Straight Connector 4"/>
          <p:cNvCxnSpPr/>
          <p:nvPr/>
        </p:nvCxnSpPr>
        <p:spPr bwMode="auto">
          <a:xfrm rot="16200000" flipV="1">
            <a:off x="3810007" y="3085603"/>
            <a:ext cx="785750" cy="1982"/>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sp>
        <p:nvSpPr>
          <p:cNvPr id="6" name="TextBox 5"/>
          <p:cNvSpPr txBox="1"/>
          <p:nvPr/>
        </p:nvSpPr>
        <p:spPr>
          <a:xfrm>
            <a:off x="3441903" y="2303811"/>
            <a:ext cx="378630" cy="400110"/>
          </a:xfrm>
          <a:prstGeom prst="rect">
            <a:avLst/>
          </a:prstGeom>
          <a:noFill/>
        </p:spPr>
        <p:txBody>
          <a:bodyPr wrap="none" rtlCol="0">
            <a:spAutoFit/>
          </a:bodyPr>
          <a:lstStyle/>
          <a:p>
            <a:r>
              <a:rPr lang="en-US" sz="2000"/>
              <a:t>D</a:t>
            </a:r>
          </a:p>
        </p:txBody>
      </p:sp>
      <p:sp>
        <p:nvSpPr>
          <p:cNvPr id="7" name="TextBox 6"/>
          <p:cNvSpPr txBox="1"/>
          <p:nvPr/>
        </p:nvSpPr>
        <p:spPr>
          <a:xfrm>
            <a:off x="4555550" y="2301832"/>
            <a:ext cx="356188" cy="400110"/>
          </a:xfrm>
          <a:prstGeom prst="rect">
            <a:avLst/>
          </a:prstGeom>
          <a:noFill/>
        </p:spPr>
        <p:txBody>
          <a:bodyPr wrap="none" rtlCol="0">
            <a:spAutoFit/>
          </a:bodyPr>
          <a:lstStyle/>
          <a:p>
            <a:r>
              <a:rPr lang="en-US" sz="2000"/>
              <a:t>C</a:t>
            </a:r>
          </a:p>
        </p:txBody>
      </p:sp>
      <p:pic>
        <p:nvPicPr>
          <p:cNvPr id="8" name="Picture 4"/>
          <p:cNvPicPr>
            <a:picLocks noChangeAspect="1" noChangeArrowheads="1"/>
          </p:cNvPicPr>
          <p:nvPr/>
        </p:nvPicPr>
        <p:blipFill>
          <a:blip r:embed="rId3" cstate="print"/>
          <a:srcRect/>
          <a:stretch>
            <a:fillRect/>
          </a:stretch>
        </p:blipFill>
        <p:spPr bwMode="auto">
          <a:xfrm>
            <a:off x="5130144" y="1572614"/>
            <a:ext cx="1628982" cy="6955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5"/>
          <p:cNvPicPr>
            <a:picLocks noChangeAspect="1" noChangeArrowheads="1"/>
          </p:cNvPicPr>
          <p:nvPr/>
        </p:nvPicPr>
        <p:blipFill>
          <a:blip r:embed="rId4" cstate="print"/>
          <a:srcRect/>
          <a:stretch>
            <a:fillRect/>
          </a:stretch>
        </p:blipFill>
        <p:spPr bwMode="auto">
          <a:xfrm>
            <a:off x="3273541" y="2764440"/>
            <a:ext cx="814143" cy="582301"/>
          </a:xfrm>
          <a:prstGeom prst="rect">
            <a:avLst/>
          </a:prstGeom>
          <a:noFill/>
          <a:ln w="9525">
            <a:noFill/>
            <a:miter lim="800000"/>
            <a:headEnd/>
            <a:tailEnd/>
          </a:ln>
        </p:spPr>
      </p:pic>
      <p:sp>
        <p:nvSpPr>
          <p:cNvPr id="10" name="TextBox 9"/>
          <p:cNvSpPr txBox="1"/>
          <p:nvPr/>
        </p:nvSpPr>
        <p:spPr>
          <a:xfrm>
            <a:off x="5312272" y="2349332"/>
            <a:ext cx="1132040" cy="400110"/>
          </a:xfrm>
          <a:prstGeom prst="rect">
            <a:avLst/>
          </a:prstGeom>
          <a:noFill/>
        </p:spPr>
        <p:txBody>
          <a:bodyPr wrap="none" rtlCol="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r>
              <a:rPr lang="en-US" sz="2000">
                <a:ln>
                  <a:prstDash val="solid"/>
                </a:ln>
                <a:effectLst>
                  <a:outerShdw blurRad="88000" dist="50800" dir="5040000" algn="tl">
                    <a:schemeClr val="accent4">
                      <a:tint val="80000"/>
                      <a:satMod val="250000"/>
                      <a:alpha val="45000"/>
                    </a:schemeClr>
                  </a:outerShdw>
                </a:effectLst>
              </a:rPr>
              <a:t>20 USD</a:t>
            </a:r>
          </a:p>
        </p:txBody>
      </p:sp>
      <p:sp>
        <p:nvSpPr>
          <p:cNvPr id="11" name="TextBox 10"/>
          <p:cNvSpPr txBox="1"/>
          <p:nvPr/>
        </p:nvSpPr>
        <p:spPr>
          <a:xfrm>
            <a:off x="2828895" y="2800059"/>
            <a:ext cx="385635" cy="523220"/>
          </a:xfrm>
          <a:prstGeom prst="rect">
            <a:avLst/>
          </a:prstGeom>
          <a:noFill/>
        </p:spPr>
        <p:txBody>
          <a:bodyPr wrap="square" rtlCol="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r>
              <a:rPr lang="en-US" sz="2800">
                <a:ln>
                  <a:prstDash val="solid"/>
                </a:ln>
                <a:effectLst>
                  <a:outerShdw blurRad="88000" dist="50800" dir="5040000" algn="tl">
                    <a:schemeClr val="accent4">
                      <a:tint val="80000"/>
                      <a:satMod val="250000"/>
                      <a:alpha val="45000"/>
                    </a:schemeClr>
                  </a:outerShdw>
                </a:effectLst>
              </a:rPr>
              <a:t>? </a:t>
            </a:r>
            <a:endParaRPr lang="en-US" sz="2000">
              <a:ln>
                <a:prstDash val="solid"/>
              </a:ln>
              <a:effectLst>
                <a:outerShdw blurRad="88000" dist="50800" dir="5040000" algn="tl">
                  <a:schemeClr val="accent4">
                    <a:tint val="80000"/>
                    <a:satMod val="250000"/>
                    <a:alpha val="45000"/>
                  </a:schemeClr>
                </a:outerShdw>
              </a:effectLst>
            </a:endParaRPr>
          </a:p>
        </p:txBody>
      </p:sp>
      <p:cxnSp>
        <p:nvCxnSpPr>
          <p:cNvPr id="12" name="Shape 11"/>
          <p:cNvCxnSpPr>
            <a:stCxn id="10" idx="2"/>
            <a:endCxn id="9" idx="3"/>
          </p:cNvCxnSpPr>
          <p:nvPr/>
        </p:nvCxnSpPr>
        <p:spPr bwMode="auto">
          <a:xfrm rot="5400000">
            <a:off x="4829914" y="2007212"/>
            <a:ext cx="306149" cy="1790608"/>
          </a:xfrm>
          <a:prstGeom prst="curvedConnector2">
            <a:avLst/>
          </a:prstGeom>
          <a:ln>
            <a:headEnd type="none" w="med" len="med"/>
            <a:tailEnd type="arrow"/>
          </a:ln>
        </p:spPr>
        <p:style>
          <a:lnRef idx="1">
            <a:schemeClr val="accent4"/>
          </a:lnRef>
          <a:fillRef idx="0">
            <a:schemeClr val="accent4"/>
          </a:fillRef>
          <a:effectRef idx="0">
            <a:schemeClr val="accent4"/>
          </a:effectRef>
          <a:fontRef idx="minor">
            <a:schemeClr val="tx1"/>
          </a:fontRef>
        </p:style>
      </p:cxnSp>
      <p:sp>
        <p:nvSpPr>
          <p:cNvPr id="13" name="Rectangle 12"/>
          <p:cNvSpPr/>
          <p:nvPr/>
        </p:nvSpPr>
        <p:spPr>
          <a:xfrm>
            <a:off x="3829706" y="2191230"/>
            <a:ext cx="716863" cy="400110"/>
          </a:xfrm>
          <a:prstGeom prst="rect">
            <a:avLst/>
          </a:prstGeom>
        </p:spPr>
        <p:txBody>
          <a:bodyPr wrap="none">
            <a:spAutoFit/>
          </a:bodyPr>
          <a:lstStyle/>
          <a:p>
            <a:r>
              <a:rPr lang="en-US" sz="2000">
                <a:ln>
                  <a:prstDash val="solid"/>
                </a:ln>
                <a:effectLst>
                  <a:outerShdw blurRad="88000" dist="50800" dir="5040000" algn="tl">
                    <a:schemeClr val="accent4">
                      <a:tint val="80000"/>
                      <a:satMod val="250000"/>
                      <a:alpha val="45000"/>
                    </a:schemeClr>
                  </a:outerShdw>
                </a:effectLst>
              </a:rPr>
              <a:t>EUR</a:t>
            </a:r>
          </a:p>
        </p:txBody>
      </p:sp>
    </p:spTree>
    <p:extLst>
      <p:ext uri="{BB962C8B-B14F-4D97-AF65-F5344CB8AC3E}">
        <p14:creationId xmlns:p14="http://schemas.microsoft.com/office/powerpoint/2010/main" val="83263286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Currency conversion (Forex)</a:t>
            </a:r>
            <a:endParaRPr lang="en-US"/>
          </a:p>
        </p:txBody>
      </p:sp>
      <p:sp>
        <p:nvSpPr>
          <p:cNvPr id="3" name="Content Placeholder 2"/>
          <p:cNvSpPr>
            <a:spLocks noGrp="1"/>
          </p:cNvSpPr>
          <p:nvPr>
            <p:ph idx="1"/>
          </p:nvPr>
        </p:nvSpPr>
        <p:spPr/>
        <p:txBody>
          <a:bodyPr>
            <a:normAutofit/>
          </a:bodyPr>
          <a:lstStyle/>
          <a:p>
            <a:r>
              <a:rPr lang="nl-BE" b="1"/>
              <a:t>Price currency</a:t>
            </a:r>
            <a:br>
              <a:rPr lang="nl-BE" b="1"/>
            </a:br>
            <a:r>
              <a:rPr lang="nl-BE"/>
              <a:t>1 EUR = 1,4 USD - USD is the price currency</a:t>
            </a:r>
          </a:p>
          <a:p>
            <a:endParaRPr lang="en-GB"/>
          </a:p>
          <a:p>
            <a:r>
              <a:rPr lang="nl-BE" b="1"/>
              <a:t>Direct vs. Indirect quotation</a:t>
            </a:r>
            <a:br>
              <a:rPr lang="nl-BE" b="1"/>
            </a:br>
            <a:endParaRPr lang="en-GB"/>
          </a:p>
          <a:p>
            <a:pPr lvl="1"/>
            <a:r>
              <a:rPr lang="en-GB" b="1"/>
              <a:t>Indirect quotation</a:t>
            </a:r>
          </a:p>
          <a:p>
            <a:pPr lvl="2"/>
            <a:r>
              <a:rPr lang="en-GB"/>
              <a:t>Typical European method of expressing </a:t>
            </a:r>
            <a:r>
              <a:rPr lang="en-GB" err="1"/>
              <a:t>forex</a:t>
            </a:r>
            <a:r>
              <a:rPr lang="en-GB"/>
              <a:t> rates</a:t>
            </a:r>
          </a:p>
          <a:p>
            <a:pPr lvl="2"/>
            <a:endParaRPr lang="en-GB"/>
          </a:p>
          <a:p>
            <a:pPr lvl="2"/>
            <a:r>
              <a:rPr lang="en-GB"/>
              <a:t>OPF bank’s local currency is </a:t>
            </a:r>
            <a:r>
              <a:rPr lang="en-GB" u="sng"/>
              <a:t>EUR</a:t>
            </a:r>
            <a:endParaRPr lang="en-GB"/>
          </a:p>
          <a:p>
            <a:pPr lvl="2"/>
            <a:r>
              <a:rPr lang="en-GB"/>
              <a:t>The indirect quotation is 1 </a:t>
            </a:r>
            <a:r>
              <a:rPr lang="en-GB" u="sng"/>
              <a:t>EUR</a:t>
            </a:r>
            <a:r>
              <a:rPr lang="en-GB"/>
              <a:t> = 1,4768 USD</a:t>
            </a:r>
            <a:br>
              <a:rPr lang="en-GB"/>
            </a:br>
            <a:endParaRPr lang="en-GB"/>
          </a:p>
          <a:p>
            <a:endParaRPr lang="en-US"/>
          </a:p>
          <a:p>
            <a:endParaRPr lang="nl-BE" b="1"/>
          </a:p>
          <a:p>
            <a:endParaRPr lang="en-GB"/>
          </a:p>
          <a:p>
            <a:pPr lvl="1"/>
            <a:endParaRPr lang="nl-BE"/>
          </a:p>
        </p:txBody>
      </p:sp>
    </p:spTree>
    <p:extLst>
      <p:ext uri="{BB962C8B-B14F-4D97-AF65-F5344CB8AC3E}">
        <p14:creationId xmlns:p14="http://schemas.microsoft.com/office/powerpoint/2010/main" val="79891570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Currency conversion (Forex)</a:t>
            </a:r>
            <a:endParaRPr lang="en-US"/>
          </a:p>
        </p:txBody>
      </p:sp>
      <p:sp>
        <p:nvSpPr>
          <p:cNvPr id="3" name="Content Placeholder 2"/>
          <p:cNvSpPr>
            <a:spLocks noGrp="1"/>
          </p:cNvSpPr>
          <p:nvPr>
            <p:ph idx="1"/>
          </p:nvPr>
        </p:nvSpPr>
        <p:spPr/>
        <p:txBody>
          <a:bodyPr>
            <a:normAutofit/>
          </a:bodyPr>
          <a:lstStyle/>
          <a:p>
            <a:r>
              <a:rPr lang="nl-BE" b="1"/>
              <a:t>Direct vs. Indirect quotation</a:t>
            </a:r>
          </a:p>
          <a:p>
            <a:pPr lvl="1">
              <a:lnSpc>
                <a:spcPct val="80000"/>
              </a:lnSpc>
            </a:pPr>
            <a:r>
              <a:rPr lang="en-GB" sz="2200" b="1"/>
              <a:t>Direct quotation</a:t>
            </a:r>
          </a:p>
          <a:p>
            <a:pPr lvl="2">
              <a:lnSpc>
                <a:spcPct val="80000"/>
              </a:lnSpc>
            </a:pPr>
            <a:r>
              <a:rPr lang="en-GB" sz="1900"/>
              <a:t>Typical American method of expressing rates</a:t>
            </a:r>
            <a:endParaRPr lang="nl-BE" sz="1800"/>
          </a:p>
          <a:p>
            <a:pPr lvl="2">
              <a:lnSpc>
                <a:spcPct val="80000"/>
              </a:lnSpc>
            </a:pPr>
            <a:endParaRPr lang="en-GB" sz="1900"/>
          </a:p>
          <a:p>
            <a:pPr lvl="2">
              <a:lnSpc>
                <a:spcPct val="80000"/>
              </a:lnSpc>
            </a:pPr>
            <a:r>
              <a:rPr lang="en-GB" sz="1900"/>
              <a:t>OPF bank’s local currency is </a:t>
            </a:r>
            <a:r>
              <a:rPr lang="en-GB" sz="1900" u="sng"/>
              <a:t>USD</a:t>
            </a:r>
          </a:p>
          <a:p>
            <a:pPr lvl="2">
              <a:lnSpc>
                <a:spcPct val="80000"/>
              </a:lnSpc>
            </a:pPr>
            <a:r>
              <a:rPr lang="en-GB" sz="1900"/>
              <a:t>The direct quotation is 1 EUR= 1,4768 </a:t>
            </a:r>
            <a:r>
              <a:rPr lang="en-GB" sz="1900" u="sng"/>
              <a:t>USD</a:t>
            </a:r>
            <a:endParaRPr lang="en-GB" sz="1900"/>
          </a:p>
          <a:p>
            <a:endParaRPr lang="en-US"/>
          </a:p>
        </p:txBody>
      </p:sp>
      <p:sp>
        <p:nvSpPr>
          <p:cNvPr id="6861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p:cNvSpPr/>
          <p:nvPr/>
        </p:nvSpPr>
        <p:spPr>
          <a:xfrm>
            <a:off x="950025" y="3503219"/>
            <a:ext cx="6792686" cy="261257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u="sng"/>
              <a:t>Indirect</a:t>
            </a:r>
          </a:p>
          <a:p>
            <a:pPr algn="ctr"/>
            <a:r>
              <a:rPr lang="en-US" sz="3200"/>
              <a:t>1 EUR = 1,2 USD</a:t>
            </a:r>
          </a:p>
          <a:p>
            <a:pPr algn="ctr"/>
            <a:r>
              <a:rPr lang="en-US" sz="3200" u="sng"/>
              <a:t>Direct</a:t>
            </a:r>
          </a:p>
          <a:p>
            <a:pPr algn="ctr"/>
            <a:r>
              <a:rPr lang="en-US" sz="3200"/>
              <a:t>0,8 EUR = 1 USD</a:t>
            </a:r>
          </a:p>
        </p:txBody>
      </p:sp>
    </p:spTree>
    <p:extLst>
      <p:ext uri="{BB962C8B-B14F-4D97-AF65-F5344CB8AC3E}">
        <p14:creationId xmlns:p14="http://schemas.microsoft.com/office/powerpoint/2010/main" val="14674810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Currency conversion (Forex)</a:t>
            </a:r>
            <a:endParaRPr lang="en-US"/>
          </a:p>
        </p:txBody>
      </p:sp>
      <p:sp>
        <p:nvSpPr>
          <p:cNvPr id="3" name="Content Placeholder 2"/>
          <p:cNvSpPr>
            <a:spLocks noGrp="1"/>
          </p:cNvSpPr>
          <p:nvPr>
            <p:ph idx="1"/>
          </p:nvPr>
        </p:nvSpPr>
        <p:spPr/>
        <p:txBody>
          <a:bodyPr/>
          <a:lstStyle/>
          <a:p>
            <a:r>
              <a:rPr lang="nl-BE" b="1"/>
              <a:t>Forex rate types</a:t>
            </a:r>
          </a:p>
          <a:p>
            <a:pPr lvl="1"/>
            <a:endParaRPr lang="nl-BE"/>
          </a:p>
          <a:p>
            <a:pPr lvl="1"/>
            <a:endParaRPr lang="nl-BE"/>
          </a:p>
          <a:p>
            <a:pPr lvl="1"/>
            <a:endParaRPr lang="nl-BE"/>
          </a:p>
          <a:p>
            <a:pPr lvl="1"/>
            <a:endParaRPr lang="nl-BE"/>
          </a:p>
          <a:p>
            <a:pPr lvl="1"/>
            <a:endParaRPr lang="nl-BE"/>
          </a:p>
          <a:p>
            <a:pPr lvl="1"/>
            <a:endParaRPr lang="nl-BE"/>
          </a:p>
          <a:p>
            <a:pPr lvl="1"/>
            <a:endParaRPr lang="nl-BE"/>
          </a:p>
          <a:p>
            <a:pPr lvl="1"/>
            <a:r>
              <a:rPr lang="nl-BE" sz="2000"/>
              <a:t>Defines </a:t>
            </a:r>
            <a:r>
              <a:rPr lang="nl-BE" sz="2000" u="sng"/>
              <a:t>how a certain forex rate is to be fetched </a:t>
            </a:r>
            <a:r>
              <a:rPr lang="nl-BE" sz="2000"/>
              <a:t>(i.e. from the OPF database, from an external source, entered by a user)</a:t>
            </a:r>
          </a:p>
          <a:p>
            <a:pPr lvl="1"/>
            <a:r>
              <a:rPr lang="nl-BE" sz="2000"/>
              <a:t>Defines whether </a:t>
            </a:r>
            <a:r>
              <a:rPr lang="nl-BE" sz="2000" u="sng"/>
              <a:t>payments have to wait until rates are fixed</a:t>
            </a:r>
            <a:r>
              <a:rPr lang="nl-BE" sz="2000"/>
              <a:t>, to apply currency conversion</a:t>
            </a:r>
          </a:p>
          <a:p>
            <a:pPr lvl="1"/>
            <a:r>
              <a:rPr lang="nl-BE" sz="2000"/>
              <a:t>Could express what </a:t>
            </a:r>
            <a:r>
              <a:rPr lang="nl-BE" sz="2000" u="sng"/>
              <a:t>“kind” of rate</a:t>
            </a:r>
            <a:r>
              <a:rPr lang="nl-BE" sz="2000"/>
              <a:t> will be applied, which can be used by the external system to know which rate to return</a:t>
            </a:r>
          </a:p>
          <a:p>
            <a:pPr lvl="1"/>
            <a:endParaRPr lang="nl-BE"/>
          </a:p>
          <a:p>
            <a:pPr lvl="1"/>
            <a:endParaRPr lang="nl-BE"/>
          </a:p>
          <a:p>
            <a:endParaRPr lang="en-US"/>
          </a:p>
        </p:txBody>
      </p:sp>
      <p:sp>
        <p:nvSpPr>
          <p:cNvPr id="4" name="AutoShape 33"/>
          <p:cNvSpPr>
            <a:spLocks noChangeArrowheads="1"/>
          </p:cNvSpPr>
          <p:nvPr/>
        </p:nvSpPr>
        <p:spPr bwMode="auto">
          <a:xfrm>
            <a:off x="1677765" y="2140522"/>
            <a:ext cx="1552328" cy="1349391"/>
          </a:xfrm>
          <a:prstGeom prst="roundRect">
            <a:avLst>
              <a:gd name="adj" fmla="val 13477"/>
            </a:avLst>
          </a:prstGeom>
          <a:gradFill rotWithShape="1">
            <a:gsLst>
              <a:gs pos="0">
                <a:srgbClr val="003366"/>
              </a:gs>
              <a:gs pos="100000">
                <a:srgbClr val="000032"/>
              </a:gs>
            </a:gsLst>
            <a:lin ang="2700000" scaled="1"/>
          </a:gradFill>
          <a:ln w="19050" algn="ctr">
            <a:solidFill>
              <a:srgbClr val="000032"/>
            </a:solidFill>
            <a:round/>
            <a:headEnd/>
            <a:tailEnd/>
          </a:ln>
        </p:spPr>
        <p:txBody>
          <a:bodyPr wrap="none" anchor="ctr"/>
          <a:lstStyle/>
          <a:p>
            <a:pPr marL="342900" indent="-342900"/>
            <a:r>
              <a:rPr lang="nl-BE" sz="2400">
                <a:solidFill>
                  <a:schemeClr val="bg1"/>
                </a:solidFill>
              </a:rPr>
              <a:t>xCT</a:t>
            </a:r>
            <a:endParaRPr lang="en-US" sz="2400">
              <a:solidFill>
                <a:schemeClr val="bg1"/>
              </a:solidFill>
            </a:endParaRPr>
          </a:p>
        </p:txBody>
      </p:sp>
      <p:pic>
        <p:nvPicPr>
          <p:cNvPr id="5" name="Picture 70" descr="database"/>
          <p:cNvPicPr>
            <a:picLocks noChangeAspect="1" noChangeArrowheads="1"/>
          </p:cNvPicPr>
          <p:nvPr/>
        </p:nvPicPr>
        <p:blipFill>
          <a:blip r:embed="rId2" cstate="print"/>
          <a:srcRect/>
          <a:stretch>
            <a:fillRect/>
          </a:stretch>
        </p:blipFill>
        <p:spPr bwMode="auto">
          <a:xfrm>
            <a:off x="1057348" y="2988236"/>
            <a:ext cx="1044593" cy="835112"/>
          </a:xfrm>
          <a:prstGeom prst="rect">
            <a:avLst/>
          </a:prstGeom>
          <a:noFill/>
          <a:ln w="9525">
            <a:noFill/>
            <a:miter lim="800000"/>
            <a:headEnd/>
            <a:tailEnd/>
          </a:ln>
        </p:spPr>
      </p:pic>
      <p:grpSp>
        <p:nvGrpSpPr>
          <p:cNvPr id="6" name="Group 67"/>
          <p:cNvGrpSpPr>
            <a:grpSpLocks/>
          </p:cNvGrpSpPr>
          <p:nvPr/>
        </p:nvGrpSpPr>
        <p:grpSpPr bwMode="auto">
          <a:xfrm>
            <a:off x="979819" y="1768637"/>
            <a:ext cx="1426651" cy="820179"/>
            <a:chOff x="3720" y="2074"/>
            <a:chExt cx="678" cy="390"/>
          </a:xfrm>
        </p:grpSpPr>
        <p:pic>
          <p:nvPicPr>
            <p:cNvPr id="7" name="Picture 68" descr="PC"/>
            <p:cNvPicPr>
              <a:picLocks noChangeAspect="1" noChangeArrowheads="1"/>
            </p:cNvPicPr>
            <p:nvPr/>
          </p:nvPicPr>
          <p:blipFill>
            <a:blip r:embed="rId3" cstate="print"/>
            <a:srcRect/>
            <a:stretch>
              <a:fillRect/>
            </a:stretch>
          </p:blipFill>
          <p:spPr bwMode="auto">
            <a:xfrm>
              <a:off x="3905" y="2074"/>
              <a:ext cx="493" cy="390"/>
            </a:xfrm>
            <a:prstGeom prst="rect">
              <a:avLst/>
            </a:prstGeom>
            <a:noFill/>
            <a:ln w="9525">
              <a:noFill/>
              <a:miter lim="800000"/>
              <a:headEnd/>
              <a:tailEnd/>
            </a:ln>
          </p:spPr>
        </p:pic>
        <p:pic>
          <p:nvPicPr>
            <p:cNvPr id="8" name="Picture 69" descr="Person_red"/>
            <p:cNvPicPr>
              <a:picLocks noChangeAspect="1" noChangeArrowheads="1"/>
            </p:cNvPicPr>
            <p:nvPr/>
          </p:nvPicPr>
          <p:blipFill>
            <a:blip r:embed="rId4" cstate="print"/>
            <a:srcRect/>
            <a:stretch>
              <a:fillRect/>
            </a:stretch>
          </p:blipFill>
          <p:spPr bwMode="auto">
            <a:xfrm>
              <a:off x="3720" y="2127"/>
              <a:ext cx="277" cy="337"/>
            </a:xfrm>
            <a:prstGeom prst="rect">
              <a:avLst/>
            </a:prstGeom>
            <a:noFill/>
            <a:ln w="9525">
              <a:noFill/>
              <a:miter lim="800000"/>
              <a:headEnd/>
              <a:tailEnd/>
            </a:ln>
          </p:spPr>
        </p:pic>
      </p:grpSp>
      <p:sp>
        <p:nvSpPr>
          <p:cNvPr id="9" name="AutoShape 33"/>
          <p:cNvSpPr>
            <a:spLocks noChangeArrowheads="1"/>
          </p:cNvSpPr>
          <p:nvPr/>
        </p:nvSpPr>
        <p:spPr bwMode="auto">
          <a:xfrm>
            <a:off x="2873829" y="3043046"/>
            <a:ext cx="1187533" cy="757053"/>
          </a:xfrm>
          <a:prstGeom prst="roundRect">
            <a:avLst>
              <a:gd name="adj" fmla="val 13477"/>
            </a:avLst>
          </a:prstGeom>
          <a:gradFill rotWithShape="1">
            <a:gsLst>
              <a:gs pos="0">
                <a:srgbClr val="FFFFFF"/>
              </a:gs>
              <a:gs pos="100000">
                <a:srgbClr val="889FBE"/>
              </a:gs>
            </a:gsLst>
            <a:lin ang="2700000" scaled="1"/>
          </a:gradFill>
          <a:ln w="19050" algn="ctr">
            <a:solidFill>
              <a:srgbClr val="889FBE"/>
            </a:solidFill>
            <a:round/>
            <a:headEnd/>
            <a:tailEnd/>
          </a:ln>
        </p:spPr>
        <p:txBody>
          <a:bodyPr wrap="none" anchor="ctr"/>
          <a:lstStyle/>
          <a:p>
            <a:pPr marL="342900" indent="-342900"/>
            <a:r>
              <a:rPr lang="nl-BE" sz="1400"/>
              <a:t>External </a:t>
            </a:r>
          </a:p>
          <a:p>
            <a:pPr marL="342900" indent="-342900"/>
            <a:r>
              <a:rPr lang="nl-BE" sz="1400"/>
              <a:t>system</a:t>
            </a:r>
            <a:endParaRPr lang="en-US" sz="1400"/>
          </a:p>
        </p:txBody>
      </p:sp>
    </p:spTree>
    <p:extLst>
      <p:ext uri="{BB962C8B-B14F-4D97-AF65-F5344CB8AC3E}">
        <p14:creationId xmlns:p14="http://schemas.microsoft.com/office/powerpoint/2010/main" val="164658588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Currency conversion (Forex)</a:t>
            </a:r>
            <a:endParaRPr lang="en-US"/>
          </a:p>
        </p:txBody>
      </p:sp>
      <p:sp>
        <p:nvSpPr>
          <p:cNvPr id="3" name="Content Placeholder 2"/>
          <p:cNvSpPr>
            <a:spLocks noGrp="1"/>
          </p:cNvSpPr>
          <p:nvPr>
            <p:ph idx="1"/>
          </p:nvPr>
        </p:nvSpPr>
        <p:spPr/>
        <p:txBody>
          <a:bodyPr/>
          <a:lstStyle/>
          <a:p>
            <a:r>
              <a:rPr lang="nl-BE" b="1"/>
              <a:t>Buy/Sell/Mid rate</a:t>
            </a:r>
          </a:p>
          <a:p>
            <a:pPr lvl="1"/>
            <a:r>
              <a:rPr lang="nl-BE" b="1"/>
              <a:t>Buy rate</a:t>
            </a:r>
            <a:br>
              <a:rPr lang="nl-BE" b="1"/>
            </a:br>
            <a:r>
              <a:rPr lang="en-US"/>
              <a:t>A Buy rate is the rate at which a bank buys (“We buy”) a certain currency</a:t>
            </a:r>
            <a:endParaRPr lang="nl-BE"/>
          </a:p>
          <a:p>
            <a:pPr lvl="1"/>
            <a:endParaRPr lang="nl-BE"/>
          </a:p>
          <a:p>
            <a:pPr lvl="1"/>
            <a:r>
              <a:rPr lang="nl-BE" b="1"/>
              <a:t>Sell rate</a:t>
            </a:r>
            <a:br>
              <a:rPr lang="nl-BE" b="1"/>
            </a:br>
            <a:r>
              <a:rPr lang="en-GB"/>
              <a:t>A Sell rate is the rate at which a bank sells (“We sell”) a certain currency</a:t>
            </a:r>
            <a:endParaRPr lang="nl-BE"/>
          </a:p>
          <a:p>
            <a:pPr lvl="1"/>
            <a:endParaRPr lang="nl-BE"/>
          </a:p>
          <a:p>
            <a:pPr lvl="1"/>
            <a:r>
              <a:rPr lang="nl-BE" b="1"/>
              <a:t>Mid rate</a:t>
            </a:r>
            <a:br>
              <a:rPr lang="nl-BE" b="1"/>
            </a:br>
            <a:r>
              <a:rPr lang="en-GB"/>
              <a:t>The mid or average rate is the arithmetic mean between the Buy and Sell rate</a:t>
            </a:r>
            <a:endParaRPr lang="nl-BE"/>
          </a:p>
          <a:p>
            <a:pPr lvl="1"/>
            <a:endParaRPr lang="nl-BE"/>
          </a:p>
          <a:p>
            <a:endParaRPr lang="en-US"/>
          </a:p>
        </p:txBody>
      </p:sp>
    </p:spTree>
    <p:extLst>
      <p:ext uri="{BB962C8B-B14F-4D97-AF65-F5344CB8AC3E}">
        <p14:creationId xmlns:p14="http://schemas.microsoft.com/office/powerpoint/2010/main" val="18060459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Currency conversion (Forex)</a:t>
            </a:r>
            <a:endParaRPr lang="en-US"/>
          </a:p>
        </p:txBody>
      </p:sp>
      <p:sp>
        <p:nvSpPr>
          <p:cNvPr id="3" name="Content Placeholder 2"/>
          <p:cNvSpPr>
            <a:spLocks noGrp="1"/>
          </p:cNvSpPr>
          <p:nvPr>
            <p:ph idx="1"/>
          </p:nvPr>
        </p:nvSpPr>
        <p:spPr/>
        <p:txBody>
          <a:bodyPr/>
          <a:lstStyle/>
          <a:p>
            <a:r>
              <a:rPr lang="nl-BE" b="1"/>
              <a:t>Cross-rate</a:t>
            </a:r>
            <a:br>
              <a:rPr lang="nl-BE"/>
            </a:br>
            <a:r>
              <a:rPr lang="nl-BE"/>
              <a:t>A rate applied if none of the currencies in the currency conversion equal the OPF Bank’s base currency. E.g. The OPF Bank’s base currency is EUR. A currency conversion is required from USD to JPY. </a:t>
            </a:r>
          </a:p>
          <a:p>
            <a:endParaRPr lang="en-US"/>
          </a:p>
        </p:txBody>
      </p:sp>
      <p:graphicFrame>
        <p:nvGraphicFramePr>
          <p:cNvPr id="9" name="Table 8"/>
          <p:cNvGraphicFramePr>
            <a:graphicFrameLocks noGrp="1"/>
          </p:cNvGraphicFramePr>
          <p:nvPr/>
        </p:nvGraphicFramePr>
        <p:xfrm>
          <a:off x="1512125" y="3807688"/>
          <a:ext cx="6096000" cy="111252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3974275">
                  <a:extLst>
                    <a:ext uri="{9D8B030D-6E8A-4147-A177-3AD203B41FA5}">
                      <a16:colId xmlns:a16="http://schemas.microsoft.com/office/drawing/2014/main" val="20000"/>
                    </a:ext>
                  </a:extLst>
                </a:gridCol>
                <a:gridCol w="2121725">
                  <a:extLst>
                    <a:ext uri="{9D8B030D-6E8A-4147-A177-3AD203B41FA5}">
                      <a16:colId xmlns:a16="http://schemas.microsoft.com/office/drawing/2014/main" val="20001"/>
                    </a:ext>
                  </a:extLst>
                </a:gridCol>
              </a:tblGrid>
              <a:tr h="370840">
                <a:tc>
                  <a:txBody>
                    <a:bodyPr/>
                    <a:lstStyle/>
                    <a:p>
                      <a:r>
                        <a:rPr lang="nl-BE" sz="1800" dirty="0"/>
                        <a:t>OPF Bank local currency </a:t>
                      </a:r>
                      <a:endParaRPr lang="en-US" dirty="0"/>
                    </a:p>
                  </a:txBody>
                  <a:tcPr/>
                </a:tc>
                <a:tc>
                  <a:txBody>
                    <a:bodyPr/>
                    <a:lstStyle/>
                    <a:p>
                      <a:r>
                        <a:rPr lang="nl-BE" dirty="0"/>
                        <a:t>EUR</a:t>
                      </a:r>
                      <a:endParaRPr lang="en-US" dirty="0"/>
                    </a:p>
                  </a:txBody>
                  <a:tcPr/>
                </a:tc>
                <a:extLst>
                  <a:ext uri="{0D108BD9-81ED-4DB2-BD59-A6C34878D82A}">
                    <a16:rowId xmlns:a16="http://schemas.microsoft.com/office/drawing/2014/main" val="10000"/>
                  </a:ext>
                </a:extLst>
              </a:tr>
              <a:tr h="370840">
                <a:tc>
                  <a:txBody>
                    <a:bodyPr/>
                    <a:lstStyle/>
                    <a:p>
                      <a:r>
                        <a:rPr lang="nl-BE" sz="1800" dirty="0"/>
                        <a:t>Originating Party account currency </a:t>
                      </a:r>
                      <a:endParaRPr lang="en-US" dirty="0"/>
                    </a:p>
                  </a:txBody>
                  <a:tcPr/>
                </a:tc>
                <a:tc>
                  <a:txBody>
                    <a:bodyPr/>
                    <a:lstStyle/>
                    <a:p>
                      <a:r>
                        <a:rPr lang="nl-BE" dirty="0"/>
                        <a:t>USD</a:t>
                      </a:r>
                      <a:endParaRPr lang="en-US" dirty="0"/>
                    </a:p>
                  </a:txBody>
                  <a:tcPr/>
                </a:tc>
                <a:extLst>
                  <a:ext uri="{0D108BD9-81ED-4DB2-BD59-A6C34878D82A}">
                    <a16:rowId xmlns:a16="http://schemas.microsoft.com/office/drawing/2014/main" val="10001"/>
                  </a:ext>
                </a:extLst>
              </a:tr>
              <a:tr h="370840">
                <a:tc>
                  <a:txBody>
                    <a:bodyPr/>
                    <a:lstStyle/>
                    <a:p>
                      <a:r>
                        <a:rPr lang="nl-BE" sz="1800" dirty="0"/>
                        <a:t>Settlement currency </a:t>
                      </a:r>
                      <a:endParaRPr lang="en-US" dirty="0"/>
                    </a:p>
                  </a:txBody>
                  <a:tcPr/>
                </a:tc>
                <a:tc>
                  <a:txBody>
                    <a:bodyPr/>
                    <a:lstStyle/>
                    <a:p>
                      <a:r>
                        <a:rPr lang="nl-BE" dirty="0"/>
                        <a:t>JPY</a:t>
                      </a:r>
                      <a:endParaRPr lang="en-US" dirty="0"/>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1425041" y="3550718"/>
            <a:ext cx="2968831" cy="276999"/>
          </a:xfrm>
          <a:prstGeom prst="rect">
            <a:avLst/>
          </a:prstGeom>
          <a:noFill/>
        </p:spPr>
        <p:txBody>
          <a:bodyPr wrap="square" rtlCol="0">
            <a:spAutoFit/>
          </a:bodyPr>
          <a:lstStyle/>
          <a:p>
            <a:pPr algn="l"/>
            <a:r>
              <a:rPr lang="nl-BE"/>
              <a:t>Example cross-currency</a:t>
            </a:r>
            <a:endParaRPr lang="en-US"/>
          </a:p>
        </p:txBody>
      </p:sp>
    </p:spTree>
    <p:extLst>
      <p:ext uri="{BB962C8B-B14F-4D97-AF65-F5344CB8AC3E}">
        <p14:creationId xmlns:p14="http://schemas.microsoft.com/office/powerpoint/2010/main" val="164981285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Currency conversion (Forex)</a:t>
            </a:r>
          </a:p>
        </p:txBody>
      </p:sp>
      <p:sp>
        <p:nvSpPr>
          <p:cNvPr id="3" name="Content Placeholder 2"/>
          <p:cNvSpPr>
            <a:spLocks noGrp="1"/>
          </p:cNvSpPr>
          <p:nvPr>
            <p:ph idx="1"/>
          </p:nvPr>
        </p:nvSpPr>
        <p:spPr/>
        <p:txBody>
          <a:bodyPr/>
          <a:lstStyle/>
          <a:p>
            <a:r>
              <a:rPr lang="nl-BE" b="1"/>
              <a:t>Cases in which currency conversion is required</a:t>
            </a:r>
          </a:p>
          <a:p>
            <a:endParaRPr lang="nl-BE"/>
          </a:p>
        </p:txBody>
      </p:sp>
      <p:pic>
        <p:nvPicPr>
          <p:cNvPr id="4" name="Picture 39" descr="Person_red"/>
          <p:cNvPicPr>
            <a:picLocks noChangeAspect="1" noChangeArrowheads="1"/>
          </p:cNvPicPr>
          <p:nvPr/>
        </p:nvPicPr>
        <p:blipFill>
          <a:blip r:embed="rId2" cstate="print"/>
          <a:srcRect/>
          <a:stretch>
            <a:fillRect/>
          </a:stretch>
        </p:blipFill>
        <p:spPr bwMode="auto">
          <a:xfrm>
            <a:off x="748206" y="2105026"/>
            <a:ext cx="571500" cy="695325"/>
          </a:xfrm>
          <a:prstGeom prst="rect">
            <a:avLst/>
          </a:prstGeom>
          <a:noFill/>
          <a:ln w="9525">
            <a:noFill/>
            <a:miter lim="800000"/>
            <a:headEnd/>
            <a:tailEnd/>
          </a:ln>
        </p:spPr>
      </p:pic>
      <p:pic>
        <p:nvPicPr>
          <p:cNvPr id="5" name="Picture 5" descr="Bank-shadow"/>
          <p:cNvPicPr>
            <a:picLocks noChangeAspect="1" noChangeArrowheads="1"/>
          </p:cNvPicPr>
          <p:nvPr/>
        </p:nvPicPr>
        <p:blipFill>
          <a:blip r:embed="rId3" cstate="print"/>
          <a:srcRect/>
          <a:stretch>
            <a:fillRect/>
          </a:stretch>
        </p:blipFill>
        <p:spPr bwMode="auto">
          <a:xfrm>
            <a:off x="2888858" y="1736767"/>
            <a:ext cx="1231879" cy="913422"/>
          </a:xfrm>
          <a:prstGeom prst="rect">
            <a:avLst/>
          </a:prstGeom>
          <a:noFill/>
          <a:ln w="9525">
            <a:noFill/>
            <a:miter lim="800000"/>
            <a:headEnd/>
            <a:tailEnd/>
          </a:ln>
        </p:spPr>
      </p:pic>
      <p:cxnSp>
        <p:nvCxnSpPr>
          <p:cNvPr id="9" name="Straight Connector 8"/>
          <p:cNvCxnSpPr/>
          <p:nvPr/>
        </p:nvCxnSpPr>
        <p:spPr>
          <a:xfrm>
            <a:off x="1318161" y="3040086"/>
            <a:ext cx="653143" cy="0"/>
          </a:xfrm>
          <a:prstGeom prst="line">
            <a:avLst/>
          </a:prstGeom>
          <a:ln w="28575">
            <a:solidFill>
              <a:srgbClr val="1C3763"/>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H="1">
            <a:off x="1476501" y="3222176"/>
            <a:ext cx="346365" cy="1980"/>
          </a:xfrm>
          <a:prstGeom prst="line">
            <a:avLst/>
          </a:prstGeom>
          <a:ln w="28575">
            <a:solidFill>
              <a:srgbClr val="1C3763"/>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470068" y="2229103"/>
            <a:ext cx="430665" cy="74709"/>
          </a:xfrm>
          <a:prstGeom prst="straightConnector1">
            <a:avLst/>
          </a:prstGeom>
          <a:ln w="28575">
            <a:solidFill>
              <a:srgbClr val="1C376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259394" name="Picture 2" descr="C:\Users\BDMUNTER\Desktop\146-currencyicons.jpg"/>
          <p:cNvPicPr>
            <a:picLocks noChangeAspect="1" noChangeArrowheads="1"/>
          </p:cNvPicPr>
          <p:nvPr/>
        </p:nvPicPr>
        <p:blipFill>
          <a:blip r:embed="rId4" cstate="print"/>
          <a:srcRect l="3221" t="5710" r="48780" b="52524"/>
          <a:stretch>
            <a:fillRect/>
          </a:stretch>
        </p:blipFill>
        <p:spPr bwMode="auto">
          <a:xfrm>
            <a:off x="2268188" y="1698172"/>
            <a:ext cx="570016" cy="495988"/>
          </a:xfrm>
          <a:prstGeom prst="rect">
            <a:avLst/>
          </a:prstGeom>
          <a:noFill/>
        </p:spPr>
      </p:pic>
      <p:pic>
        <p:nvPicPr>
          <p:cNvPr id="3259396" name="Picture 4" descr="C:\Users\BDMUNTER\Desktop\146-currencyicons.jpg"/>
          <p:cNvPicPr>
            <a:picLocks noChangeAspect="1" noChangeArrowheads="1"/>
          </p:cNvPicPr>
          <p:nvPr/>
        </p:nvPicPr>
        <p:blipFill>
          <a:blip r:embed="rId4" cstate="print"/>
          <a:srcRect l="48721" t="3254" b="54356"/>
          <a:stretch>
            <a:fillRect/>
          </a:stretch>
        </p:blipFill>
        <p:spPr bwMode="auto">
          <a:xfrm>
            <a:off x="1413164" y="2636323"/>
            <a:ext cx="439387" cy="363217"/>
          </a:xfrm>
          <a:prstGeom prst="rect">
            <a:avLst/>
          </a:prstGeom>
          <a:noFill/>
        </p:spPr>
      </p:pic>
      <p:sp>
        <p:nvSpPr>
          <p:cNvPr id="25" name="TextBox 24"/>
          <p:cNvSpPr txBox="1"/>
          <p:nvPr/>
        </p:nvSpPr>
        <p:spPr>
          <a:xfrm>
            <a:off x="1224060" y="2790701"/>
            <a:ext cx="301686" cy="276999"/>
          </a:xfrm>
          <a:prstGeom prst="rect">
            <a:avLst/>
          </a:prstGeom>
          <a:noFill/>
        </p:spPr>
        <p:txBody>
          <a:bodyPr wrap="none" rtlCol="0">
            <a:spAutoFit/>
          </a:bodyPr>
          <a:lstStyle/>
          <a:p>
            <a:r>
              <a:rPr lang="nl-BE">
                <a:solidFill>
                  <a:srgbClr val="1C3763"/>
                </a:solidFill>
              </a:rPr>
              <a:t>D</a:t>
            </a:r>
          </a:p>
        </p:txBody>
      </p:sp>
      <p:sp>
        <p:nvSpPr>
          <p:cNvPr id="26" name="TextBox 25"/>
          <p:cNvSpPr txBox="1"/>
          <p:nvPr/>
        </p:nvSpPr>
        <p:spPr>
          <a:xfrm>
            <a:off x="1775558" y="2788721"/>
            <a:ext cx="287258" cy="276999"/>
          </a:xfrm>
          <a:prstGeom prst="rect">
            <a:avLst/>
          </a:prstGeom>
          <a:noFill/>
        </p:spPr>
        <p:txBody>
          <a:bodyPr wrap="none" rtlCol="0">
            <a:spAutoFit/>
          </a:bodyPr>
          <a:lstStyle/>
          <a:p>
            <a:r>
              <a:rPr lang="nl-BE">
                <a:solidFill>
                  <a:srgbClr val="1C3763"/>
                </a:solidFill>
              </a:rPr>
              <a:t>C</a:t>
            </a:r>
          </a:p>
        </p:txBody>
      </p:sp>
      <p:pic>
        <p:nvPicPr>
          <p:cNvPr id="29" name="Picture 5" descr="Bank-shadow"/>
          <p:cNvPicPr>
            <a:picLocks noChangeAspect="1" noChangeArrowheads="1"/>
          </p:cNvPicPr>
          <p:nvPr/>
        </p:nvPicPr>
        <p:blipFill>
          <a:blip r:embed="rId3" cstate="print"/>
          <a:srcRect/>
          <a:stretch>
            <a:fillRect/>
          </a:stretch>
        </p:blipFill>
        <p:spPr bwMode="auto">
          <a:xfrm>
            <a:off x="7304485" y="1734790"/>
            <a:ext cx="1231879" cy="913422"/>
          </a:xfrm>
          <a:prstGeom prst="rect">
            <a:avLst/>
          </a:prstGeom>
          <a:noFill/>
          <a:ln w="9525">
            <a:noFill/>
            <a:miter lim="800000"/>
            <a:headEnd/>
            <a:tailEnd/>
          </a:ln>
        </p:spPr>
      </p:pic>
      <p:cxnSp>
        <p:nvCxnSpPr>
          <p:cNvPr id="30" name="Straight Connector 29"/>
          <p:cNvCxnSpPr/>
          <p:nvPr/>
        </p:nvCxnSpPr>
        <p:spPr>
          <a:xfrm>
            <a:off x="5733788" y="3038109"/>
            <a:ext cx="653143" cy="0"/>
          </a:xfrm>
          <a:prstGeom prst="line">
            <a:avLst/>
          </a:prstGeom>
          <a:ln w="28575">
            <a:solidFill>
              <a:srgbClr val="1C376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H="1">
            <a:off x="5892128" y="3220199"/>
            <a:ext cx="346365" cy="1980"/>
          </a:xfrm>
          <a:prstGeom prst="line">
            <a:avLst/>
          </a:prstGeom>
          <a:ln w="28575">
            <a:solidFill>
              <a:srgbClr val="1C3763"/>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885695" y="2227126"/>
            <a:ext cx="430665" cy="74709"/>
          </a:xfrm>
          <a:prstGeom prst="straightConnector1">
            <a:avLst/>
          </a:prstGeom>
          <a:ln w="28575">
            <a:solidFill>
              <a:srgbClr val="1C3763"/>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3" name="Picture 2" descr="C:\Users\BDMUNTER\Desktop\146-currencyicons.jpg"/>
          <p:cNvPicPr>
            <a:picLocks noChangeAspect="1" noChangeArrowheads="1"/>
          </p:cNvPicPr>
          <p:nvPr/>
        </p:nvPicPr>
        <p:blipFill>
          <a:blip r:embed="rId4" cstate="print"/>
          <a:srcRect l="3221" t="5710" r="48780" b="52524"/>
          <a:stretch>
            <a:fillRect/>
          </a:stretch>
        </p:blipFill>
        <p:spPr bwMode="auto">
          <a:xfrm>
            <a:off x="6683815" y="1696195"/>
            <a:ext cx="570016" cy="495988"/>
          </a:xfrm>
          <a:prstGeom prst="rect">
            <a:avLst/>
          </a:prstGeom>
          <a:noFill/>
        </p:spPr>
      </p:pic>
      <p:pic>
        <p:nvPicPr>
          <p:cNvPr id="34" name="Picture 4" descr="C:\Users\BDMUNTER\Desktop\146-currencyicons.jpg"/>
          <p:cNvPicPr>
            <a:picLocks noChangeAspect="1" noChangeArrowheads="1"/>
          </p:cNvPicPr>
          <p:nvPr/>
        </p:nvPicPr>
        <p:blipFill>
          <a:blip r:embed="rId4" cstate="print"/>
          <a:srcRect l="48721" t="3254" b="54356"/>
          <a:stretch>
            <a:fillRect/>
          </a:stretch>
        </p:blipFill>
        <p:spPr bwMode="auto">
          <a:xfrm>
            <a:off x="5828791" y="2634346"/>
            <a:ext cx="439387" cy="363217"/>
          </a:xfrm>
          <a:prstGeom prst="rect">
            <a:avLst/>
          </a:prstGeom>
          <a:noFill/>
        </p:spPr>
      </p:pic>
      <p:sp>
        <p:nvSpPr>
          <p:cNvPr id="36" name="TextBox 35"/>
          <p:cNvSpPr txBox="1"/>
          <p:nvPr/>
        </p:nvSpPr>
        <p:spPr>
          <a:xfrm>
            <a:off x="5639687" y="2788724"/>
            <a:ext cx="301686" cy="276999"/>
          </a:xfrm>
          <a:prstGeom prst="rect">
            <a:avLst/>
          </a:prstGeom>
          <a:noFill/>
        </p:spPr>
        <p:txBody>
          <a:bodyPr wrap="none" rtlCol="0">
            <a:spAutoFit/>
          </a:bodyPr>
          <a:lstStyle/>
          <a:p>
            <a:r>
              <a:rPr lang="nl-BE">
                <a:solidFill>
                  <a:srgbClr val="1C3763"/>
                </a:solidFill>
              </a:rPr>
              <a:t>D</a:t>
            </a:r>
          </a:p>
        </p:txBody>
      </p:sp>
      <p:sp>
        <p:nvSpPr>
          <p:cNvPr id="37" name="TextBox 36"/>
          <p:cNvSpPr txBox="1"/>
          <p:nvPr/>
        </p:nvSpPr>
        <p:spPr>
          <a:xfrm>
            <a:off x="6191185" y="2786744"/>
            <a:ext cx="287258" cy="276999"/>
          </a:xfrm>
          <a:prstGeom prst="rect">
            <a:avLst/>
          </a:prstGeom>
          <a:noFill/>
        </p:spPr>
        <p:txBody>
          <a:bodyPr wrap="none" rtlCol="0">
            <a:spAutoFit/>
          </a:bodyPr>
          <a:lstStyle/>
          <a:p>
            <a:r>
              <a:rPr lang="nl-BE">
                <a:solidFill>
                  <a:srgbClr val="1C3763"/>
                </a:solidFill>
              </a:rPr>
              <a:t>C</a:t>
            </a:r>
          </a:p>
        </p:txBody>
      </p:sp>
      <p:pic>
        <p:nvPicPr>
          <p:cNvPr id="38" name="Picture 41" descr="Person_blue"/>
          <p:cNvPicPr>
            <a:picLocks noChangeAspect="1" noChangeArrowheads="1"/>
          </p:cNvPicPr>
          <p:nvPr/>
        </p:nvPicPr>
        <p:blipFill>
          <a:blip r:embed="rId5" cstate="print"/>
          <a:srcRect/>
          <a:stretch>
            <a:fillRect/>
          </a:stretch>
        </p:blipFill>
        <p:spPr bwMode="auto">
          <a:xfrm>
            <a:off x="5143055" y="2164354"/>
            <a:ext cx="571500" cy="695325"/>
          </a:xfrm>
          <a:prstGeom prst="rect">
            <a:avLst/>
          </a:prstGeom>
          <a:noFill/>
          <a:ln w="9525">
            <a:noFill/>
            <a:miter lim="800000"/>
            <a:headEnd/>
            <a:tailEnd/>
          </a:ln>
        </p:spPr>
      </p:pic>
      <p:pic>
        <p:nvPicPr>
          <p:cNvPr id="44" name="Picture 5" descr="Bank-shadow"/>
          <p:cNvPicPr>
            <a:picLocks noChangeAspect="1" noChangeArrowheads="1"/>
          </p:cNvPicPr>
          <p:nvPr/>
        </p:nvPicPr>
        <p:blipFill>
          <a:blip r:embed="rId3" cstate="print"/>
          <a:srcRect/>
          <a:stretch>
            <a:fillRect/>
          </a:stretch>
        </p:blipFill>
        <p:spPr bwMode="auto">
          <a:xfrm>
            <a:off x="2886883" y="4062292"/>
            <a:ext cx="1231879" cy="913422"/>
          </a:xfrm>
          <a:prstGeom prst="rect">
            <a:avLst/>
          </a:prstGeom>
          <a:noFill/>
          <a:ln w="9525">
            <a:noFill/>
            <a:miter lim="800000"/>
            <a:headEnd/>
            <a:tailEnd/>
          </a:ln>
        </p:spPr>
      </p:pic>
      <p:cxnSp>
        <p:nvCxnSpPr>
          <p:cNvPr id="45" name="Straight Connector 44"/>
          <p:cNvCxnSpPr/>
          <p:nvPr/>
        </p:nvCxnSpPr>
        <p:spPr>
          <a:xfrm>
            <a:off x="1316186" y="5365611"/>
            <a:ext cx="653143" cy="0"/>
          </a:xfrm>
          <a:prstGeom prst="line">
            <a:avLst/>
          </a:prstGeom>
          <a:ln w="28575">
            <a:solidFill>
              <a:srgbClr val="1C3763"/>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474526" y="5547701"/>
            <a:ext cx="346365" cy="1980"/>
          </a:xfrm>
          <a:prstGeom prst="line">
            <a:avLst/>
          </a:prstGeom>
          <a:ln w="28575">
            <a:solidFill>
              <a:srgbClr val="1C3763"/>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2468093" y="4554628"/>
            <a:ext cx="430665" cy="74709"/>
          </a:xfrm>
          <a:prstGeom prst="straightConnector1">
            <a:avLst/>
          </a:prstGeom>
          <a:ln w="28575">
            <a:solidFill>
              <a:srgbClr val="1C376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8" name="Picture 2" descr="C:\Users\BDMUNTER\Desktop\146-currencyicons.jpg"/>
          <p:cNvPicPr>
            <a:picLocks noChangeAspect="1" noChangeArrowheads="1"/>
          </p:cNvPicPr>
          <p:nvPr/>
        </p:nvPicPr>
        <p:blipFill>
          <a:blip r:embed="rId4" cstate="print"/>
          <a:srcRect l="3221" t="5710" r="48780" b="52524"/>
          <a:stretch>
            <a:fillRect/>
          </a:stretch>
        </p:blipFill>
        <p:spPr bwMode="auto">
          <a:xfrm>
            <a:off x="2266213" y="4023697"/>
            <a:ext cx="570016" cy="495988"/>
          </a:xfrm>
          <a:prstGeom prst="rect">
            <a:avLst/>
          </a:prstGeom>
          <a:noFill/>
        </p:spPr>
      </p:pic>
      <p:pic>
        <p:nvPicPr>
          <p:cNvPr id="49" name="Picture 4" descr="C:\Users\BDMUNTER\Desktop\146-currencyicons.jpg"/>
          <p:cNvPicPr>
            <a:picLocks noChangeAspect="1" noChangeArrowheads="1"/>
          </p:cNvPicPr>
          <p:nvPr/>
        </p:nvPicPr>
        <p:blipFill>
          <a:blip r:embed="rId4" cstate="print"/>
          <a:srcRect l="48721" t="3254" b="54356"/>
          <a:stretch>
            <a:fillRect/>
          </a:stretch>
        </p:blipFill>
        <p:spPr bwMode="auto">
          <a:xfrm>
            <a:off x="1411189" y="4961848"/>
            <a:ext cx="439387" cy="363217"/>
          </a:xfrm>
          <a:prstGeom prst="rect">
            <a:avLst/>
          </a:prstGeom>
          <a:noFill/>
        </p:spPr>
      </p:pic>
      <p:sp>
        <p:nvSpPr>
          <p:cNvPr id="51" name="TextBox 50"/>
          <p:cNvSpPr txBox="1"/>
          <p:nvPr/>
        </p:nvSpPr>
        <p:spPr>
          <a:xfrm>
            <a:off x="1222085" y="5116226"/>
            <a:ext cx="301686" cy="276999"/>
          </a:xfrm>
          <a:prstGeom prst="rect">
            <a:avLst/>
          </a:prstGeom>
          <a:noFill/>
        </p:spPr>
        <p:txBody>
          <a:bodyPr wrap="none" rtlCol="0">
            <a:spAutoFit/>
          </a:bodyPr>
          <a:lstStyle/>
          <a:p>
            <a:r>
              <a:rPr lang="nl-BE">
                <a:solidFill>
                  <a:srgbClr val="1C3763"/>
                </a:solidFill>
              </a:rPr>
              <a:t>D</a:t>
            </a:r>
          </a:p>
        </p:txBody>
      </p:sp>
      <p:sp>
        <p:nvSpPr>
          <p:cNvPr id="52" name="TextBox 51"/>
          <p:cNvSpPr txBox="1"/>
          <p:nvPr/>
        </p:nvSpPr>
        <p:spPr>
          <a:xfrm>
            <a:off x="1773583" y="5114246"/>
            <a:ext cx="287258" cy="276999"/>
          </a:xfrm>
          <a:prstGeom prst="rect">
            <a:avLst/>
          </a:prstGeom>
          <a:noFill/>
        </p:spPr>
        <p:txBody>
          <a:bodyPr wrap="none" rtlCol="0">
            <a:spAutoFit/>
          </a:bodyPr>
          <a:lstStyle/>
          <a:p>
            <a:r>
              <a:rPr lang="nl-BE">
                <a:solidFill>
                  <a:srgbClr val="1C3763"/>
                </a:solidFill>
              </a:rPr>
              <a:t>C</a:t>
            </a:r>
          </a:p>
        </p:txBody>
      </p:sp>
      <p:pic>
        <p:nvPicPr>
          <p:cNvPr id="53" name="Picture 5" descr="Bank-shadow"/>
          <p:cNvPicPr>
            <a:picLocks noChangeAspect="1" noChangeArrowheads="1"/>
          </p:cNvPicPr>
          <p:nvPr/>
        </p:nvPicPr>
        <p:blipFill>
          <a:blip r:embed="rId3" cstate="print"/>
          <a:srcRect/>
          <a:stretch>
            <a:fillRect/>
          </a:stretch>
        </p:blipFill>
        <p:spPr bwMode="auto">
          <a:xfrm>
            <a:off x="735471" y="4452198"/>
            <a:ext cx="738124" cy="547309"/>
          </a:xfrm>
          <a:prstGeom prst="rect">
            <a:avLst/>
          </a:prstGeom>
          <a:noFill/>
          <a:ln w="9525">
            <a:noFill/>
            <a:miter lim="800000"/>
            <a:headEnd/>
            <a:tailEnd/>
          </a:ln>
        </p:spPr>
      </p:pic>
      <p:pic>
        <p:nvPicPr>
          <p:cNvPr id="64" name="Picture 5" descr="Bank-shadow"/>
          <p:cNvPicPr>
            <a:picLocks noChangeAspect="1" noChangeArrowheads="1"/>
          </p:cNvPicPr>
          <p:nvPr/>
        </p:nvPicPr>
        <p:blipFill>
          <a:blip r:embed="rId3" cstate="print"/>
          <a:srcRect/>
          <a:stretch>
            <a:fillRect/>
          </a:stretch>
        </p:blipFill>
        <p:spPr bwMode="auto">
          <a:xfrm>
            <a:off x="7314385" y="4036565"/>
            <a:ext cx="1231879" cy="913422"/>
          </a:xfrm>
          <a:prstGeom prst="rect">
            <a:avLst/>
          </a:prstGeom>
          <a:noFill/>
          <a:ln w="9525">
            <a:noFill/>
            <a:miter lim="800000"/>
            <a:headEnd/>
            <a:tailEnd/>
          </a:ln>
        </p:spPr>
      </p:pic>
      <p:cxnSp>
        <p:nvCxnSpPr>
          <p:cNvPr id="65" name="Straight Connector 64"/>
          <p:cNvCxnSpPr/>
          <p:nvPr/>
        </p:nvCxnSpPr>
        <p:spPr>
          <a:xfrm>
            <a:off x="5743688" y="5339884"/>
            <a:ext cx="653143" cy="0"/>
          </a:xfrm>
          <a:prstGeom prst="line">
            <a:avLst/>
          </a:prstGeom>
          <a:ln w="28575">
            <a:solidFill>
              <a:srgbClr val="1C3763"/>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902028" y="5521974"/>
            <a:ext cx="346365" cy="1980"/>
          </a:xfrm>
          <a:prstGeom prst="line">
            <a:avLst/>
          </a:prstGeom>
          <a:ln w="28575">
            <a:solidFill>
              <a:srgbClr val="1C3763"/>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6895595" y="4528901"/>
            <a:ext cx="430665" cy="74709"/>
          </a:xfrm>
          <a:prstGeom prst="straightConnector1">
            <a:avLst/>
          </a:prstGeom>
          <a:ln w="28575">
            <a:solidFill>
              <a:srgbClr val="1C3763"/>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68" name="Picture 2" descr="C:\Users\BDMUNTER\Desktop\146-currencyicons.jpg"/>
          <p:cNvPicPr>
            <a:picLocks noChangeAspect="1" noChangeArrowheads="1"/>
          </p:cNvPicPr>
          <p:nvPr/>
        </p:nvPicPr>
        <p:blipFill>
          <a:blip r:embed="rId4" cstate="print"/>
          <a:srcRect l="3221" t="5710" r="48780" b="52524"/>
          <a:stretch>
            <a:fillRect/>
          </a:stretch>
        </p:blipFill>
        <p:spPr bwMode="auto">
          <a:xfrm>
            <a:off x="6693715" y="3997970"/>
            <a:ext cx="570016" cy="495988"/>
          </a:xfrm>
          <a:prstGeom prst="rect">
            <a:avLst/>
          </a:prstGeom>
          <a:noFill/>
        </p:spPr>
      </p:pic>
      <p:pic>
        <p:nvPicPr>
          <p:cNvPr id="69" name="Picture 4" descr="C:\Users\BDMUNTER\Desktop\146-currencyicons.jpg"/>
          <p:cNvPicPr>
            <a:picLocks noChangeAspect="1" noChangeArrowheads="1"/>
          </p:cNvPicPr>
          <p:nvPr/>
        </p:nvPicPr>
        <p:blipFill>
          <a:blip r:embed="rId4" cstate="print"/>
          <a:srcRect l="48721" t="3254" b="54356"/>
          <a:stretch>
            <a:fillRect/>
          </a:stretch>
        </p:blipFill>
        <p:spPr bwMode="auto">
          <a:xfrm>
            <a:off x="5838691" y="4936121"/>
            <a:ext cx="439387" cy="363217"/>
          </a:xfrm>
          <a:prstGeom prst="rect">
            <a:avLst/>
          </a:prstGeom>
          <a:noFill/>
        </p:spPr>
      </p:pic>
      <p:sp>
        <p:nvSpPr>
          <p:cNvPr id="71" name="TextBox 70"/>
          <p:cNvSpPr txBox="1"/>
          <p:nvPr/>
        </p:nvSpPr>
        <p:spPr>
          <a:xfrm>
            <a:off x="5649587" y="5090499"/>
            <a:ext cx="301686" cy="276999"/>
          </a:xfrm>
          <a:prstGeom prst="rect">
            <a:avLst/>
          </a:prstGeom>
          <a:noFill/>
        </p:spPr>
        <p:txBody>
          <a:bodyPr wrap="none" rtlCol="0">
            <a:spAutoFit/>
          </a:bodyPr>
          <a:lstStyle/>
          <a:p>
            <a:r>
              <a:rPr lang="nl-BE">
                <a:solidFill>
                  <a:srgbClr val="1C3763"/>
                </a:solidFill>
              </a:rPr>
              <a:t>D</a:t>
            </a:r>
          </a:p>
        </p:txBody>
      </p:sp>
      <p:sp>
        <p:nvSpPr>
          <p:cNvPr id="72" name="TextBox 71"/>
          <p:cNvSpPr txBox="1"/>
          <p:nvPr/>
        </p:nvSpPr>
        <p:spPr>
          <a:xfrm>
            <a:off x="6201085" y="5088519"/>
            <a:ext cx="287258" cy="276999"/>
          </a:xfrm>
          <a:prstGeom prst="rect">
            <a:avLst/>
          </a:prstGeom>
          <a:noFill/>
        </p:spPr>
        <p:txBody>
          <a:bodyPr wrap="none" rtlCol="0">
            <a:spAutoFit/>
          </a:bodyPr>
          <a:lstStyle/>
          <a:p>
            <a:r>
              <a:rPr lang="nl-BE">
                <a:solidFill>
                  <a:srgbClr val="1C3763"/>
                </a:solidFill>
              </a:rPr>
              <a:t>C</a:t>
            </a:r>
          </a:p>
        </p:txBody>
      </p:sp>
      <p:pic>
        <p:nvPicPr>
          <p:cNvPr id="74" name="Picture 5" descr="Bank-shadow"/>
          <p:cNvPicPr>
            <a:picLocks noChangeAspect="1" noChangeArrowheads="1"/>
          </p:cNvPicPr>
          <p:nvPr/>
        </p:nvPicPr>
        <p:blipFill>
          <a:blip r:embed="rId3" cstate="print"/>
          <a:srcRect/>
          <a:stretch>
            <a:fillRect/>
          </a:stretch>
        </p:blipFill>
        <p:spPr bwMode="auto">
          <a:xfrm>
            <a:off x="5115486" y="4450221"/>
            <a:ext cx="738124" cy="547309"/>
          </a:xfrm>
          <a:prstGeom prst="rect">
            <a:avLst/>
          </a:prstGeom>
          <a:noFill/>
          <a:ln w="9525">
            <a:noFill/>
            <a:miter lim="800000"/>
            <a:headEnd/>
            <a:tailEnd/>
          </a:ln>
        </p:spPr>
      </p:pic>
      <p:sp>
        <p:nvSpPr>
          <p:cNvPr id="78" name="TextBox 77"/>
          <p:cNvSpPr txBox="1"/>
          <p:nvPr/>
        </p:nvSpPr>
        <p:spPr>
          <a:xfrm>
            <a:off x="696067" y="3476805"/>
            <a:ext cx="3623108" cy="246221"/>
          </a:xfrm>
          <a:prstGeom prst="rect">
            <a:avLst/>
          </a:prstGeom>
          <a:noFill/>
        </p:spPr>
        <p:txBody>
          <a:bodyPr wrap="none" rtlCol="0">
            <a:spAutoFit/>
          </a:bodyPr>
          <a:lstStyle/>
          <a:p>
            <a:r>
              <a:rPr lang="nl-BE" sz="1000" b="0"/>
              <a:t>Originating party’s account currency &lt;&gt; settlement currency</a:t>
            </a:r>
          </a:p>
        </p:txBody>
      </p:sp>
      <p:sp>
        <p:nvSpPr>
          <p:cNvPr id="80" name="TextBox 79"/>
          <p:cNvSpPr txBox="1"/>
          <p:nvPr/>
        </p:nvSpPr>
        <p:spPr>
          <a:xfrm>
            <a:off x="5203115" y="3486702"/>
            <a:ext cx="3336170" cy="246221"/>
          </a:xfrm>
          <a:prstGeom prst="rect">
            <a:avLst/>
          </a:prstGeom>
          <a:noFill/>
        </p:spPr>
        <p:txBody>
          <a:bodyPr wrap="none" rtlCol="0">
            <a:spAutoFit/>
          </a:bodyPr>
          <a:lstStyle/>
          <a:p>
            <a:r>
              <a:rPr lang="en-US" sz="1000" b="0"/>
              <a:t>Credit party’s account currency &lt;&gt; settlement currency</a:t>
            </a:r>
            <a:endParaRPr lang="nl-BE" sz="1000" b="0"/>
          </a:p>
        </p:txBody>
      </p:sp>
      <p:pic>
        <p:nvPicPr>
          <p:cNvPr id="3259399" name="Picture 7"/>
          <p:cNvPicPr>
            <a:picLocks noChangeAspect="1" noChangeArrowheads="1"/>
          </p:cNvPicPr>
          <p:nvPr/>
        </p:nvPicPr>
        <p:blipFill>
          <a:blip r:embed="rId6" cstate="print"/>
          <a:srcRect/>
          <a:stretch>
            <a:fillRect/>
          </a:stretch>
        </p:blipFill>
        <p:spPr bwMode="auto">
          <a:xfrm rot="1680000">
            <a:off x="1867052" y="2105381"/>
            <a:ext cx="538217" cy="776808"/>
          </a:xfrm>
          <a:prstGeom prst="rect">
            <a:avLst/>
          </a:prstGeom>
          <a:noFill/>
          <a:ln w="9525">
            <a:noFill/>
            <a:miter lim="800000"/>
            <a:headEnd/>
            <a:tailEnd/>
          </a:ln>
          <a:effectLst/>
        </p:spPr>
      </p:pic>
      <p:pic>
        <p:nvPicPr>
          <p:cNvPr id="83" name="Picture 7"/>
          <p:cNvPicPr>
            <a:picLocks noChangeAspect="1" noChangeArrowheads="1"/>
          </p:cNvPicPr>
          <p:nvPr/>
        </p:nvPicPr>
        <p:blipFill>
          <a:blip r:embed="rId6" cstate="print"/>
          <a:srcRect/>
          <a:stretch>
            <a:fillRect/>
          </a:stretch>
        </p:blipFill>
        <p:spPr bwMode="auto">
          <a:xfrm rot="1680000">
            <a:off x="1887779" y="4430396"/>
            <a:ext cx="538217" cy="776808"/>
          </a:xfrm>
          <a:prstGeom prst="rect">
            <a:avLst/>
          </a:prstGeom>
          <a:noFill/>
          <a:ln w="9525">
            <a:noFill/>
            <a:miter lim="800000"/>
            <a:headEnd/>
            <a:tailEnd/>
          </a:ln>
          <a:effectLst/>
        </p:spPr>
      </p:pic>
      <p:pic>
        <p:nvPicPr>
          <p:cNvPr id="88" name="Picture 7"/>
          <p:cNvPicPr>
            <a:picLocks noChangeAspect="1" noChangeArrowheads="1"/>
          </p:cNvPicPr>
          <p:nvPr/>
        </p:nvPicPr>
        <p:blipFill>
          <a:blip r:embed="rId6" cstate="print"/>
          <a:srcRect/>
          <a:stretch>
            <a:fillRect/>
          </a:stretch>
        </p:blipFill>
        <p:spPr bwMode="auto">
          <a:xfrm rot="1680000">
            <a:off x="6291409" y="2104161"/>
            <a:ext cx="538217" cy="776808"/>
          </a:xfrm>
          <a:prstGeom prst="rect">
            <a:avLst/>
          </a:prstGeom>
          <a:noFill/>
          <a:ln w="9525">
            <a:noFill/>
            <a:miter lim="800000"/>
            <a:headEnd/>
            <a:tailEnd/>
          </a:ln>
          <a:effectLst/>
        </p:spPr>
      </p:pic>
      <p:pic>
        <p:nvPicPr>
          <p:cNvPr id="89" name="Picture 7"/>
          <p:cNvPicPr>
            <a:picLocks noChangeAspect="1" noChangeArrowheads="1"/>
          </p:cNvPicPr>
          <p:nvPr/>
        </p:nvPicPr>
        <p:blipFill>
          <a:blip r:embed="rId6" cstate="print"/>
          <a:srcRect/>
          <a:stretch>
            <a:fillRect/>
          </a:stretch>
        </p:blipFill>
        <p:spPr bwMode="auto">
          <a:xfrm rot="1680000">
            <a:off x="6297504" y="4370592"/>
            <a:ext cx="538217" cy="776808"/>
          </a:xfrm>
          <a:prstGeom prst="rect">
            <a:avLst/>
          </a:prstGeom>
          <a:noFill/>
          <a:ln w="9525">
            <a:noFill/>
            <a:miter lim="800000"/>
            <a:headEnd/>
            <a:tailEnd/>
          </a:ln>
          <a:effectLst/>
        </p:spPr>
      </p:pic>
      <p:sp>
        <p:nvSpPr>
          <p:cNvPr id="90" name="TextBox 89"/>
          <p:cNvSpPr txBox="1"/>
          <p:nvPr/>
        </p:nvSpPr>
        <p:spPr>
          <a:xfrm rot="-480000">
            <a:off x="2462502" y="2297201"/>
            <a:ext cx="478016" cy="252000"/>
          </a:xfrm>
          <a:prstGeom prst="rect">
            <a:avLst/>
          </a:prstGeom>
          <a:noFill/>
        </p:spPr>
        <p:txBody>
          <a:bodyPr wrap="none" rtlCol="0">
            <a:spAutoFit/>
          </a:bodyPr>
          <a:lstStyle/>
          <a:p>
            <a:r>
              <a:rPr lang="nl-BE">
                <a:solidFill>
                  <a:srgbClr val="1C3763"/>
                </a:solidFill>
              </a:rPr>
              <a:t>100</a:t>
            </a:r>
          </a:p>
        </p:txBody>
      </p:sp>
      <p:sp>
        <p:nvSpPr>
          <p:cNvPr id="91" name="TextBox 90"/>
          <p:cNvSpPr txBox="1"/>
          <p:nvPr/>
        </p:nvSpPr>
        <p:spPr>
          <a:xfrm>
            <a:off x="1226302" y="3021177"/>
            <a:ext cx="380232" cy="276999"/>
          </a:xfrm>
          <a:prstGeom prst="rect">
            <a:avLst/>
          </a:prstGeom>
          <a:noFill/>
        </p:spPr>
        <p:txBody>
          <a:bodyPr wrap="none" rtlCol="0">
            <a:spAutoFit/>
          </a:bodyPr>
          <a:lstStyle/>
          <a:p>
            <a:r>
              <a:rPr lang="nl-BE">
                <a:solidFill>
                  <a:srgbClr val="1C3763"/>
                </a:solidFill>
              </a:rPr>
              <a:t>80</a:t>
            </a:r>
          </a:p>
        </p:txBody>
      </p:sp>
      <p:sp>
        <p:nvSpPr>
          <p:cNvPr id="92" name="TextBox 91"/>
          <p:cNvSpPr txBox="1"/>
          <p:nvPr/>
        </p:nvSpPr>
        <p:spPr>
          <a:xfrm>
            <a:off x="6126267" y="3012643"/>
            <a:ext cx="380232" cy="276999"/>
          </a:xfrm>
          <a:prstGeom prst="rect">
            <a:avLst/>
          </a:prstGeom>
          <a:noFill/>
        </p:spPr>
        <p:txBody>
          <a:bodyPr wrap="none" rtlCol="0">
            <a:spAutoFit/>
          </a:bodyPr>
          <a:lstStyle/>
          <a:p>
            <a:r>
              <a:rPr lang="nl-BE">
                <a:solidFill>
                  <a:srgbClr val="1C3763"/>
                </a:solidFill>
              </a:rPr>
              <a:t>80</a:t>
            </a:r>
          </a:p>
        </p:txBody>
      </p:sp>
      <p:sp>
        <p:nvSpPr>
          <p:cNvPr id="93" name="TextBox 92"/>
          <p:cNvSpPr txBox="1"/>
          <p:nvPr/>
        </p:nvSpPr>
        <p:spPr>
          <a:xfrm rot="-480000">
            <a:off x="6916241" y="2281352"/>
            <a:ext cx="478016" cy="252000"/>
          </a:xfrm>
          <a:prstGeom prst="rect">
            <a:avLst/>
          </a:prstGeom>
          <a:noFill/>
        </p:spPr>
        <p:txBody>
          <a:bodyPr wrap="none" rtlCol="0">
            <a:spAutoFit/>
          </a:bodyPr>
          <a:lstStyle/>
          <a:p>
            <a:r>
              <a:rPr lang="nl-BE">
                <a:solidFill>
                  <a:srgbClr val="1C3763"/>
                </a:solidFill>
              </a:rPr>
              <a:t>100</a:t>
            </a:r>
          </a:p>
        </p:txBody>
      </p:sp>
      <p:sp>
        <p:nvSpPr>
          <p:cNvPr id="94" name="TextBox 93"/>
          <p:cNvSpPr txBox="1"/>
          <p:nvPr/>
        </p:nvSpPr>
        <p:spPr>
          <a:xfrm>
            <a:off x="1225083" y="5353444"/>
            <a:ext cx="380232" cy="276999"/>
          </a:xfrm>
          <a:prstGeom prst="rect">
            <a:avLst/>
          </a:prstGeom>
          <a:noFill/>
        </p:spPr>
        <p:txBody>
          <a:bodyPr wrap="none" rtlCol="0">
            <a:spAutoFit/>
          </a:bodyPr>
          <a:lstStyle/>
          <a:p>
            <a:r>
              <a:rPr lang="nl-BE">
                <a:solidFill>
                  <a:srgbClr val="1C3763"/>
                </a:solidFill>
              </a:rPr>
              <a:t>80</a:t>
            </a:r>
          </a:p>
        </p:txBody>
      </p:sp>
      <p:sp>
        <p:nvSpPr>
          <p:cNvPr id="95" name="TextBox 94"/>
          <p:cNvSpPr txBox="1"/>
          <p:nvPr/>
        </p:nvSpPr>
        <p:spPr>
          <a:xfrm rot="-480000">
            <a:off x="2432022" y="4607586"/>
            <a:ext cx="478016" cy="252000"/>
          </a:xfrm>
          <a:prstGeom prst="rect">
            <a:avLst/>
          </a:prstGeom>
          <a:noFill/>
        </p:spPr>
        <p:txBody>
          <a:bodyPr wrap="none" rtlCol="0">
            <a:spAutoFit/>
          </a:bodyPr>
          <a:lstStyle/>
          <a:p>
            <a:r>
              <a:rPr lang="nl-BE">
                <a:solidFill>
                  <a:srgbClr val="1C3763"/>
                </a:solidFill>
              </a:rPr>
              <a:t>100</a:t>
            </a:r>
          </a:p>
        </p:txBody>
      </p:sp>
      <p:sp>
        <p:nvSpPr>
          <p:cNvPr id="96" name="TextBox 95"/>
          <p:cNvSpPr txBox="1"/>
          <p:nvPr/>
        </p:nvSpPr>
        <p:spPr>
          <a:xfrm rot="-480000">
            <a:off x="6929651" y="4599053"/>
            <a:ext cx="478016" cy="252000"/>
          </a:xfrm>
          <a:prstGeom prst="rect">
            <a:avLst/>
          </a:prstGeom>
          <a:noFill/>
        </p:spPr>
        <p:txBody>
          <a:bodyPr wrap="none" rtlCol="0">
            <a:spAutoFit/>
          </a:bodyPr>
          <a:lstStyle/>
          <a:p>
            <a:r>
              <a:rPr lang="nl-BE">
                <a:solidFill>
                  <a:srgbClr val="1C3763"/>
                </a:solidFill>
              </a:rPr>
              <a:t>100</a:t>
            </a:r>
          </a:p>
        </p:txBody>
      </p:sp>
      <p:sp>
        <p:nvSpPr>
          <p:cNvPr id="97" name="TextBox 96"/>
          <p:cNvSpPr txBox="1"/>
          <p:nvPr/>
        </p:nvSpPr>
        <p:spPr>
          <a:xfrm>
            <a:off x="6117733" y="5323029"/>
            <a:ext cx="380232" cy="276999"/>
          </a:xfrm>
          <a:prstGeom prst="rect">
            <a:avLst/>
          </a:prstGeom>
          <a:noFill/>
        </p:spPr>
        <p:txBody>
          <a:bodyPr wrap="none" rtlCol="0">
            <a:spAutoFit/>
          </a:bodyPr>
          <a:lstStyle/>
          <a:p>
            <a:r>
              <a:rPr lang="nl-BE">
                <a:solidFill>
                  <a:srgbClr val="1C3763"/>
                </a:solidFill>
              </a:rPr>
              <a:t>80</a:t>
            </a:r>
          </a:p>
        </p:txBody>
      </p:sp>
      <p:sp>
        <p:nvSpPr>
          <p:cNvPr id="98" name="TextBox 97"/>
          <p:cNvSpPr txBox="1"/>
          <p:nvPr/>
        </p:nvSpPr>
        <p:spPr>
          <a:xfrm>
            <a:off x="886501" y="5809138"/>
            <a:ext cx="3137397" cy="430887"/>
          </a:xfrm>
          <a:prstGeom prst="rect">
            <a:avLst/>
          </a:prstGeom>
          <a:noFill/>
        </p:spPr>
        <p:txBody>
          <a:bodyPr wrap="none" rtlCol="0">
            <a:spAutoFit/>
          </a:bodyPr>
          <a:lstStyle/>
          <a:p>
            <a:r>
              <a:rPr lang="en-US" sz="1000" b="0"/>
              <a:t>Incoming Settlement Participant’s account currency </a:t>
            </a:r>
          </a:p>
          <a:p>
            <a:r>
              <a:rPr lang="en-US" sz="1000" b="0"/>
              <a:t>&lt;&gt; settlement currency</a:t>
            </a:r>
          </a:p>
        </p:txBody>
      </p:sp>
      <p:sp>
        <p:nvSpPr>
          <p:cNvPr id="99" name="Rectangle 98"/>
          <p:cNvSpPr/>
          <p:nvPr/>
        </p:nvSpPr>
        <p:spPr>
          <a:xfrm>
            <a:off x="4659774" y="5805634"/>
            <a:ext cx="3789274" cy="430887"/>
          </a:xfrm>
          <a:prstGeom prst="rect">
            <a:avLst/>
          </a:prstGeom>
        </p:spPr>
        <p:txBody>
          <a:bodyPr wrap="square">
            <a:spAutoFit/>
          </a:bodyPr>
          <a:lstStyle/>
          <a:p>
            <a:pPr lvl="1"/>
            <a:r>
              <a:rPr lang="nl-BE" sz="1000" b="0"/>
              <a:t>Outgoing Settlement participant’s account currency</a:t>
            </a:r>
          </a:p>
          <a:p>
            <a:pPr lvl="1"/>
            <a:r>
              <a:rPr lang="nl-BE" sz="1000" b="0"/>
              <a:t>&lt;&gt; settlement currrency</a:t>
            </a:r>
          </a:p>
        </p:txBody>
      </p:sp>
    </p:spTree>
    <p:extLst>
      <p:ext uri="{BB962C8B-B14F-4D97-AF65-F5344CB8AC3E}">
        <p14:creationId xmlns:p14="http://schemas.microsoft.com/office/powerpoint/2010/main" val="275798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593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593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593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6" grpId="0"/>
      <p:bldP spid="37" grpId="0"/>
      <p:bldP spid="51" grpId="0"/>
      <p:bldP spid="52" grpId="0"/>
      <p:bldP spid="71" grpId="0"/>
      <p:bldP spid="72" grpId="0"/>
      <p:bldP spid="78" grpId="0"/>
      <p:bldP spid="80" grpId="0"/>
      <p:bldP spid="90" grpId="0"/>
      <p:bldP spid="91" grpId="0"/>
      <p:bldP spid="92" grpId="0"/>
      <p:bldP spid="93" grpId="0"/>
      <p:bldP spid="94" grpId="0"/>
      <p:bldP spid="95" grpId="0"/>
      <p:bldP spid="96" grpId="0"/>
      <p:bldP spid="97" grpId="0"/>
      <p:bldP spid="98" grpId="0"/>
      <p:bldP spid="9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dirty="0"/>
              <a:t>1. Payments: On-Us / Not-on-us</a:t>
            </a:r>
          </a:p>
        </p:txBody>
      </p:sp>
      <p:sp>
        <p:nvSpPr>
          <p:cNvPr id="8195" name="Rectangle 3"/>
          <p:cNvSpPr>
            <a:spLocks noGrp="1" noChangeArrowheads="1"/>
          </p:cNvSpPr>
          <p:nvPr>
            <p:ph type="body" idx="1"/>
          </p:nvPr>
        </p:nvSpPr>
        <p:spPr/>
        <p:txBody>
          <a:bodyPr/>
          <a:lstStyle/>
          <a:p>
            <a:pPr eaLnBrk="1" hangingPunct="1">
              <a:buFont typeface="Wingdings" pitchFamily="2" charset="2"/>
              <a:buChar char="§"/>
            </a:pPr>
            <a:r>
              <a:rPr lang="en-US" altLang="en-US" sz="2000" dirty="0"/>
              <a:t>On-us: the destination account is inside the receiving bank.</a:t>
            </a:r>
          </a:p>
          <a:p>
            <a:pPr eaLnBrk="1" hangingPunct="1">
              <a:buFont typeface="Wingdings" pitchFamily="2" charset="2"/>
              <a:buChar char="§"/>
            </a:pPr>
            <a:r>
              <a:rPr lang="en-US" altLang="en-US" sz="2000" dirty="0"/>
              <a:t>Not-on-us: the destination account is not in the books of the receiving bank</a:t>
            </a:r>
          </a:p>
          <a:p>
            <a:pPr eaLnBrk="1" hangingPunct="1">
              <a:buFont typeface="Wingdings" pitchFamily="2" charset="2"/>
              <a:buChar char="§"/>
            </a:pPr>
            <a:endParaRPr lang="en-US" altLang="en-US" sz="2000" dirty="0"/>
          </a:p>
          <a:p>
            <a:pPr eaLnBrk="1" hangingPunct="1">
              <a:buFont typeface="Wingdings" pitchFamily="2" charset="2"/>
              <a:buChar char="§"/>
            </a:pPr>
            <a:endParaRPr lang="en-US" altLang="en-US" dirty="0"/>
          </a:p>
          <a:p>
            <a:pPr eaLnBrk="1" hangingPunct="1">
              <a:buFont typeface="Wingdings" pitchFamily="2" charset="2"/>
              <a:buChar char="§"/>
            </a:pPr>
            <a:endParaRPr lang="en-US" altLang="en-US" dirty="0"/>
          </a:p>
          <a:p>
            <a:pPr eaLnBrk="1" hangingPunct="1">
              <a:buFont typeface="Wingdings" pitchFamily="2" charset="2"/>
              <a:buChar char="§"/>
            </a:pPr>
            <a:endParaRPr lang="en-US" altLang="en-US" dirty="0"/>
          </a:p>
          <a:p>
            <a:pPr eaLnBrk="1" hangingPunct="1">
              <a:buFont typeface="Wingdings" pitchFamily="2" charset="2"/>
              <a:buChar char="§"/>
            </a:pPr>
            <a:endParaRPr lang="en-US" altLang="en-US" dirty="0"/>
          </a:p>
          <a:p>
            <a:pPr eaLnBrk="1" hangingPunct="1">
              <a:buFont typeface="Wingdings" pitchFamily="2" charset="2"/>
              <a:buChar char="§"/>
            </a:pPr>
            <a:endParaRPr lang="en-US" altLang="en-US" dirty="0"/>
          </a:p>
          <a:p>
            <a:pPr lvl="1" eaLnBrk="1" hangingPunct="1"/>
            <a:endParaRPr lang="en-US" altLang="en-US" dirty="0"/>
          </a:p>
        </p:txBody>
      </p:sp>
      <p:pic>
        <p:nvPicPr>
          <p:cNvPr id="8196" name="Picture 4" descr="Compan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300" y="3092450"/>
            <a:ext cx="862013"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425" y="4173538"/>
            <a:ext cx="9032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Text Box 6"/>
          <p:cNvSpPr txBox="1">
            <a:spLocks noChangeArrowheads="1"/>
          </p:cNvSpPr>
          <p:nvPr/>
        </p:nvSpPr>
        <p:spPr bwMode="auto">
          <a:xfrm>
            <a:off x="684213" y="3673475"/>
            <a:ext cx="2305050" cy="3968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World Company</a:t>
            </a:r>
          </a:p>
          <a:p>
            <a:pPr algn="ctr" eaLnBrk="1" hangingPunct="1">
              <a:spcBef>
                <a:spcPct val="0"/>
              </a:spcBef>
            </a:pPr>
            <a:r>
              <a:rPr lang="en-US" altLang="en-US" sz="1000" i="1">
                <a:latin typeface="Arial" charset="0"/>
              </a:rPr>
              <a:t>= Debit Party</a:t>
            </a:r>
            <a:endParaRPr lang="en-US" altLang="en-US" sz="900" i="1">
              <a:latin typeface="Arial" charset="0"/>
            </a:endParaRPr>
          </a:p>
        </p:txBody>
      </p:sp>
      <p:sp>
        <p:nvSpPr>
          <p:cNvPr id="8199" name="Line 7"/>
          <p:cNvSpPr>
            <a:spLocks noChangeShapeType="1"/>
          </p:cNvSpPr>
          <p:nvPr/>
        </p:nvSpPr>
        <p:spPr bwMode="auto">
          <a:xfrm>
            <a:off x="2392363" y="3597275"/>
            <a:ext cx="935037" cy="866775"/>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200" name="Text Box 8"/>
          <p:cNvSpPr txBox="1">
            <a:spLocks noChangeArrowheads="1"/>
          </p:cNvSpPr>
          <p:nvPr/>
        </p:nvSpPr>
        <p:spPr bwMode="auto">
          <a:xfrm>
            <a:off x="3184525" y="4892675"/>
            <a:ext cx="1368425" cy="731838"/>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50000"/>
              </a:spcBef>
            </a:pPr>
            <a:r>
              <a:rPr lang="en-US" altLang="en-US" sz="1200">
                <a:latin typeface="Arial" charset="0"/>
              </a:rPr>
              <a:t>Clarity Bank</a:t>
            </a:r>
          </a:p>
          <a:p>
            <a:pPr algn="ctr" eaLnBrk="1" hangingPunct="1">
              <a:spcBef>
                <a:spcPct val="50000"/>
              </a:spcBef>
            </a:pPr>
            <a:r>
              <a:rPr lang="en-US" altLang="en-US" sz="1200" i="1">
                <a:latin typeface="Arial" charset="0"/>
              </a:rPr>
              <a:t>= Debit Party Agent</a:t>
            </a:r>
          </a:p>
        </p:txBody>
      </p:sp>
      <p:sp>
        <p:nvSpPr>
          <p:cNvPr id="8201" name="Text Box 9"/>
          <p:cNvSpPr txBox="1">
            <a:spLocks noChangeArrowheads="1"/>
          </p:cNvSpPr>
          <p:nvPr/>
        </p:nvSpPr>
        <p:spPr bwMode="auto">
          <a:xfrm>
            <a:off x="1239838" y="4173538"/>
            <a:ext cx="2305050" cy="381000"/>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A. Pay ACME 1 000 EUR</a:t>
            </a:r>
          </a:p>
          <a:p>
            <a:pPr algn="ctr" eaLnBrk="1" hangingPunct="1">
              <a:spcBef>
                <a:spcPct val="0"/>
              </a:spcBef>
            </a:pPr>
            <a:r>
              <a:rPr lang="en-US" altLang="en-US" sz="900">
                <a:latin typeface="Arial" charset="0"/>
              </a:rPr>
              <a:t>At Cash Bank</a:t>
            </a:r>
          </a:p>
        </p:txBody>
      </p:sp>
      <p:sp>
        <p:nvSpPr>
          <p:cNvPr id="8202" name="Line 10"/>
          <p:cNvSpPr>
            <a:spLocks noChangeShapeType="1"/>
          </p:cNvSpPr>
          <p:nvPr/>
        </p:nvSpPr>
        <p:spPr bwMode="auto">
          <a:xfrm>
            <a:off x="4481513" y="4533900"/>
            <a:ext cx="1295400" cy="0"/>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8203" name="Picture 11"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375" y="4173538"/>
            <a:ext cx="9032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4" name="Text Box 12"/>
          <p:cNvSpPr txBox="1">
            <a:spLocks noChangeArrowheads="1"/>
          </p:cNvSpPr>
          <p:nvPr/>
        </p:nvSpPr>
        <p:spPr bwMode="auto">
          <a:xfrm>
            <a:off x="5705475" y="4892675"/>
            <a:ext cx="1368425" cy="731838"/>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50000"/>
              </a:spcBef>
            </a:pPr>
            <a:r>
              <a:rPr lang="en-US" altLang="en-US" sz="1200">
                <a:latin typeface="Arial" charset="0"/>
              </a:rPr>
              <a:t>Cash Bank</a:t>
            </a:r>
          </a:p>
          <a:p>
            <a:pPr algn="ctr" eaLnBrk="1" hangingPunct="1">
              <a:spcBef>
                <a:spcPct val="50000"/>
              </a:spcBef>
            </a:pPr>
            <a:r>
              <a:rPr lang="en-US" altLang="en-US" sz="1200" i="1">
                <a:latin typeface="Arial" charset="0"/>
              </a:rPr>
              <a:t>= Credit Party Agent</a:t>
            </a:r>
          </a:p>
        </p:txBody>
      </p:sp>
      <p:pic>
        <p:nvPicPr>
          <p:cNvPr id="8205" name="Picture 13" descr="Compan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9988" y="3092450"/>
            <a:ext cx="862012"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6" name="Text Box 14"/>
          <p:cNvSpPr txBox="1">
            <a:spLocks noChangeArrowheads="1"/>
          </p:cNvSpPr>
          <p:nvPr/>
        </p:nvSpPr>
        <p:spPr bwMode="auto">
          <a:xfrm>
            <a:off x="6819900" y="3673475"/>
            <a:ext cx="2305050" cy="3968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ACME</a:t>
            </a:r>
          </a:p>
          <a:p>
            <a:pPr algn="ctr" eaLnBrk="1" hangingPunct="1">
              <a:spcBef>
                <a:spcPct val="0"/>
              </a:spcBef>
            </a:pPr>
            <a:r>
              <a:rPr lang="en-US" altLang="en-US" sz="1000" i="1">
                <a:latin typeface="Arial" charset="0"/>
              </a:rPr>
              <a:t>= Credit Party</a:t>
            </a:r>
          </a:p>
        </p:txBody>
      </p:sp>
      <p:sp>
        <p:nvSpPr>
          <p:cNvPr id="8207" name="Line 15"/>
          <p:cNvSpPr>
            <a:spLocks noChangeShapeType="1"/>
          </p:cNvSpPr>
          <p:nvPr/>
        </p:nvSpPr>
        <p:spPr bwMode="auto">
          <a:xfrm flipV="1">
            <a:off x="7000875" y="4029075"/>
            <a:ext cx="720725" cy="504825"/>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208" name="Text Box 16"/>
          <p:cNvSpPr txBox="1">
            <a:spLocks noChangeArrowheads="1"/>
          </p:cNvSpPr>
          <p:nvPr/>
        </p:nvSpPr>
        <p:spPr bwMode="auto">
          <a:xfrm>
            <a:off x="6819900" y="4173538"/>
            <a:ext cx="2305050" cy="5492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Credit Advice</a:t>
            </a:r>
          </a:p>
          <a:p>
            <a:pPr algn="ctr" eaLnBrk="1" hangingPunct="1">
              <a:spcBef>
                <a:spcPct val="0"/>
              </a:spcBef>
            </a:pPr>
            <a:r>
              <a:rPr lang="en-US" altLang="en-US" sz="1000">
                <a:latin typeface="Arial" charset="0"/>
              </a:rPr>
              <a:t>And/or</a:t>
            </a:r>
          </a:p>
          <a:p>
            <a:pPr algn="ctr" eaLnBrk="1" hangingPunct="1">
              <a:spcBef>
                <a:spcPct val="0"/>
              </a:spcBef>
            </a:pPr>
            <a:r>
              <a:rPr lang="en-US" altLang="en-US" sz="1000">
                <a:latin typeface="Arial" charset="0"/>
              </a:rPr>
              <a:t>Statements</a:t>
            </a:r>
            <a:endParaRPr lang="en-US" altLang="en-US" sz="900">
              <a:latin typeface="Arial" charset="0"/>
            </a:endParaRPr>
          </a:p>
        </p:txBody>
      </p:sp>
      <p:sp>
        <p:nvSpPr>
          <p:cNvPr id="8209" name="Text Box 17"/>
          <p:cNvSpPr txBox="1">
            <a:spLocks noChangeArrowheads="1"/>
          </p:cNvSpPr>
          <p:nvPr/>
        </p:nvSpPr>
        <p:spPr bwMode="auto">
          <a:xfrm>
            <a:off x="3924300" y="4300538"/>
            <a:ext cx="2305050" cy="2444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dirty="0">
                <a:latin typeface="Arial" charset="0"/>
              </a:rPr>
              <a:t>A. Not-on-us</a:t>
            </a:r>
            <a:endParaRPr lang="en-US" altLang="en-US" sz="900" dirty="0">
              <a:latin typeface="Arial" charset="0"/>
            </a:endParaRPr>
          </a:p>
        </p:txBody>
      </p:sp>
      <p:pic>
        <p:nvPicPr>
          <p:cNvPr id="8210" name="Picture 18" descr="Compan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5825" y="2451100"/>
            <a:ext cx="862013"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1" name="Text Box 19"/>
          <p:cNvSpPr txBox="1">
            <a:spLocks noChangeArrowheads="1"/>
          </p:cNvSpPr>
          <p:nvPr/>
        </p:nvSpPr>
        <p:spPr bwMode="auto">
          <a:xfrm>
            <a:off x="3995738" y="3032125"/>
            <a:ext cx="2305050" cy="3968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Unlimited Ltd</a:t>
            </a:r>
          </a:p>
          <a:p>
            <a:pPr algn="ctr" eaLnBrk="1" hangingPunct="1">
              <a:spcBef>
                <a:spcPct val="0"/>
              </a:spcBef>
            </a:pPr>
            <a:r>
              <a:rPr lang="en-US" altLang="en-US" sz="1000" i="1">
                <a:latin typeface="Arial" charset="0"/>
              </a:rPr>
              <a:t>= Credit Party</a:t>
            </a:r>
          </a:p>
        </p:txBody>
      </p:sp>
      <p:sp>
        <p:nvSpPr>
          <p:cNvPr id="8212" name="Line 20"/>
          <p:cNvSpPr>
            <a:spLocks noChangeShapeType="1"/>
          </p:cNvSpPr>
          <p:nvPr/>
        </p:nvSpPr>
        <p:spPr bwMode="auto">
          <a:xfrm flipV="1">
            <a:off x="4140200" y="3387725"/>
            <a:ext cx="757238" cy="796925"/>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213" name="Text Box 21"/>
          <p:cNvSpPr txBox="1">
            <a:spLocks noChangeArrowheads="1"/>
          </p:cNvSpPr>
          <p:nvPr/>
        </p:nvSpPr>
        <p:spPr bwMode="auto">
          <a:xfrm>
            <a:off x="2916238" y="3103563"/>
            <a:ext cx="2305050" cy="5492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Credit Advice</a:t>
            </a:r>
          </a:p>
          <a:p>
            <a:pPr algn="ctr" eaLnBrk="1" hangingPunct="1">
              <a:spcBef>
                <a:spcPct val="0"/>
              </a:spcBef>
            </a:pPr>
            <a:r>
              <a:rPr lang="en-US" altLang="en-US" sz="1000">
                <a:latin typeface="Arial" charset="0"/>
              </a:rPr>
              <a:t>And/or</a:t>
            </a:r>
          </a:p>
          <a:p>
            <a:pPr algn="ctr" eaLnBrk="1" hangingPunct="1">
              <a:spcBef>
                <a:spcPct val="0"/>
              </a:spcBef>
            </a:pPr>
            <a:r>
              <a:rPr lang="en-US" altLang="en-US" sz="1000">
                <a:latin typeface="Arial" charset="0"/>
              </a:rPr>
              <a:t>Statements</a:t>
            </a:r>
            <a:endParaRPr lang="en-US" altLang="en-US" sz="900">
              <a:latin typeface="Arial" charset="0"/>
            </a:endParaRPr>
          </a:p>
        </p:txBody>
      </p:sp>
      <p:sp>
        <p:nvSpPr>
          <p:cNvPr id="8214" name="Text Box 22"/>
          <p:cNvSpPr txBox="1">
            <a:spLocks noChangeArrowheads="1"/>
          </p:cNvSpPr>
          <p:nvPr/>
        </p:nvSpPr>
        <p:spPr bwMode="auto">
          <a:xfrm>
            <a:off x="3708400" y="3679825"/>
            <a:ext cx="2305050" cy="2444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dirty="0">
                <a:latin typeface="Arial" charset="0"/>
              </a:rPr>
              <a:t>B. On-Us</a:t>
            </a:r>
            <a:endParaRPr lang="en-US" altLang="en-US" sz="900" dirty="0">
              <a:latin typeface="Arial" charset="0"/>
            </a:endParaRPr>
          </a:p>
        </p:txBody>
      </p:sp>
      <p:sp>
        <p:nvSpPr>
          <p:cNvPr id="8215" name="Text Box 23"/>
          <p:cNvSpPr txBox="1">
            <a:spLocks noChangeArrowheads="1"/>
          </p:cNvSpPr>
          <p:nvPr/>
        </p:nvSpPr>
        <p:spPr bwMode="auto">
          <a:xfrm>
            <a:off x="1258888" y="4545013"/>
            <a:ext cx="2305050" cy="381000"/>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B. Pay Unlimited 500 EUR</a:t>
            </a:r>
          </a:p>
          <a:p>
            <a:pPr algn="ctr" eaLnBrk="1" hangingPunct="1">
              <a:spcBef>
                <a:spcPct val="0"/>
              </a:spcBef>
            </a:pPr>
            <a:r>
              <a:rPr lang="en-US" altLang="en-US" sz="900">
                <a:latin typeface="Arial" charset="0"/>
              </a:rPr>
              <a:t>At Clarity Bank</a:t>
            </a:r>
          </a:p>
        </p:txBody>
      </p:sp>
      <p:sp>
        <p:nvSpPr>
          <p:cNvPr id="8216" name="Text Box 24"/>
          <p:cNvSpPr txBox="1">
            <a:spLocks noChangeArrowheads="1"/>
          </p:cNvSpPr>
          <p:nvPr/>
        </p:nvSpPr>
        <p:spPr bwMode="auto">
          <a:xfrm>
            <a:off x="2771775" y="5695950"/>
            <a:ext cx="2305050" cy="396875"/>
          </a:xfrm>
          <a:prstGeom prst="rect">
            <a:avLst/>
          </a:prstGeom>
          <a:solidFill>
            <a:srgbClr val="FFCC00"/>
          </a:solidFill>
          <a:ln>
            <a:noFill/>
          </a:ln>
          <a:effectLst/>
          <a:extLs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dirty="0">
                <a:latin typeface="Arial" charset="0"/>
              </a:rPr>
              <a:t>Payment A is Not-on-us</a:t>
            </a:r>
          </a:p>
          <a:p>
            <a:pPr algn="ctr" eaLnBrk="1" hangingPunct="1">
              <a:spcBef>
                <a:spcPct val="0"/>
              </a:spcBef>
            </a:pPr>
            <a:r>
              <a:rPr lang="en-US" altLang="en-US" sz="1000" dirty="0">
                <a:latin typeface="Arial" charset="0"/>
              </a:rPr>
              <a:t>Payment B is on-us</a:t>
            </a:r>
            <a:endParaRPr lang="en-US" altLang="en-US" sz="900" dirty="0">
              <a:latin typeface="Arial" charset="0"/>
            </a:endParaRPr>
          </a:p>
        </p:txBody>
      </p:sp>
      <p:sp>
        <p:nvSpPr>
          <p:cNvPr id="8217" name="Text Box 26"/>
          <p:cNvSpPr txBox="1">
            <a:spLocks noChangeArrowheads="1"/>
          </p:cNvSpPr>
          <p:nvPr/>
        </p:nvSpPr>
        <p:spPr bwMode="auto">
          <a:xfrm>
            <a:off x="5362575" y="5695950"/>
            <a:ext cx="2305050" cy="244475"/>
          </a:xfrm>
          <a:prstGeom prst="rect">
            <a:avLst/>
          </a:prstGeom>
          <a:solidFill>
            <a:srgbClr val="FFCC00"/>
          </a:solidFill>
          <a:ln>
            <a:noFill/>
          </a:ln>
          <a:effectLst/>
          <a:extLs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dirty="0">
                <a:latin typeface="Arial" charset="0"/>
              </a:rPr>
              <a:t>Payment A is on-us</a:t>
            </a:r>
          </a:p>
        </p:txBody>
      </p:sp>
      <p:sp>
        <p:nvSpPr>
          <p:cNvPr id="8218" name="Text Box 27"/>
          <p:cNvSpPr txBox="1">
            <a:spLocks noChangeArrowheads="1"/>
          </p:cNvSpPr>
          <p:nvPr/>
        </p:nvSpPr>
        <p:spPr bwMode="auto">
          <a:xfrm>
            <a:off x="5940425" y="4005263"/>
            <a:ext cx="2305050" cy="2444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dirty="0">
                <a:latin typeface="Arial" charset="0"/>
              </a:rPr>
              <a:t>A. On-us</a:t>
            </a:r>
            <a:endParaRPr lang="en-US" altLang="en-US" sz="900" dirty="0">
              <a:latin typeface="Arial" charset="0"/>
            </a:endParaRPr>
          </a:p>
        </p:txBody>
      </p:sp>
    </p:spTree>
    <p:extLst>
      <p:ext uri="{BB962C8B-B14F-4D97-AF65-F5344CB8AC3E}">
        <p14:creationId xmlns:p14="http://schemas.microsoft.com/office/powerpoint/2010/main" val="210380221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Currency conversion (Forex)</a:t>
            </a:r>
          </a:p>
        </p:txBody>
      </p:sp>
      <p:sp>
        <p:nvSpPr>
          <p:cNvPr id="3" name="Content Placeholder 2"/>
          <p:cNvSpPr>
            <a:spLocks noGrp="1"/>
          </p:cNvSpPr>
          <p:nvPr>
            <p:ph idx="1"/>
          </p:nvPr>
        </p:nvSpPr>
        <p:spPr/>
        <p:txBody>
          <a:bodyPr/>
          <a:lstStyle/>
          <a:p>
            <a:r>
              <a:rPr lang="nl-BE" b="1"/>
              <a:t>Cases in which currency conversion is required</a:t>
            </a:r>
          </a:p>
          <a:p>
            <a:endParaRPr lang="nl-BE"/>
          </a:p>
        </p:txBody>
      </p:sp>
      <p:pic>
        <p:nvPicPr>
          <p:cNvPr id="4" name="Picture 39" descr="Person_red"/>
          <p:cNvPicPr>
            <a:picLocks noChangeAspect="1" noChangeArrowheads="1"/>
          </p:cNvPicPr>
          <p:nvPr/>
        </p:nvPicPr>
        <p:blipFill>
          <a:blip r:embed="rId2" cstate="print"/>
          <a:srcRect/>
          <a:stretch>
            <a:fillRect/>
          </a:stretch>
        </p:blipFill>
        <p:spPr bwMode="auto">
          <a:xfrm>
            <a:off x="748206" y="2105026"/>
            <a:ext cx="571500" cy="695325"/>
          </a:xfrm>
          <a:prstGeom prst="rect">
            <a:avLst/>
          </a:prstGeom>
          <a:noFill/>
          <a:ln w="9525">
            <a:noFill/>
            <a:miter lim="800000"/>
            <a:headEnd/>
            <a:tailEnd/>
          </a:ln>
        </p:spPr>
      </p:pic>
      <p:pic>
        <p:nvPicPr>
          <p:cNvPr id="5" name="Picture 5" descr="Bank-shadow"/>
          <p:cNvPicPr>
            <a:picLocks noChangeAspect="1" noChangeArrowheads="1"/>
          </p:cNvPicPr>
          <p:nvPr/>
        </p:nvPicPr>
        <p:blipFill>
          <a:blip r:embed="rId3" cstate="print"/>
          <a:srcRect/>
          <a:stretch>
            <a:fillRect/>
          </a:stretch>
        </p:blipFill>
        <p:spPr bwMode="auto">
          <a:xfrm>
            <a:off x="2888858" y="1736767"/>
            <a:ext cx="1231879" cy="913422"/>
          </a:xfrm>
          <a:prstGeom prst="rect">
            <a:avLst/>
          </a:prstGeom>
          <a:noFill/>
          <a:ln w="9525">
            <a:noFill/>
            <a:miter lim="800000"/>
            <a:headEnd/>
            <a:tailEnd/>
          </a:ln>
        </p:spPr>
      </p:pic>
      <p:cxnSp>
        <p:nvCxnSpPr>
          <p:cNvPr id="9" name="Straight Connector 8"/>
          <p:cNvCxnSpPr/>
          <p:nvPr/>
        </p:nvCxnSpPr>
        <p:spPr>
          <a:xfrm>
            <a:off x="1318161" y="3040086"/>
            <a:ext cx="653143" cy="0"/>
          </a:xfrm>
          <a:prstGeom prst="line">
            <a:avLst/>
          </a:prstGeom>
          <a:ln w="28575">
            <a:solidFill>
              <a:srgbClr val="1C3763"/>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H="1">
            <a:off x="1476501" y="3222176"/>
            <a:ext cx="346365" cy="1980"/>
          </a:xfrm>
          <a:prstGeom prst="line">
            <a:avLst/>
          </a:prstGeom>
          <a:ln w="28575">
            <a:solidFill>
              <a:srgbClr val="1C3763"/>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470068" y="2229103"/>
            <a:ext cx="430665" cy="74709"/>
          </a:xfrm>
          <a:prstGeom prst="straightConnector1">
            <a:avLst/>
          </a:prstGeom>
          <a:ln w="28575">
            <a:solidFill>
              <a:srgbClr val="1C376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259394" name="Picture 2" descr="C:\Users\BDMUNTER\Desktop\146-currencyicons.jpg"/>
          <p:cNvPicPr>
            <a:picLocks noChangeAspect="1" noChangeArrowheads="1"/>
          </p:cNvPicPr>
          <p:nvPr/>
        </p:nvPicPr>
        <p:blipFill>
          <a:blip r:embed="rId4" cstate="print"/>
          <a:srcRect l="3221" t="5710" r="48780" b="52524"/>
          <a:stretch>
            <a:fillRect/>
          </a:stretch>
        </p:blipFill>
        <p:spPr bwMode="auto">
          <a:xfrm>
            <a:off x="2268188" y="1698172"/>
            <a:ext cx="570016" cy="495988"/>
          </a:xfrm>
          <a:prstGeom prst="rect">
            <a:avLst/>
          </a:prstGeom>
          <a:noFill/>
        </p:spPr>
      </p:pic>
      <p:pic>
        <p:nvPicPr>
          <p:cNvPr id="3259396" name="Picture 4" descr="C:\Users\BDMUNTER\Desktop\146-currencyicons.jpg"/>
          <p:cNvPicPr>
            <a:picLocks noChangeAspect="1" noChangeArrowheads="1"/>
          </p:cNvPicPr>
          <p:nvPr/>
        </p:nvPicPr>
        <p:blipFill>
          <a:blip r:embed="rId4" cstate="print"/>
          <a:srcRect l="48721" t="3254" b="54356"/>
          <a:stretch>
            <a:fillRect/>
          </a:stretch>
        </p:blipFill>
        <p:spPr bwMode="auto">
          <a:xfrm>
            <a:off x="1413164" y="2636323"/>
            <a:ext cx="439387" cy="363217"/>
          </a:xfrm>
          <a:prstGeom prst="rect">
            <a:avLst/>
          </a:prstGeom>
          <a:noFill/>
        </p:spPr>
      </p:pic>
      <p:sp>
        <p:nvSpPr>
          <p:cNvPr id="25" name="TextBox 24"/>
          <p:cNvSpPr txBox="1"/>
          <p:nvPr/>
        </p:nvSpPr>
        <p:spPr>
          <a:xfrm>
            <a:off x="1224060" y="2790701"/>
            <a:ext cx="301686" cy="276999"/>
          </a:xfrm>
          <a:prstGeom prst="rect">
            <a:avLst/>
          </a:prstGeom>
          <a:noFill/>
        </p:spPr>
        <p:txBody>
          <a:bodyPr wrap="none" rtlCol="0">
            <a:spAutoFit/>
          </a:bodyPr>
          <a:lstStyle/>
          <a:p>
            <a:r>
              <a:rPr lang="nl-BE">
                <a:solidFill>
                  <a:srgbClr val="1C3763"/>
                </a:solidFill>
              </a:rPr>
              <a:t>D</a:t>
            </a:r>
          </a:p>
        </p:txBody>
      </p:sp>
      <p:sp>
        <p:nvSpPr>
          <p:cNvPr id="26" name="TextBox 25"/>
          <p:cNvSpPr txBox="1"/>
          <p:nvPr/>
        </p:nvSpPr>
        <p:spPr>
          <a:xfrm>
            <a:off x="1775558" y="2788721"/>
            <a:ext cx="287258" cy="276999"/>
          </a:xfrm>
          <a:prstGeom prst="rect">
            <a:avLst/>
          </a:prstGeom>
          <a:noFill/>
        </p:spPr>
        <p:txBody>
          <a:bodyPr wrap="none" rtlCol="0">
            <a:spAutoFit/>
          </a:bodyPr>
          <a:lstStyle/>
          <a:p>
            <a:r>
              <a:rPr lang="nl-BE">
                <a:solidFill>
                  <a:srgbClr val="1C3763"/>
                </a:solidFill>
              </a:rPr>
              <a:t>C</a:t>
            </a:r>
          </a:p>
        </p:txBody>
      </p:sp>
      <p:pic>
        <p:nvPicPr>
          <p:cNvPr id="29" name="Picture 5" descr="Bank-shadow"/>
          <p:cNvPicPr>
            <a:picLocks noChangeAspect="1" noChangeArrowheads="1"/>
          </p:cNvPicPr>
          <p:nvPr/>
        </p:nvPicPr>
        <p:blipFill>
          <a:blip r:embed="rId3" cstate="print"/>
          <a:srcRect/>
          <a:stretch>
            <a:fillRect/>
          </a:stretch>
        </p:blipFill>
        <p:spPr bwMode="auto">
          <a:xfrm>
            <a:off x="7083761" y="1734790"/>
            <a:ext cx="1231879" cy="913422"/>
          </a:xfrm>
          <a:prstGeom prst="rect">
            <a:avLst/>
          </a:prstGeom>
          <a:noFill/>
          <a:ln w="9525">
            <a:noFill/>
            <a:miter lim="800000"/>
            <a:headEnd/>
            <a:tailEnd/>
          </a:ln>
        </p:spPr>
      </p:pic>
      <p:cxnSp>
        <p:nvCxnSpPr>
          <p:cNvPr id="30" name="Straight Connector 29"/>
          <p:cNvCxnSpPr/>
          <p:nvPr/>
        </p:nvCxnSpPr>
        <p:spPr>
          <a:xfrm>
            <a:off x="5513064" y="3038109"/>
            <a:ext cx="653143" cy="0"/>
          </a:xfrm>
          <a:prstGeom prst="line">
            <a:avLst/>
          </a:prstGeom>
          <a:ln w="28575">
            <a:solidFill>
              <a:srgbClr val="1C376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H="1">
            <a:off x="5671404" y="3220199"/>
            <a:ext cx="346365" cy="1980"/>
          </a:xfrm>
          <a:prstGeom prst="line">
            <a:avLst/>
          </a:prstGeom>
          <a:ln w="28575">
            <a:solidFill>
              <a:srgbClr val="1C3763"/>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0800000" flipV="1">
            <a:off x="6734473" y="2234442"/>
            <a:ext cx="430665" cy="74709"/>
          </a:xfrm>
          <a:prstGeom prst="straightConnector1">
            <a:avLst/>
          </a:prstGeom>
          <a:ln w="28575">
            <a:solidFill>
              <a:srgbClr val="1C3763"/>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3" name="Picture 2" descr="C:\Users\BDMUNTER\Desktop\146-currencyicons.jpg"/>
          <p:cNvPicPr>
            <a:picLocks noChangeAspect="1" noChangeArrowheads="1"/>
          </p:cNvPicPr>
          <p:nvPr/>
        </p:nvPicPr>
        <p:blipFill>
          <a:blip r:embed="rId4" cstate="print"/>
          <a:srcRect l="3221" t="5710" r="48780" b="52524"/>
          <a:stretch>
            <a:fillRect/>
          </a:stretch>
        </p:blipFill>
        <p:spPr bwMode="auto">
          <a:xfrm>
            <a:off x="5565944" y="2412187"/>
            <a:ext cx="570016" cy="495988"/>
          </a:xfrm>
          <a:prstGeom prst="rect">
            <a:avLst/>
          </a:prstGeom>
          <a:noFill/>
        </p:spPr>
      </p:pic>
      <p:pic>
        <p:nvPicPr>
          <p:cNvPr id="34" name="Picture 4" descr="C:\Users\BDMUNTER\Desktop\146-currencyicons.jpg"/>
          <p:cNvPicPr>
            <a:picLocks noChangeAspect="1" noChangeArrowheads="1"/>
          </p:cNvPicPr>
          <p:nvPr/>
        </p:nvPicPr>
        <p:blipFill>
          <a:blip r:embed="rId4" cstate="print"/>
          <a:srcRect l="48721" t="3254" b="54356"/>
          <a:stretch>
            <a:fillRect/>
          </a:stretch>
        </p:blipFill>
        <p:spPr bwMode="auto">
          <a:xfrm>
            <a:off x="6522467" y="1743851"/>
            <a:ext cx="546130" cy="451456"/>
          </a:xfrm>
          <a:prstGeom prst="rect">
            <a:avLst/>
          </a:prstGeom>
          <a:noFill/>
        </p:spPr>
      </p:pic>
      <p:sp>
        <p:nvSpPr>
          <p:cNvPr id="36" name="TextBox 35"/>
          <p:cNvSpPr txBox="1"/>
          <p:nvPr/>
        </p:nvSpPr>
        <p:spPr>
          <a:xfrm>
            <a:off x="5418963" y="2788724"/>
            <a:ext cx="301686" cy="276999"/>
          </a:xfrm>
          <a:prstGeom prst="rect">
            <a:avLst/>
          </a:prstGeom>
          <a:noFill/>
        </p:spPr>
        <p:txBody>
          <a:bodyPr wrap="none" rtlCol="0">
            <a:spAutoFit/>
          </a:bodyPr>
          <a:lstStyle/>
          <a:p>
            <a:r>
              <a:rPr lang="nl-BE">
                <a:solidFill>
                  <a:srgbClr val="1C3763"/>
                </a:solidFill>
              </a:rPr>
              <a:t>D</a:t>
            </a:r>
          </a:p>
        </p:txBody>
      </p:sp>
      <p:sp>
        <p:nvSpPr>
          <p:cNvPr id="37" name="TextBox 36"/>
          <p:cNvSpPr txBox="1"/>
          <p:nvPr/>
        </p:nvSpPr>
        <p:spPr>
          <a:xfrm>
            <a:off x="5970461" y="2786744"/>
            <a:ext cx="287258" cy="276999"/>
          </a:xfrm>
          <a:prstGeom prst="rect">
            <a:avLst/>
          </a:prstGeom>
          <a:noFill/>
        </p:spPr>
        <p:txBody>
          <a:bodyPr wrap="none" rtlCol="0">
            <a:spAutoFit/>
          </a:bodyPr>
          <a:lstStyle/>
          <a:p>
            <a:r>
              <a:rPr lang="nl-BE">
                <a:solidFill>
                  <a:srgbClr val="1C3763"/>
                </a:solidFill>
              </a:rPr>
              <a:t>C</a:t>
            </a:r>
          </a:p>
        </p:txBody>
      </p:sp>
      <p:pic>
        <p:nvPicPr>
          <p:cNvPr id="38" name="Picture 41" descr="Person_blue"/>
          <p:cNvPicPr>
            <a:picLocks noChangeAspect="1" noChangeArrowheads="1"/>
          </p:cNvPicPr>
          <p:nvPr/>
        </p:nvPicPr>
        <p:blipFill>
          <a:blip r:embed="rId5" cstate="print"/>
          <a:srcRect/>
          <a:stretch>
            <a:fillRect/>
          </a:stretch>
        </p:blipFill>
        <p:spPr bwMode="auto">
          <a:xfrm>
            <a:off x="4922331" y="2164354"/>
            <a:ext cx="571500" cy="695325"/>
          </a:xfrm>
          <a:prstGeom prst="rect">
            <a:avLst/>
          </a:prstGeom>
          <a:noFill/>
          <a:ln w="9525">
            <a:noFill/>
            <a:miter lim="800000"/>
            <a:headEnd/>
            <a:tailEnd/>
          </a:ln>
        </p:spPr>
      </p:pic>
      <p:pic>
        <p:nvPicPr>
          <p:cNvPr id="44" name="Picture 5" descr="Bank-shadow"/>
          <p:cNvPicPr>
            <a:picLocks noChangeAspect="1" noChangeArrowheads="1"/>
          </p:cNvPicPr>
          <p:nvPr/>
        </p:nvPicPr>
        <p:blipFill>
          <a:blip r:embed="rId3" cstate="print"/>
          <a:srcRect/>
          <a:stretch>
            <a:fillRect/>
          </a:stretch>
        </p:blipFill>
        <p:spPr bwMode="auto">
          <a:xfrm>
            <a:off x="3131442" y="4285585"/>
            <a:ext cx="1231879" cy="913422"/>
          </a:xfrm>
          <a:prstGeom prst="rect">
            <a:avLst/>
          </a:prstGeom>
          <a:noFill/>
          <a:ln w="9525">
            <a:noFill/>
            <a:miter lim="800000"/>
            <a:headEnd/>
            <a:tailEnd/>
          </a:ln>
        </p:spPr>
      </p:pic>
      <p:cxnSp>
        <p:nvCxnSpPr>
          <p:cNvPr id="47" name="Straight Arrow Connector 46"/>
          <p:cNvCxnSpPr/>
          <p:nvPr/>
        </p:nvCxnSpPr>
        <p:spPr>
          <a:xfrm flipV="1">
            <a:off x="2047480" y="4777923"/>
            <a:ext cx="1095837" cy="103634"/>
          </a:xfrm>
          <a:prstGeom prst="straightConnector1">
            <a:avLst/>
          </a:prstGeom>
          <a:ln w="28575">
            <a:solidFill>
              <a:srgbClr val="1C376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8" name="Picture 2" descr="C:\Users\BDMUNTER\Desktop\146-currencyicons.jpg"/>
          <p:cNvPicPr>
            <a:picLocks noChangeAspect="1" noChangeArrowheads="1"/>
          </p:cNvPicPr>
          <p:nvPr/>
        </p:nvPicPr>
        <p:blipFill>
          <a:blip r:embed="rId4" cstate="print"/>
          <a:srcRect l="3221" t="5710" r="48780" b="52524"/>
          <a:stretch>
            <a:fillRect/>
          </a:stretch>
        </p:blipFill>
        <p:spPr bwMode="auto">
          <a:xfrm>
            <a:off x="2191594" y="4091714"/>
            <a:ext cx="570016" cy="495988"/>
          </a:xfrm>
          <a:prstGeom prst="rect">
            <a:avLst/>
          </a:prstGeom>
          <a:noFill/>
        </p:spPr>
      </p:pic>
      <p:pic>
        <p:nvPicPr>
          <p:cNvPr id="49" name="Picture 4" descr="C:\Users\BDMUNTER\Desktop\146-currencyicons.jpg"/>
          <p:cNvPicPr>
            <a:picLocks noChangeAspect="1" noChangeArrowheads="1"/>
          </p:cNvPicPr>
          <p:nvPr/>
        </p:nvPicPr>
        <p:blipFill>
          <a:blip r:embed="rId4" cstate="print"/>
          <a:srcRect l="48721" t="3254" b="54356"/>
          <a:stretch>
            <a:fillRect/>
          </a:stretch>
        </p:blipFill>
        <p:spPr bwMode="auto">
          <a:xfrm>
            <a:off x="1500478" y="5038501"/>
            <a:ext cx="439387" cy="363217"/>
          </a:xfrm>
          <a:prstGeom prst="rect">
            <a:avLst/>
          </a:prstGeom>
          <a:noFill/>
        </p:spPr>
      </p:pic>
      <p:pic>
        <p:nvPicPr>
          <p:cNvPr id="64" name="Picture 5" descr="Bank-shadow"/>
          <p:cNvPicPr>
            <a:picLocks noChangeAspect="1" noChangeArrowheads="1"/>
          </p:cNvPicPr>
          <p:nvPr/>
        </p:nvPicPr>
        <p:blipFill>
          <a:blip r:embed="rId3" cstate="print"/>
          <a:srcRect/>
          <a:stretch>
            <a:fillRect/>
          </a:stretch>
        </p:blipFill>
        <p:spPr bwMode="auto">
          <a:xfrm>
            <a:off x="5349901" y="4376809"/>
            <a:ext cx="1231879" cy="913422"/>
          </a:xfrm>
          <a:prstGeom prst="rect">
            <a:avLst/>
          </a:prstGeom>
          <a:noFill/>
          <a:ln w="9525">
            <a:noFill/>
            <a:miter lim="800000"/>
            <a:headEnd/>
            <a:tailEnd/>
          </a:ln>
        </p:spPr>
      </p:pic>
      <p:sp>
        <p:nvSpPr>
          <p:cNvPr id="78" name="TextBox 77"/>
          <p:cNvSpPr txBox="1"/>
          <p:nvPr/>
        </p:nvSpPr>
        <p:spPr>
          <a:xfrm>
            <a:off x="405938" y="3476805"/>
            <a:ext cx="3708066" cy="246221"/>
          </a:xfrm>
          <a:prstGeom prst="rect">
            <a:avLst/>
          </a:prstGeom>
          <a:noFill/>
        </p:spPr>
        <p:txBody>
          <a:bodyPr wrap="none" rtlCol="0">
            <a:spAutoFit/>
          </a:bodyPr>
          <a:lstStyle/>
          <a:p>
            <a:pPr lvl="1"/>
            <a:r>
              <a:rPr lang="nl-BE" sz="1000" b="0"/>
              <a:t>Equivalent amount’s currency &lt;&gt; settlement currency</a:t>
            </a:r>
          </a:p>
        </p:txBody>
      </p:sp>
      <p:sp>
        <p:nvSpPr>
          <p:cNvPr id="80" name="TextBox 79"/>
          <p:cNvSpPr txBox="1"/>
          <p:nvPr/>
        </p:nvSpPr>
        <p:spPr>
          <a:xfrm>
            <a:off x="5295778" y="3486702"/>
            <a:ext cx="2709395" cy="430887"/>
          </a:xfrm>
          <a:prstGeom prst="rect">
            <a:avLst/>
          </a:prstGeom>
          <a:noFill/>
        </p:spPr>
        <p:txBody>
          <a:bodyPr wrap="none" rtlCol="0">
            <a:spAutoFit/>
          </a:bodyPr>
          <a:lstStyle/>
          <a:p>
            <a:r>
              <a:rPr lang="en-US" sz="1000" b="0"/>
              <a:t>Charges amount currency </a:t>
            </a:r>
          </a:p>
          <a:p>
            <a:r>
              <a:rPr lang="en-US" sz="1000" b="0"/>
              <a:t>&lt;&gt; charges account or debit party’s account</a:t>
            </a:r>
            <a:endParaRPr lang="nl-BE" sz="1000" b="0"/>
          </a:p>
        </p:txBody>
      </p:sp>
      <p:pic>
        <p:nvPicPr>
          <p:cNvPr id="3259399" name="Picture 7"/>
          <p:cNvPicPr>
            <a:picLocks noChangeAspect="1" noChangeArrowheads="1"/>
          </p:cNvPicPr>
          <p:nvPr/>
        </p:nvPicPr>
        <p:blipFill>
          <a:blip r:embed="rId6" cstate="print"/>
          <a:srcRect/>
          <a:stretch>
            <a:fillRect/>
          </a:stretch>
        </p:blipFill>
        <p:spPr bwMode="auto">
          <a:xfrm rot="-8400000">
            <a:off x="1867052" y="2105381"/>
            <a:ext cx="538217" cy="776808"/>
          </a:xfrm>
          <a:prstGeom prst="rect">
            <a:avLst/>
          </a:prstGeom>
          <a:noFill/>
          <a:ln w="9525">
            <a:noFill/>
            <a:miter lim="800000"/>
            <a:headEnd/>
            <a:tailEnd/>
          </a:ln>
          <a:effectLst/>
        </p:spPr>
      </p:pic>
      <p:pic>
        <p:nvPicPr>
          <p:cNvPr id="83" name="Picture 7"/>
          <p:cNvPicPr>
            <a:picLocks noChangeAspect="1" noChangeArrowheads="1"/>
          </p:cNvPicPr>
          <p:nvPr/>
        </p:nvPicPr>
        <p:blipFill>
          <a:blip r:embed="rId6" cstate="print"/>
          <a:srcRect/>
          <a:stretch>
            <a:fillRect/>
          </a:stretch>
        </p:blipFill>
        <p:spPr bwMode="auto">
          <a:xfrm rot="16200000" flipH="1">
            <a:off x="1934865" y="4955263"/>
            <a:ext cx="535877" cy="773430"/>
          </a:xfrm>
          <a:prstGeom prst="rect">
            <a:avLst/>
          </a:prstGeom>
          <a:noFill/>
          <a:ln w="9525">
            <a:noFill/>
            <a:miter lim="800000"/>
            <a:headEnd/>
            <a:tailEnd/>
          </a:ln>
          <a:effectLst/>
        </p:spPr>
      </p:pic>
      <p:pic>
        <p:nvPicPr>
          <p:cNvPr id="88" name="Picture 7"/>
          <p:cNvPicPr>
            <a:picLocks noChangeAspect="1" noChangeArrowheads="1"/>
          </p:cNvPicPr>
          <p:nvPr/>
        </p:nvPicPr>
        <p:blipFill>
          <a:blip r:embed="rId6" cstate="print"/>
          <a:srcRect/>
          <a:stretch>
            <a:fillRect/>
          </a:stretch>
        </p:blipFill>
        <p:spPr bwMode="auto">
          <a:xfrm rot="1680000">
            <a:off x="6070685" y="2104161"/>
            <a:ext cx="538217" cy="776808"/>
          </a:xfrm>
          <a:prstGeom prst="rect">
            <a:avLst/>
          </a:prstGeom>
          <a:noFill/>
          <a:ln w="9525">
            <a:noFill/>
            <a:miter lim="800000"/>
            <a:headEnd/>
            <a:tailEnd/>
          </a:ln>
          <a:effectLst/>
        </p:spPr>
      </p:pic>
      <p:sp>
        <p:nvSpPr>
          <p:cNvPr id="90" name="TextBox 89"/>
          <p:cNvSpPr txBox="1"/>
          <p:nvPr/>
        </p:nvSpPr>
        <p:spPr>
          <a:xfrm rot="-480000">
            <a:off x="2462502" y="2297201"/>
            <a:ext cx="478016" cy="252000"/>
          </a:xfrm>
          <a:prstGeom prst="rect">
            <a:avLst/>
          </a:prstGeom>
          <a:noFill/>
        </p:spPr>
        <p:txBody>
          <a:bodyPr wrap="none" rtlCol="0">
            <a:spAutoFit/>
          </a:bodyPr>
          <a:lstStyle/>
          <a:p>
            <a:r>
              <a:rPr lang="nl-BE">
                <a:solidFill>
                  <a:srgbClr val="1C3763"/>
                </a:solidFill>
              </a:rPr>
              <a:t>100</a:t>
            </a:r>
          </a:p>
        </p:txBody>
      </p:sp>
      <p:sp>
        <p:nvSpPr>
          <p:cNvPr id="91" name="TextBox 90"/>
          <p:cNvSpPr txBox="1"/>
          <p:nvPr/>
        </p:nvSpPr>
        <p:spPr>
          <a:xfrm>
            <a:off x="1226302" y="3021177"/>
            <a:ext cx="380232" cy="276999"/>
          </a:xfrm>
          <a:prstGeom prst="rect">
            <a:avLst/>
          </a:prstGeom>
          <a:noFill/>
        </p:spPr>
        <p:txBody>
          <a:bodyPr wrap="none" rtlCol="0">
            <a:spAutoFit/>
          </a:bodyPr>
          <a:lstStyle/>
          <a:p>
            <a:r>
              <a:rPr lang="nl-BE">
                <a:solidFill>
                  <a:srgbClr val="1C3763"/>
                </a:solidFill>
              </a:rPr>
              <a:t>80</a:t>
            </a:r>
          </a:p>
        </p:txBody>
      </p:sp>
      <p:sp>
        <p:nvSpPr>
          <p:cNvPr id="92" name="TextBox 91"/>
          <p:cNvSpPr txBox="1"/>
          <p:nvPr/>
        </p:nvSpPr>
        <p:spPr>
          <a:xfrm>
            <a:off x="5425326" y="3012646"/>
            <a:ext cx="478016" cy="276999"/>
          </a:xfrm>
          <a:prstGeom prst="rect">
            <a:avLst/>
          </a:prstGeom>
          <a:noFill/>
        </p:spPr>
        <p:txBody>
          <a:bodyPr wrap="none" rtlCol="0">
            <a:spAutoFit/>
          </a:bodyPr>
          <a:lstStyle/>
          <a:p>
            <a:r>
              <a:rPr lang="nl-BE">
                <a:solidFill>
                  <a:srgbClr val="7896B8"/>
                </a:solidFill>
              </a:rPr>
              <a:t>120</a:t>
            </a:r>
          </a:p>
        </p:txBody>
      </p:sp>
      <p:sp>
        <p:nvSpPr>
          <p:cNvPr id="93" name="TextBox 92"/>
          <p:cNvSpPr txBox="1"/>
          <p:nvPr/>
        </p:nvSpPr>
        <p:spPr>
          <a:xfrm rot="-480000">
            <a:off x="6695517" y="2268853"/>
            <a:ext cx="478015" cy="276999"/>
          </a:xfrm>
          <a:prstGeom prst="rect">
            <a:avLst/>
          </a:prstGeom>
          <a:noFill/>
        </p:spPr>
        <p:txBody>
          <a:bodyPr wrap="none" rtlCol="0">
            <a:spAutoFit/>
          </a:bodyPr>
          <a:lstStyle/>
          <a:p>
            <a:r>
              <a:rPr lang="nl-BE">
                <a:solidFill>
                  <a:srgbClr val="7896B8"/>
                </a:solidFill>
              </a:rPr>
              <a:t>100</a:t>
            </a:r>
          </a:p>
        </p:txBody>
      </p:sp>
      <p:sp>
        <p:nvSpPr>
          <p:cNvPr id="95" name="TextBox 94"/>
          <p:cNvSpPr txBox="1"/>
          <p:nvPr/>
        </p:nvSpPr>
        <p:spPr>
          <a:xfrm rot="-240000">
            <a:off x="2204317" y="4511722"/>
            <a:ext cx="784189" cy="683264"/>
          </a:xfrm>
          <a:prstGeom prst="rect">
            <a:avLst/>
          </a:prstGeom>
          <a:noFill/>
        </p:spPr>
        <p:txBody>
          <a:bodyPr wrap="none" rtlCol="0">
            <a:spAutoFit/>
          </a:bodyPr>
          <a:lstStyle/>
          <a:p>
            <a:r>
              <a:rPr lang="nl-BE">
                <a:solidFill>
                  <a:srgbClr val="1C3763"/>
                </a:solidFill>
              </a:rPr>
              <a:t>98</a:t>
            </a:r>
          </a:p>
          <a:p>
            <a:br>
              <a:rPr lang="nl-BE">
                <a:solidFill>
                  <a:srgbClr val="1C3763"/>
                </a:solidFill>
              </a:rPr>
            </a:br>
            <a:r>
              <a:rPr lang="nl-BE">
                <a:solidFill>
                  <a:srgbClr val="1C3763"/>
                </a:solidFill>
              </a:rPr>
              <a:t>71F = 2</a:t>
            </a:r>
          </a:p>
        </p:txBody>
      </p:sp>
      <p:sp>
        <p:nvSpPr>
          <p:cNvPr id="98" name="TextBox 97"/>
          <p:cNvSpPr txBox="1"/>
          <p:nvPr/>
        </p:nvSpPr>
        <p:spPr>
          <a:xfrm>
            <a:off x="531914" y="5681542"/>
            <a:ext cx="3974166" cy="430887"/>
          </a:xfrm>
          <a:prstGeom prst="rect">
            <a:avLst/>
          </a:prstGeom>
          <a:noFill/>
        </p:spPr>
        <p:txBody>
          <a:bodyPr wrap="none" rtlCol="0">
            <a:spAutoFit/>
          </a:bodyPr>
          <a:lstStyle/>
          <a:p>
            <a:r>
              <a:rPr lang="en-US" sz="1000" b="0"/>
              <a:t>Receiver’s charges (SWIFT field 71F) to be deducted from </a:t>
            </a:r>
          </a:p>
          <a:p>
            <a:r>
              <a:rPr lang="en-US" sz="1000" b="0"/>
              <a:t>settlement amount and to be converted to the settlement currency</a:t>
            </a:r>
          </a:p>
        </p:txBody>
      </p:sp>
      <p:sp>
        <p:nvSpPr>
          <p:cNvPr id="99" name="Rectangle 98"/>
          <p:cNvSpPr/>
          <p:nvPr/>
        </p:nvSpPr>
        <p:spPr>
          <a:xfrm>
            <a:off x="4707072" y="5624873"/>
            <a:ext cx="3789274" cy="707886"/>
          </a:xfrm>
          <a:prstGeom prst="rect">
            <a:avLst/>
          </a:prstGeom>
        </p:spPr>
        <p:txBody>
          <a:bodyPr wrap="square">
            <a:spAutoFit/>
          </a:bodyPr>
          <a:lstStyle/>
          <a:p>
            <a:pPr lvl="1"/>
            <a:r>
              <a:rPr lang="en-US" sz="1000" b="0"/>
              <a:t>F/x rate type’s selection criteria include amounts (minimum amount, maximum amount) expressed in bank’s base currency. Settlement amount currency to be converted to bank’s base currency</a:t>
            </a:r>
            <a:endParaRPr lang="nl-BE" sz="1000" b="0"/>
          </a:p>
        </p:txBody>
      </p:sp>
      <p:cxnSp>
        <p:nvCxnSpPr>
          <p:cNvPr id="56" name="Straight Arrow Connector 55"/>
          <p:cNvCxnSpPr/>
          <p:nvPr/>
        </p:nvCxnSpPr>
        <p:spPr>
          <a:xfrm rot="9600000" flipH="1" flipV="1">
            <a:off x="6769831" y="2544119"/>
            <a:ext cx="430665" cy="74709"/>
          </a:xfrm>
          <a:prstGeom prst="straightConnector1">
            <a:avLst/>
          </a:prstGeom>
          <a:ln w="28575">
            <a:solidFill>
              <a:srgbClr val="1C3763"/>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480000">
            <a:off x="6861574" y="2563901"/>
            <a:ext cx="282450" cy="276999"/>
          </a:xfrm>
          <a:prstGeom prst="rect">
            <a:avLst/>
          </a:prstGeom>
          <a:noFill/>
        </p:spPr>
        <p:txBody>
          <a:bodyPr wrap="none" rtlCol="0">
            <a:spAutoFit/>
          </a:bodyPr>
          <a:lstStyle/>
          <a:p>
            <a:r>
              <a:rPr lang="nl-BE">
                <a:solidFill>
                  <a:srgbClr val="1C3763"/>
                </a:solidFill>
              </a:rPr>
              <a:t>2</a:t>
            </a:r>
          </a:p>
        </p:txBody>
      </p:sp>
      <p:sp>
        <p:nvSpPr>
          <p:cNvPr id="58" name="TextBox 57"/>
          <p:cNvSpPr txBox="1"/>
          <p:nvPr/>
        </p:nvSpPr>
        <p:spPr>
          <a:xfrm>
            <a:off x="5615127" y="3173680"/>
            <a:ext cx="282449" cy="276999"/>
          </a:xfrm>
          <a:prstGeom prst="rect">
            <a:avLst/>
          </a:prstGeom>
          <a:noFill/>
        </p:spPr>
        <p:txBody>
          <a:bodyPr wrap="none" rtlCol="0">
            <a:spAutoFit/>
          </a:bodyPr>
          <a:lstStyle/>
          <a:p>
            <a:r>
              <a:rPr lang="nl-BE">
                <a:solidFill>
                  <a:srgbClr val="1C3763"/>
                </a:solidFill>
              </a:rPr>
              <a:t>3</a:t>
            </a:r>
          </a:p>
        </p:txBody>
      </p:sp>
      <p:pic>
        <p:nvPicPr>
          <p:cNvPr id="59" name="Picture 5" descr="Bank-shadow"/>
          <p:cNvPicPr>
            <a:picLocks noChangeAspect="1" noChangeArrowheads="1"/>
          </p:cNvPicPr>
          <p:nvPr/>
        </p:nvPicPr>
        <p:blipFill>
          <a:blip r:embed="rId3" cstate="print"/>
          <a:srcRect/>
          <a:stretch>
            <a:fillRect/>
          </a:stretch>
        </p:blipFill>
        <p:spPr bwMode="auto">
          <a:xfrm>
            <a:off x="739049" y="4377600"/>
            <a:ext cx="1231879" cy="913422"/>
          </a:xfrm>
          <a:prstGeom prst="rect">
            <a:avLst/>
          </a:prstGeom>
          <a:noFill/>
          <a:ln w="9525">
            <a:noFill/>
            <a:miter lim="800000"/>
            <a:headEnd/>
            <a:tailEnd/>
          </a:ln>
        </p:spPr>
      </p:pic>
      <p:pic>
        <p:nvPicPr>
          <p:cNvPr id="60" name="Picture 39" descr="Person_red"/>
          <p:cNvPicPr>
            <a:picLocks noChangeAspect="1" noChangeArrowheads="1"/>
          </p:cNvPicPr>
          <p:nvPr/>
        </p:nvPicPr>
        <p:blipFill>
          <a:blip r:embed="rId2" cstate="print"/>
          <a:srcRect/>
          <a:stretch>
            <a:fillRect/>
          </a:stretch>
        </p:blipFill>
        <p:spPr bwMode="auto">
          <a:xfrm>
            <a:off x="537857" y="4775347"/>
            <a:ext cx="483079" cy="587746"/>
          </a:xfrm>
          <a:prstGeom prst="rect">
            <a:avLst/>
          </a:prstGeom>
          <a:noFill/>
          <a:ln w="9525">
            <a:noFill/>
            <a:miter lim="800000"/>
            <a:headEnd/>
            <a:tailEnd/>
          </a:ln>
        </p:spPr>
      </p:pic>
      <p:sp>
        <p:nvSpPr>
          <p:cNvPr id="63" name="TextBox 62"/>
          <p:cNvSpPr txBox="1"/>
          <p:nvPr/>
        </p:nvSpPr>
        <p:spPr>
          <a:xfrm>
            <a:off x="1680781" y="5286066"/>
            <a:ext cx="282449" cy="276999"/>
          </a:xfrm>
          <a:prstGeom prst="rect">
            <a:avLst/>
          </a:prstGeom>
          <a:noFill/>
        </p:spPr>
        <p:txBody>
          <a:bodyPr wrap="none" rtlCol="0">
            <a:spAutoFit/>
          </a:bodyPr>
          <a:lstStyle/>
          <a:p>
            <a:r>
              <a:rPr lang="nl-BE">
                <a:solidFill>
                  <a:srgbClr val="1C3763"/>
                </a:solidFill>
              </a:rPr>
              <a:t>3</a:t>
            </a:r>
          </a:p>
        </p:txBody>
      </p:sp>
      <p:pic>
        <p:nvPicPr>
          <p:cNvPr id="70" name="Picture 41" descr="Person_blue"/>
          <p:cNvPicPr>
            <a:picLocks noChangeAspect="1" noChangeArrowheads="1"/>
          </p:cNvPicPr>
          <p:nvPr/>
        </p:nvPicPr>
        <p:blipFill>
          <a:blip r:embed="rId5" cstate="print"/>
          <a:srcRect/>
          <a:stretch>
            <a:fillRect/>
          </a:stretch>
        </p:blipFill>
        <p:spPr bwMode="auto">
          <a:xfrm>
            <a:off x="3998294" y="4634661"/>
            <a:ext cx="478023" cy="581595"/>
          </a:xfrm>
          <a:prstGeom prst="rect">
            <a:avLst/>
          </a:prstGeom>
          <a:noFill/>
          <a:ln w="9525">
            <a:noFill/>
            <a:miter lim="800000"/>
            <a:headEnd/>
            <a:tailEnd/>
          </a:ln>
        </p:spPr>
      </p:pic>
      <p:sp>
        <p:nvSpPr>
          <p:cNvPr id="73" name="TextBox 72"/>
          <p:cNvSpPr txBox="1"/>
          <p:nvPr/>
        </p:nvSpPr>
        <p:spPr>
          <a:xfrm>
            <a:off x="6507211" y="4571634"/>
            <a:ext cx="2228494" cy="871008"/>
          </a:xfrm>
          <a:prstGeom prst="rect">
            <a:avLst/>
          </a:prstGeom>
          <a:noFill/>
        </p:spPr>
        <p:txBody>
          <a:bodyPr wrap="none" rtlCol="0">
            <a:spAutoFit/>
          </a:bodyPr>
          <a:lstStyle/>
          <a:p>
            <a:r>
              <a:rPr lang="nl-BE" sz="1100">
                <a:solidFill>
                  <a:srgbClr val="1C3763"/>
                </a:solidFill>
                <a:latin typeface="Forte" pitchFamily="66" charset="0"/>
              </a:rPr>
              <a:t>F/X </a:t>
            </a:r>
            <a:r>
              <a:rPr lang="nl-BE" sz="1100">
                <a:solidFill>
                  <a:srgbClr val="1C3763"/>
                </a:solidFill>
                <a:latin typeface="Arial Black" pitchFamily="34" charset="0"/>
              </a:rPr>
              <a:t>rate type </a:t>
            </a:r>
            <a:r>
              <a:rPr lang="nl-BE">
                <a:solidFill>
                  <a:srgbClr val="1C3763"/>
                </a:solidFill>
                <a:latin typeface="Arial Black" pitchFamily="34" charset="0"/>
              </a:rPr>
              <a:t>?</a:t>
            </a:r>
          </a:p>
          <a:p>
            <a:r>
              <a:rPr lang="nl-BE" sz="1100">
                <a:solidFill>
                  <a:srgbClr val="1C3763"/>
                </a:solidFill>
                <a:latin typeface="Arial Black" pitchFamily="34" charset="0"/>
              </a:rPr>
              <a:t>0 &gt; 100000 = Day rate</a:t>
            </a:r>
            <a:br>
              <a:rPr lang="nl-BE" sz="1100">
                <a:solidFill>
                  <a:srgbClr val="1C3763"/>
                </a:solidFill>
                <a:latin typeface="Arial Black" pitchFamily="34" charset="0"/>
              </a:rPr>
            </a:br>
            <a:r>
              <a:rPr lang="nl-BE" sz="1100">
                <a:solidFill>
                  <a:srgbClr val="1C3763"/>
                </a:solidFill>
                <a:latin typeface="Arial Black" pitchFamily="34" charset="0"/>
              </a:rPr>
              <a:t>100000 &gt; ... = Manual rate </a:t>
            </a:r>
          </a:p>
          <a:p>
            <a:endParaRPr lang="nl-BE" sz="1100">
              <a:solidFill>
                <a:srgbClr val="1C3763"/>
              </a:solidFill>
              <a:latin typeface="Arial Black" pitchFamily="34" charset="0"/>
            </a:endParaRPr>
          </a:p>
        </p:txBody>
      </p:sp>
      <p:pic>
        <p:nvPicPr>
          <p:cNvPr id="75" name="Picture 4" descr="C:\Users\BDMUNTER\Desktop\146-currencyicons.jpg"/>
          <p:cNvPicPr>
            <a:picLocks noChangeAspect="1" noChangeArrowheads="1"/>
          </p:cNvPicPr>
          <p:nvPr/>
        </p:nvPicPr>
        <p:blipFill>
          <a:blip r:embed="rId4" cstate="print"/>
          <a:srcRect l="48721" t="3254" b="54356"/>
          <a:stretch>
            <a:fillRect/>
          </a:stretch>
        </p:blipFill>
        <p:spPr bwMode="auto">
          <a:xfrm>
            <a:off x="6483481" y="4373637"/>
            <a:ext cx="546130" cy="451456"/>
          </a:xfrm>
          <a:prstGeom prst="rect">
            <a:avLst/>
          </a:prstGeom>
          <a:noFill/>
        </p:spPr>
      </p:pic>
      <p:pic>
        <p:nvPicPr>
          <p:cNvPr id="76" name="Picture 2" descr="C:\Users\BDMUNTER\Desktop\146-currencyicons.jpg"/>
          <p:cNvPicPr>
            <a:picLocks noChangeAspect="1" noChangeArrowheads="1"/>
          </p:cNvPicPr>
          <p:nvPr/>
        </p:nvPicPr>
        <p:blipFill>
          <a:blip r:embed="rId4" cstate="print"/>
          <a:srcRect l="3221" t="5710" r="48780" b="52524"/>
          <a:stretch>
            <a:fillRect/>
          </a:stretch>
        </p:blipFill>
        <p:spPr bwMode="auto">
          <a:xfrm>
            <a:off x="5121655" y="4052723"/>
            <a:ext cx="570016" cy="495988"/>
          </a:xfrm>
          <a:prstGeom prst="rect">
            <a:avLst/>
          </a:prstGeom>
          <a:noFill/>
        </p:spPr>
      </p:pic>
      <p:pic>
        <p:nvPicPr>
          <p:cNvPr id="77" name="Picture 4" descr="C:\Users\BDMUNTER\Desktop\146-currencyicons.jpg"/>
          <p:cNvPicPr>
            <a:picLocks noChangeAspect="1" noChangeArrowheads="1"/>
          </p:cNvPicPr>
          <p:nvPr/>
        </p:nvPicPr>
        <p:blipFill>
          <a:blip r:embed="rId4" cstate="print"/>
          <a:srcRect l="48721" t="3254" b="54356"/>
          <a:stretch>
            <a:fillRect/>
          </a:stretch>
        </p:blipFill>
        <p:spPr bwMode="auto">
          <a:xfrm>
            <a:off x="4849613" y="4845018"/>
            <a:ext cx="546130" cy="451456"/>
          </a:xfrm>
          <a:prstGeom prst="rect">
            <a:avLst/>
          </a:prstGeom>
          <a:noFill/>
        </p:spPr>
      </p:pic>
      <p:pic>
        <p:nvPicPr>
          <p:cNvPr id="79" name="Picture 7"/>
          <p:cNvPicPr>
            <a:picLocks noChangeAspect="1" noChangeArrowheads="1"/>
          </p:cNvPicPr>
          <p:nvPr/>
        </p:nvPicPr>
        <p:blipFill>
          <a:blip r:embed="rId6" cstate="print"/>
          <a:srcRect/>
          <a:stretch>
            <a:fillRect/>
          </a:stretch>
        </p:blipFill>
        <p:spPr bwMode="auto">
          <a:xfrm rot="1620000" flipH="1">
            <a:off x="4949990" y="4278318"/>
            <a:ext cx="535877" cy="773430"/>
          </a:xfrm>
          <a:prstGeom prst="rect">
            <a:avLst/>
          </a:prstGeom>
          <a:noFill/>
          <a:ln w="9525">
            <a:noFill/>
            <a:miter lim="800000"/>
            <a:headEnd/>
            <a:tailEnd/>
          </a:ln>
          <a:effectLst/>
        </p:spPr>
      </p:pic>
      <p:sp>
        <p:nvSpPr>
          <p:cNvPr id="81" name="TextBox 80"/>
          <p:cNvSpPr txBox="1"/>
          <p:nvPr/>
        </p:nvSpPr>
        <p:spPr>
          <a:xfrm>
            <a:off x="5211789" y="4448521"/>
            <a:ext cx="478016" cy="252000"/>
          </a:xfrm>
          <a:prstGeom prst="rect">
            <a:avLst/>
          </a:prstGeom>
          <a:noFill/>
        </p:spPr>
        <p:txBody>
          <a:bodyPr wrap="none" rtlCol="0">
            <a:spAutoFit/>
          </a:bodyPr>
          <a:lstStyle/>
          <a:p>
            <a:r>
              <a:rPr lang="nl-BE">
                <a:solidFill>
                  <a:srgbClr val="1C3763"/>
                </a:solidFill>
              </a:rPr>
              <a:t>100</a:t>
            </a:r>
          </a:p>
        </p:txBody>
      </p:sp>
    </p:spTree>
    <p:extLst>
      <p:ext uri="{BB962C8B-B14F-4D97-AF65-F5344CB8AC3E}">
        <p14:creationId xmlns:p14="http://schemas.microsoft.com/office/powerpoint/2010/main" val="228352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593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593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593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6" grpId="0"/>
      <p:bldP spid="37" grpId="0"/>
      <p:bldP spid="78" grpId="0"/>
      <p:bldP spid="80" grpId="0"/>
      <p:bldP spid="90" grpId="0"/>
      <p:bldP spid="91" grpId="0"/>
      <p:bldP spid="92" grpId="0"/>
      <p:bldP spid="93" grpId="0"/>
      <p:bldP spid="95" grpId="0"/>
      <p:bldP spid="98" grpId="0"/>
      <p:bldP spid="99" grpId="0"/>
      <p:bldP spid="57" grpId="0"/>
      <p:bldP spid="58" grpId="0"/>
      <p:bldP spid="63" grpId="0"/>
      <p:bldP spid="73" grpId="0"/>
      <p:bldP spid="81"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nl-BE"/>
              <a:t>Currency conversion (Forex)</a:t>
            </a:r>
            <a:endParaRPr lang="en-US"/>
          </a:p>
        </p:txBody>
      </p:sp>
      <p:sp>
        <p:nvSpPr>
          <p:cNvPr id="64515" name="Content Placeholder 2"/>
          <p:cNvSpPr>
            <a:spLocks noGrp="1"/>
          </p:cNvSpPr>
          <p:nvPr>
            <p:ph idx="1"/>
          </p:nvPr>
        </p:nvSpPr>
        <p:spPr/>
        <p:txBody>
          <a:bodyPr>
            <a:normAutofit/>
          </a:bodyPr>
          <a:lstStyle/>
          <a:p>
            <a:r>
              <a:rPr lang="en-US" b="1"/>
              <a:t>Functionality supported by the Forex feature</a:t>
            </a:r>
            <a:endParaRPr lang="en-US"/>
          </a:p>
          <a:p>
            <a:pPr lvl="1"/>
            <a:r>
              <a:rPr lang="en-US" sz="2000"/>
              <a:t>Support currency conversion for a payment (instruction/transaction) / currency conversion required by another service</a:t>
            </a:r>
          </a:p>
          <a:p>
            <a:pPr lvl="1"/>
            <a:r>
              <a:rPr lang="en-US"/>
              <a:t>Support configurable determination of rate types:</a:t>
            </a:r>
          </a:p>
          <a:p>
            <a:pPr lvl="2"/>
            <a:r>
              <a:rPr lang="en-US"/>
              <a:t>By applying rules applicable on Product (Bank level)</a:t>
            </a:r>
          </a:p>
          <a:p>
            <a:pPr lvl="2"/>
            <a:r>
              <a:rPr lang="en-US"/>
              <a:t>By applying rules applicable for a certain Agreement (Participant level)</a:t>
            </a:r>
          </a:p>
        </p:txBody>
      </p:sp>
    </p:spTree>
    <p:extLst>
      <p:ext uri="{BB962C8B-B14F-4D97-AF65-F5344CB8AC3E}">
        <p14:creationId xmlns:p14="http://schemas.microsoft.com/office/powerpoint/2010/main" val="340933627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Currency conversion pre-conditions</a:t>
            </a:r>
          </a:p>
        </p:txBody>
      </p:sp>
      <p:sp>
        <p:nvSpPr>
          <p:cNvPr id="3" name="Content Placeholder 2"/>
          <p:cNvSpPr>
            <a:spLocks noGrp="1"/>
          </p:cNvSpPr>
          <p:nvPr>
            <p:ph idx="1"/>
          </p:nvPr>
        </p:nvSpPr>
        <p:spPr/>
        <p:txBody>
          <a:bodyPr/>
          <a:lstStyle/>
          <a:p>
            <a:r>
              <a:rPr lang="en-US" b="1"/>
              <a:t>Processing attributes </a:t>
            </a:r>
            <a:r>
              <a:rPr lang="en-US"/>
              <a:t>determined</a:t>
            </a:r>
          </a:p>
          <a:p>
            <a:r>
              <a:rPr lang="en-US">
                <a:solidFill>
                  <a:schemeClr val="bg1">
                    <a:lumMod val="75000"/>
                  </a:schemeClr>
                </a:solidFill>
              </a:rPr>
              <a:t>Account and account currency should have been determined:</a:t>
            </a:r>
          </a:p>
          <a:p>
            <a:pPr lvl="1"/>
            <a:r>
              <a:rPr lang="en-US" sz="2000">
                <a:solidFill>
                  <a:schemeClr val="bg1">
                    <a:lumMod val="75000"/>
                  </a:schemeClr>
                </a:solidFill>
              </a:rPr>
              <a:t>Settlement account:</a:t>
            </a:r>
          </a:p>
          <a:p>
            <a:pPr lvl="2"/>
            <a:r>
              <a:rPr lang="en-US" sz="1800">
                <a:solidFill>
                  <a:schemeClr val="bg1">
                    <a:lumMod val="75000"/>
                  </a:schemeClr>
                </a:solidFill>
              </a:rPr>
              <a:t>Account present in the input message, no account currency</a:t>
            </a:r>
          </a:p>
          <a:p>
            <a:pPr lvl="2"/>
            <a:r>
              <a:rPr lang="en-US" sz="1800">
                <a:solidFill>
                  <a:schemeClr val="bg1">
                    <a:lumMod val="75000"/>
                  </a:schemeClr>
                </a:solidFill>
              </a:rPr>
              <a:t>Account present in the input message, account currency present</a:t>
            </a:r>
          </a:p>
          <a:p>
            <a:pPr lvl="2"/>
            <a:r>
              <a:rPr lang="en-US" sz="1800">
                <a:solidFill>
                  <a:schemeClr val="bg1">
                    <a:lumMod val="75000"/>
                  </a:schemeClr>
                </a:solidFill>
              </a:rPr>
              <a:t>No account present in the input message</a:t>
            </a:r>
          </a:p>
          <a:p>
            <a:pPr lvl="1"/>
            <a:r>
              <a:rPr lang="en-US" sz="2000">
                <a:solidFill>
                  <a:schemeClr val="bg1">
                    <a:lumMod val="75000"/>
                  </a:schemeClr>
                </a:solidFill>
              </a:rPr>
              <a:t>Originating party account, charges account, credit party account:</a:t>
            </a:r>
          </a:p>
          <a:p>
            <a:pPr lvl="2"/>
            <a:r>
              <a:rPr lang="en-US" sz="1800">
                <a:solidFill>
                  <a:schemeClr val="bg1">
                    <a:lumMod val="75000"/>
                  </a:schemeClr>
                </a:solidFill>
              </a:rPr>
              <a:t>Account present in the input message, no account currency</a:t>
            </a:r>
          </a:p>
          <a:p>
            <a:pPr lvl="2"/>
            <a:r>
              <a:rPr lang="en-US" sz="1800">
                <a:solidFill>
                  <a:schemeClr val="bg1">
                    <a:lumMod val="75000"/>
                  </a:schemeClr>
                </a:solidFill>
              </a:rPr>
              <a:t>Account present in the input message, account currency present</a:t>
            </a:r>
          </a:p>
        </p:txBody>
      </p:sp>
    </p:spTree>
    <p:extLst>
      <p:ext uri="{BB962C8B-B14F-4D97-AF65-F5344CB8AC3E}">
        <p14:creationId xmlns:p14="http://schemas.microsoft.com/office/powerpoint/2010/main" val="423513292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Determine processing context</a:t>
            </a:r>
          </a:p>
        </p:txBody>
      </p:sp>
      <p:sp>
        <p:nvSpPr>
          <p:cNvPr id="3" name="Content Placeholder 2"/>
          <p:cNvSpPr>
            <a:spLocks noGrp="1"/>
          </p:cNvSpPr>
          <p:nvPr>
            <p:ph idx="1"/>
          </p:nvPr>
        </p:nvSpPr>
        <p:spPr/>
        <p:txBody>
          <a:bodyPr>
            <a:normAutofit/>
          </a:bodyPr>
          <a:lstStyle/>
          <a:p>
            <a:r>
              <a:rPr lang="nl-BE" b="1"/>
              <a:t>Determination processing context (xCT)</a:t>
            </a:r>
          </a:p>
          <a:p>
            <a:pPr lvl="2"/>
            <a:r>
              <a:rPr lang="nl-BE" b="1"/>
              <a:t>Forex (currency conversion)</a:t>
            </a:r>
            <a:endParaRPr lang="nl-BE"/>
          </a:p>
          <a:p>
            <a:pPr lvl="1"/>
            <a:endParaRPr lang="nl-BE"/>
          </a:p>
          <a:p>
            <a:pPr lvl="1"/>
            <a:endParaRPr lang="en-US"/>
          </a:p>
          <a:p>
            <a:pPr lvl="1"/>
            <a:endParaRPr lang="en-US"/>
          </a:p>
          <a:p>
            <a:pPr>
              <a:buNone/>
            </a:pPr>
            <a:endParaRPr lang="en-US"/>
          </a:p>
        </p:txBody>
      </p:sp>
      <p:graphicFrame>
        <p:nvGraphicFramePr>
          <p:cNvPr id="4" name="Table 3"/>
          <p:cNvGraphicFramePr>
            <a:graphicFrameLocks noGrp="1"/>
          </p:cNvGraphicFramePr>
          <p:nvPr/>
        </p:nvGraphicFramePr>
        <p:xfrm>
          <a:off x="1535875" y="2109520"/>
          <a:ext cx="6895606" cy="3540760"/>
        </p:xfrm>
        <a:graphic>
          <a:graphicData uri="http://schemas.openxmlformats.org/drawingml/2006/table">
            <a:tbl>
              <a:tblPr firstRow="1" bandRow="1">
                <a:tableStyleId>{5C22544A-7EE6-4342-B048-85BDC9FD1C3A}</a:tableStyleId>
              </a:tblPr>
              <a:tblGrid>
                <a:gridCol w="2002973">
                  <a:extLst>
                    <a:ext uri="{9D8B030D-6E8A-4147-A177-3AD203B41FA5}">
                      <a16:colId xmlns:a16="http://schemas.microsoft.com/office/drawing/2014/main" val="20000"/>
                    </a:ext>
                  </a:extLst>
                </a:gridCol>
                <a:gridCol w="4892633">
                  <a:extLst>
                    <a:ext uri="{9D8B030D-6E8A-4147-A177-3AD203B41FA5}">
                      <a16:colId xmlns:a16="http://schemas.microsoft.com/office/drawing/2014/main" val="20001"/>
                    </a:ext>
                  </a:extLst>
                </a:gridCol>
              </a:tblGrid>
              <a:tr h="370840">
                <a:tc>
                  <a:txBody>
                    <a:bodyPr/>
                    <a:lstStyle/>
                    <a:p>
                      <a:r>
                        <a:rPr lang="nl-BE" sz="1400" dirty="0"/>
                        <a:t>Service attribute</a:t>
                      </a:r>
                      <a:endParaRPr lang="en-US" sz="1400" dirty="0"/>
                    </a:p>
                  </a:txBody>
                  <a:tcPr/>
                </a:tc>
                <a:tc>
                  <a:txBody>
                    <a:bodyPr/>
                    <a:lstStyle/>
                    <a:p>
                      <a:r>
                        <a:rPr lang="nl-BE" sz="1400" dirty="0"/>
                        <a:t>Usage by the forex service</a:t>
                      </a:r>
                      <a:endParaRPr lang="en-US" sz="1400" dirty="0"/>
                    </a:p>
                  </a:txBody>
                  <a:tcPr/>
                </a:tc>
                <a:extLst>
                  <a:ext uri="{0D108BD9-81ED-4DB2-BD59-A6C34878D82A}">
                    <a16:rowId xmlns:a16="http://schemas.microsoft.com/office/drawing/2014/main" val="10000"/>
                  </a:ext>
                </a:extLst>
              </a:tr>
              <a:tr h="2174767">
                <a:tc>
                  <a:txBody>
                    <a:bodyPr/>
                    <a:lstStyle/>
                    <a:p>
                      <a:r>
                        <a:rPr lang="nl-BE" sz="1400" b="1" dirty="0"/>
                        <a:t>Rat</a:t>
                      </a:r>
                      <a:r>
                        <a:rPr lang="nl-BE" sz="1400" b="1" baseline="0" dirty="0"/>
                        <a:t>e type configuration name</a:t>
                      </a:r>
                      <a:endParaRPr lang="en-US" sz="1400" b="1" dirty="0"/>
                    </a:p>
                  </a:txBody>
                  <a:tcPr/>
                </a:tc>
                <a:tc>
                  <a:txBody>
                    <a:bodyPr/>
                    <a:lstStyle/>
                    <a:p>
                      <a:r>
                        <a:rPr lang="nl-BE" sz="1400" dirty="0"/>
                        <a:t>Reference to the configuration, based on which the rate type is</a:t>
                      </a:r>
                      <a:r>
                        <a:rPr lang="nl-BE" sz="1400" baseline="0" dirty="0"/>
                        <a:t> determined and which specifies the rate type characteristics.</a:t>
                      </a:r>
                    </a:p>
                    <a:p>
                      <a:r>
                        <a:rPr lang="nl-BE" sz="1400" i="1" baseline="0" dirty="0"/>
                        <a:t>E.g.  </a:t>
                      </a:r>
                    </a:p>
                    <a:p>
                      <a:r>
                        <a:rPr lang="nl-BE" sz="1400" i="1" baseline="0" dirty="0"/>
                        <a:t>“Simple rate type” configuration: the rate type config determines that:</a:t>
                      </a:r>
                    </a:p>
                    <a:p>
                      <a:pPr lvl="0">
                        <a:buFontTx/>
                        <a:buChar char="-"/>
                      </a:pPr>
                      <a:r>
                        <a:rPr lang="nl-BE" sz="1400" i="1" baseline="0" dirty="0"/>
                        <a:t> If the settlement amount is between €0 and €49999,99 then the rate type is a “current market rate”. The “current market rate” is fetched from an external source. It does not require fixing.</a:t>
                      </a:r>
                    </a:p>
                    <a:p>
                      <a:pPr marL="0" marR="0" lvl="0" indent="0" algn="l" defTabSz="914400" rtl="0" eaLnBrk="1" fontAlgn="auto" latinLnBrk="0" hangingPunct="1">
                        <a:lnSpc>
                          <a:spcPct val="100000"/>
                        </a:lnSpc>
                        <a:spcBef>
                          <a:spcPts val="0"/>
                        </a:spcBef>
                        <a:spcAft>
                          <a:spcPts val="0"/>
                        </a:spcAft>
                        <a:buClrTx/>
                        <a:buSzTx/>
                        <a:buFontTx/>
                        <a:buChar char="-"/>
                        <a:tabLst/>
                        <a:defRPr/>
                      </a:pPr>
                      <a:r>
                        <a:rPr lang="nl-BE" sz="1400" i="1" baseline="0" dirty="0"/>
                        <a:t> If the settlement amount is equal or higher than €50000 then the rate type is a “user defined rate” . The “current market rate” is to be entered by a user.</a:t>
                      </a:r>
                    </a:p>
                  </a:txBody>
                  <a:tcPr/>
                </a:tc>
                <a:extLst>
                  <a:ext uri="{0D108BD9-81ED-4DB2-BD59-A6C34878D82A}">
                    <a16:rowId xmlns:a16="http://schemas.microsoft.com/office/drawing/2014/main" val="10001"/>
                  </a:ext>
                </a:extLst>
              </a:tr>
              <a:tr h="370840">
                <a:tc>
                  <a:txBody>
                    <a:bodyPr/>
                    <a:lstStyle/>
                    <a:p>
                      <a:r>
                        <a:rPr lang="nl-BE" sz="1400" b="1" dirty="0"/>
                        <a:t>Currency</a:t>
                      </a:r>
                      <a:r>
                        <a:rPr lang="nl-BE" sz="1400" b="1" baseline="0" dirty="0"/>
                        <a:t> group name</a:t>
                      </a:r>
                      <a:endParaRPr lang="en-US" sz="1400" b="1" dirty="0"/>
                    </a:p>
                  </a:txBody>
                  <a:tcPr/>
                </a:tc>
                <a:tc>
                  <a:txBody>
                    <a:bodyPr/>
                    <a:lstStyle/>
                    <a:p>
                      <a:r>
                        <a:rPr lang="nl-BE" sz="1400" dirty="0"/>
                        <a:t>Reference</a:t>
                      </a:r>
                      <a:r>
                        <a:rPr lang="nl-BE" sz="1400" baseline="0" dirty="0"/>
                        <a:t> to the rates that are to be applied (if the source of the rate type to apply is “Currency Group”)</a:t>
                      </a:r>
                    </a:p>
                    <a:p>
                      <a:r>
                        <a:rPr lang="nl-BE" sz="1400" i="1" baseline="0" dirty="0"/>
                        <a:t>E.g. The “EUR” currency group, listing all rates against EUR</a:t>
                      </a:r>
                      <a:endParaRPr lang="en-US" sz="1400" i="1"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1951623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Currency conversion (Forex)</a:t>
            </a:r>
            <a:endParaRPr lang="en-US"/>
          </a:p>
        </p:txBody>
      </p:sp>
      <p:sp>
        <p:nvSpPr>
          <p:cNvPr id="3" name="Content Placeholder 2"/>
          <p:cNvSpPr>
            <a:spLocks noGrp="1"/>
          </p:cNvSpPr>
          <p:nvPr>
            <p:ph idx="1"/>
          </p:nvPr>
        </p:nvSpPr>
        <p:spPr/>
        <p:txBody>
          <a:bodyPr>
            <a:normAutofit/>
          </a:bodyPr>
          <a:lstStyle/>
          <a:p>
            <a:r>
              <a:rPr lang="nl-BE" sz="2200" b="1"/>
              <a:t>Currency Convert an Amount</a:t>
            </a:r>
          </a:p>
          <a:p>
            <a:pPr lvl="1"/>
            <a:r>
              <a:rPr lang="en-US" sz="2200"/>
              <a:t>Main use case of the </a:t>
            </a:r>
            <a:r>
              <a:rPr lang="en-US" sz="2200" err="1"/>
              <a:t>Forex</a:t>
            </a:r>
            <a:r>
              <a:rPr lang="en-US" sz="2200"/>
              <a:t> Service</a:t>
            </a:r>
          </a:p>
          <a:p>
            <a:pPr lvl="1"/>
            <a:r>
              <a:rPr lang="en-US" sz="2200"/>
              <a:t>Responsible for invoking the following individual functionalities of </a:t>
            </a:r>
            <a:r>
              <a:rPr lang="en-US" sz="2200" err="1"/>
              <a:t>Forex</a:t>
            </a:r>
            <a:r>
              <a:rPr lang="en-US" sz="2200"/>
              <a:t>:</a:t>
            </a:r>
          </a:p>
          <a:p>
            <a:pPr lvl="2"/>
            <a:r>
              <a:rPr lang="en-US" u="sng"/>
              <a:t>Determine Conversion Required</a:t>
            </a:r>
            <a:endParaRPr lang="en-US"/>
          </a:p>
          <a:p>
            <a:pPr lvl="3"/>
            <a:r>
              <a:rPr lang="en-US" sz="2000"/>
              <a:t>Determine whether currency conversion is required or not</a:t>
            </a:r>
          </a:p>
          <a:p>
            <a:pPr lvl="3"/>
            <a:r>
              <a:rPr lang="en-US" sz="2000"/>
              <a:t>If currency conversion is required, then the use case determines all information required to do the currency conversion (e.g. the source amount, source currency, target currency)</a:t>
            </a:r>
          </a:p>
          <a:p>
            <a:pPr lvl="3"/>
            <a:r>
              <a:rPr lang="nl-BE" sz="2000"/>
              <a:t>If no currency conversion is required, the use case ends</a:t>
            </a:r>
            <a:endParaRPr lang="en-US" sz="2000"/>
          </a:p>
          <a:p>
            <a:pPr lvl="2"/>
            <a:r>
              <a:rPr lang="en-US" u="sng"/>
              <a:t>Determine Rate Type</a:t>
            </a:r>
          </a:p>
          <a:p>
            <a:pPr lvl="3"/>
            <a:r>
              <a:rPr lang="nl-BE" sz="2000"/>
              <a:t>Determines the rate type to be used for the payment at hand</a:t>
            </a:r>
            <a:endParaRPr lang="en-US" sz="2000"/>
          </a:p>
        </p:txBody>
      </p:sp>
    </p:spTree>
    <p:extLst>
      <p:ext uri="{BB962C8B-B14F-4D97-AF65-F5344CB8AC3E}">
        <p14:creationId xmlns:p14="http://schemas.microsoft.com/office/powerpoint/2010/main" val="370706743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Currency conversion (Forex)</a:t>
            </a:r>
            <a:endParaRPr lang="en-US"/>
          </a:p>
        </p:txBody>
      </p:sp>
      <p:sp>
        <p:nvSpPr>
          <p:cNvPr id="3" name="Content Placeholder 2"/>
          <p:cNvSpPr>
            <a:spLocks noGrp="1"/>
          </p:cNvSpPr>
          <p:nvPr>
            <p:ph idx="1"/>
          </p:nvPr>
        </p:nvSpPr>
        <p:spPr/>
        <p:txBody>
          <a:bodyPr>
            <a:normAutofit/>
          </a:bodyPr>
          <a:lstStyle/>
          <a:p>
            <a:r>
              <a:rPr lang="nl-BE" sz="2200" b="1"/>
              <a:t>Currency Convert an Amount</a:t>
            </a:r>
          </a:p>
          <a:p>
            <a:pPr lvl="1"/>
            <a:r>
              <a:rPr lang="en-US" sz="2200"/>
              <a:t>Responsible for invoking the following individual functionalities of </a:t>
            </a:r>
            <a:r>
              <a:rPr lang="en-US" sz="2200" err="1"/>
              <a:t>Forex</a:t>
            </a:r>
            <a:r>
              <a:rPr lang="en-US" sz="2200"/>
              <a:t>:</a:t>
            </a:r>
          </a:p>
          <a:p>
            <a:pPr lvl="2"/>
            <a:r>
              <a:rPr lang="en-US" u="sng"/>
              <a:t>Determine Rate</a:t>
            </a:r>
          </a:p>
          <a:p>
            <a:pPr lvl="3"/>
            <a:r>
              <a:rPr lang="en-US" sz="2000"/>
              <a:t>Determines a </a:t>
            </a:r>
            <a:r>
              <a:rPr lang="en-US" sz="2000" err="1"/>
              <a:t>Forex</a:t>
            </a:r>
            <a:r>
              <a:rPr lang="en-US" sz="2000"/>
              <a:t> rate, required for converting the “Source Amount”, expressed in a certain “Source Currency”, to the “Target Currency”</a:t>
            </a:r>
          </a:p>
          <a:p>
            <a:pPr lvl="2"/>
            <a:r>
              <a:rPr lang="en-US" u="sng"/>
              <a:t>Apply Rate</a:t>
            </a:r>
          </a:p>
          <a:p>
            <a:pPr lvl="3"/>
            <a:r>
              <a:rPr lang="en-US" sz="2000"/>
              <a:t>Converts the “Source Amount”, expressed in the “Source Currency” to the “Target Currency”</a:t>
            </a:r>
          </a:p>
          <a:p>
            <a:pPr lvl="3"/>
            <a:r>
              <a:rPr lang="en-US" sz="2000"/>
              <a:t>Calculates the Margin Amount</a:t>
            </a:r>
          </a:p>
          <a:p>
            <a:pPr lvl="3"/>
            <a:r>
              <a:rPr lang="en-US" sz="2000"/>
              <a:t>The Margin Amount and Target Amount (converted amount) are updated in the Payment Transaction or Payment Instruction</a:t>
            </a:r>
            <a:endParaRPr lang="en-US" sz="2000" u="sng"/>
          </a:p>
        </p:txBody>
      </p:sp>
    </p:spTree>
    <p:extLst>
      <p:ext uri="{BB962C8B-B14F-4D97-AF65-F5344CB8AC3E}">
        <p14:creationId xmlns:p14="http://schemas.microsoft.com/office/powerpoint/2010/main" val="60136035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Currency conversion (Forex)</a:t>
            </a:r>
            <a:endParaRPr lang="en-US"/>
          </a:p>
        </p:txBody>
      </p:sp>
      <p:sp>
        <p:nvSpPr>
          <p:cNvPr id="3" name="Content Placeholder 2"/>
          <p:cNvSpPr>
            <a:spLocks noGrp="1"/>
          </p:cNvSpPr>
          <p:nvPr>
            <p:ph idx="1"/>
          </p:nvPr>
        </p:nvSpPr>
        <p:spPr/>
        <p:txBody>
          <a:bodyPr/>
          <a:lstStyle/>
          <a:p>
            <a:r>
              <a:rPr lang="nl-BE" b="1"/>
              <a:t>Currency Convert an Amount</a:t>
            </a:r>
            <a:endParaRPr lang="en-US" b="1"/>
          </a:p>
        </p:txBody>
      </p:sp>
      <p:pic>
        <p:nvPicPr>
          <p:cNvPr id="138242" name="Picture 5" descr="CCy covert an Amount.jpg"/>
          <p:cNvPicPr>
            <a:picLocks noChangeAspect="1" noChangeArrowheads="1"/>
          </p:cNvPicPr>
          <p:nvPr/>
        </p:nvPicPr>
        <p:blipFill>
          <a:blip r:embed="rId2" cstate="print"/>
          <a:srcRect/>
          <a:stretch>
            <a:fillRect/>
          </a:stretch>
        </p:blipFill>
        <p:spPr bwMode="auto">
          <a:xfrm>
            <a:off x="1365664" y="1665456"/>
            <a:ext cx="6400800" cy="4700418"/>
          </a:xfrm>
          <a:prstGeom prst="rect">
            <a:avLst/>
          </a:prstGeom>
          <a:noFill/>
          <a:ln w="9525">
            <a:noFill/>
            <a:miter lim="800000"/>
            <a:headEnd/>
            <a:tailEnd/>
          </a:ln>
        </p:spPr>
      </p:pic>
    </p:spTree>
    <p:extLst>
      <p:ext uri="{BB962C8B-B14F-4D97-AF65-F5344CB8AC3E}">
        <p14:creationId xmlns:p14="http://schemas.microsoft.com/office/powerpoint/2010/main" val="140948763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2"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1" name="Rectangle 60"/>
          <p:cNvSpPr>
            <a:spLocks noChangeArrowheads="1"/>
          </p:cNvSpPr>
          <p:nvPr/>
        </p:nvSpPr>
        <p:spPr bwMode="auto">
          <a:xfrm>
            <a:off x="399316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62" name="Rectangle 61"/>
          <p:cNvSpPr>
            <a:spLocks noChangeArrowheads="1"/>
          </p:cNvSpPr>
          <p:nvPr/>
        </p:nvSpPr>
        <p:spPr bwMode="auto">
          <a:xfrm>
            <a:off x="550375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63" name="Rectangle 62"/>
          <p:cNvSpPr>
            <a:spLocks noChangeArrowheads="1"/>
          </p:cNvSpPr>
          <p:nvPr/>
        </p:nvSpPr>
        <p:spPr bwMode="auto">
          <a:xfrm>
            <a:off x="550375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
        <p:nvSpPr>
          <p:cNvPr id="79" name="Rectangle 78"/>
          <p:cNvSpPr>
            <a:spLocks noChangeArrowheads="1"/>
          </p:cNvSpPr>
          <p:nvPr/>
        </p:nvSpPr>
        <p:spPr bwMode="auto">
          <a:xfrm>
            <a:off x="5503758"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
        <p:nvSpPr>
          <p:cNvPr id="80" name="Rectangle 79"/>
          <p:cNvSpPr>
            <a:spLocks noChangeArrowheads="1"/>
          </p:cNvSpPr>
          <p:nvPr/>
        </p:nvSpPr>
        <p:spPr bwMode="auto">
          <a:xfrm>
            <a:off x="6996797" y="2466858"/>
            <a:ext cx="1358900" cy="511175"/>
          </a:xfrm>
          <a:prstGeom prst="rect">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8" name="Rectangle 87"/>
          <p:cNvSpPr>
            <a:spLocks noChangeArrowheads="1"/>
          </p:cNvSpPr>
          <p:nvPr/>
        </p:nvSpPr>
        <p:spPr bwMode="auto">
          <a:xfrm>
            <a:off x="2481784" y="3054007"/>
            <a:ext cx="1358900" cy="509588"/>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93" name="Rectangle 92"/>
          <p:cNvSpPr>
            <a:spLocks noChangeArrowheads="1"/>
          </p:cNvSpPr>
          <p:nvPr/>
        </p:nvSpPr>
        <p:spPr bwMode="auto">
          <a:xfrm>
            <a:off x="6996797" y="3054008"/>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pic>
        <p:nvPicPr>
          <p:cNvPr id="67" name="Picture 2" descr="SWIFTReady application payments"/>
          <p:cNvPicPr>
            <a:picLocks noChangeAspect="1" noChangeArrowheads="1"/>
          </p:cNvPicPr>
          <p:nvPr/>
        </p:nvPicPr>
        <p:blipFill>
          <a:blip r:embed="rId3" cstate="print"/>
          <a:srcRect/>
          <a:stretch>
            <a:fillRect/>
          </a:stretch>
        </p:blipFill>
        <p:spPr bwMode="auto">
          <a:xfrm>
            <a:off x="6472053" y="5644202"/>
            <a:ext cx="2089361" cy="563796"/>
          </a:xfrm>
          <a:prstGeom prst="rect">
            <a:avLst/>
          </a:prstGeom>
          <a:noFill/>
        </p:spPr>
      </p:pic>
      <p:sp>
        <p:nvSpPr>
          <p:cNvPr id="112" name="Rectangle 111"/>
          <p:cNvSpPr>
            <a:spLocks noChangeArrowheads="1"/>
          </p:cNvSpPr>
          <p:nvPr/>
        </p:nvSpPr>
        <p:spPr bwMode="auto">
          <a:xfrm>
            <a:off x="688769" y="4084579"/>
            <a:ext cx="7885215" cy="1436914"/>
          </a:xfrm>
          <a:prstGeom prst="rect">
            <a:avLst/>
          </a:prstGeom>
          <a:gradFill>
            <a:gsLst>
              <a:gs pos="0">
                <a:srgbClr val="2787A0">
                  <a:alpha val="0"/>
                </a:srgbClr>
              </a:gs>
              <a:gs pos="80000">
                <a:schemeClr val="accent5">
                  <a:shade val="93000"/>
                  <a:satMod val="130000"/>
                </a:schemeClr>
              </a:gs>
              <a:gs pos="100000">
                <a:schemeClr val="accent5">
                  <a:shade val="94000"/>
                  <a:satMod val="135000"/>
                </a:schemeClr>
              </a:gs>
            </a:gsLst>
          </a:gradFill>
          <a:ln>
            <a:noFill/>
            <a:headEnd/>
            <a:tailEnd/>
          </a:ln>
        </p:spPr>
        <p:style>
          <a:lnRef idx="1">
            <a:schemeClr val="accent5"/>
          </a:lnRef>
          <a:fillRef idx="3">
            <a:schemeClr val="accent5"/>
          </a:fillRef>
          <a:effectRef idx="2">
            <a:schemeClr val="accent5"/>
          </a:effectRef>
          <a:fontRef idx="minor">
            <a:schemeClr val="lt1"/>
          </a:fontRef>
        </p:style>
        <p:txBody>
          <a:bodyPr wrap="none" anchor="t" anchorCtr="0"/>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br>
              <a:rPr lang="nl-BE" sz="2000"/>
            </a:br>
            <a:r>
              <a:rPr lang="nl-BE" sz="2000"/>
              <a:t>Maximum adherence </a:t>
            </a:r>
            <a:r>
              <a:rPr lang="nl-BE" sz="2000" b="0"/>
              <a:t>to</a:t>
            </a:r>
            <a:r>
              <a:rPr lang="nl-BE" sz="2000"/>
              <a:t> SWIFT standards and guidelines</a:t>
            </a:r>
          </a:p>
          <a:p>
            <a:pPr marL="342900" indent="-342900"/>
            <a:r>
              <a:rPr lang="nl-BE" sz="2000">
                <a:latin typeface="Calibri" pitchFamily="34" charset="0"/>
              </a:rPr>
              <a:t>Future ready MT – MX coexistence</a:t>
            </a:r>
          </a:p>
        </p:txBody>
      </p:sp>
      <p:sp>
        <p:nvSpPr>
          <p:cNvPr id="37" name="Rectangle 36"/>
          <p:cNvSpPr>
            <a:spLocks noChangeArrowheads="1"/>
          </p:cNvSpPr>
          <p:nvPr/>
        </p:nvSpPr>
        <p:spPr bwMode="auto">
          <a:xfrm>
            <a:off x="983666"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89" name="7-Point Star 88"/>
          <p:cNvSpPr/>
          <p:nvPr/>
        </p:nvSpPr>
        <p:spPr bwMode="auto">
          <a:xfrm>
            <a:off x="730314" y="1156797"/>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38" name="Rectangle 37"/>
          <p:cNvSpPr>
            <a:spLocks noChangeArrowheads="1"/>
          </p:cNvSpPr>
          <p:nvPr/>
        </p:nvSpPr>
        <p:spPr bwMode="auto">
          <a:xfrm>
            <a:off x="6996797"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
        <p:nvSpPr>
          <p:cNvPr id="39" name="Rectangle 38"/>
          <p:cNvSpPr>
            <a:spLocks noChangeArrowheads="1"/>
          </p:cNvSpPr>
          <p:nvPr/>
        </p:nvSpPr>
        <p:spPr bwMode="auto">
          <a:xfrm>
            <a:off x="550375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
        <p:nvSpPr>
          <p:cNvPr id="40" name="Rectangle 39"/>
          <p:cNvSpPr>
            <a:spLocks noChangeArrowheads="1"/>
          </p:cNvSpPr>
          <p:nvPr/>
        </p:nvSpPr>
        <p:spPr bwMode="auto">
          <a:xfrm>
            <a:off x="399316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
        <p:nvSpPr>
          <p:cNvPr id="41" name="Rectangle 40"/>
          <p:cNvSpPr>
            <a:spLocks noChangeArrowheads="1"/>
          </p:cNvSpPr>
          <p:nvPr/>
        </p:nvSpPr>
        <p:spPr bwMode="auto">
          <a:xfrm>
            <a:off x="3993168" y="2467652"/>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
        <p:nvSpPr>
          <p:cNvPr id="42" name="Rectangle 41"/>
          <p:cNvSpPr>
            <a:spLocks noChangeArrowheads="1"/>
          </p:cNvSpPr>
          <p:nvPr/>
        </p:nvSpPr>
        <p:spPr bwMode="auto">
          <a:xfrm>
            <a:off x="2481784"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
        <p:nvSpPr>
          <p:cNvPr id="43" name="Rectangle 42"/>
          <p:cNvSpPr>
            <a:spLocks noChangeArrowheads="1"/>
          </p:cNvSpPr>
          <p:nvPr/>
        </p:nvSpPr>
        <p:spPr bwMode="auto">
          <a:xfrm>
            <a:off x="983666"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4" name="Rectangle 43"/>
          <p:cNvSpPr>
            <a:spLocks noChangeArrowheads="1"/>
          </p:cNvSpPr>
          <p:nvPr/>
        </p:nvSpPr>
        <p:spPr bwMode="auto">
          <a:xfrm>
            <a:off x="6996797"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
        <p:nvSpPr>
          <p:cNvPr id="45" name="Rectangle 44"/>
          <p:cNvSpPr>
            <a:spLocks noChangeArrowheads="1"/>
          </p:cNvSpPr>
          <p:nvPr/>
        </p:nvSpPr>
        <p:spPr bwMode="auto">
          <a:xfrm>
            <a:off x="983666"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6" name="Rectangle 45"/>
          <p:cNvSpPr>
            <a:spLocks noChangeArrowheads="1"/>
          </p:cNvSpPr>
          <p:nvPr/>
        </p:nvSpPr>
        <p:spPr bwMode="auto">
          <a:xfrm>
            <a:off x="983666"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
        <p:nvSpPr>
          <p:cNvPr id="47" name="Rectangle 46"/>
          <p:cNvSpPr>
            <a:spLocks noChangeArrowheads="1"/>
          </p:cNvSpPr>
          <p:nvPr/>
        </p:nvSpPr>
        <p:spPr bwMode="auto">
          <a:xfrm>
            <a:off x="399316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8" name="Rectangle 47"/>
          <p:cNvSpPr>
            <a:spLocks noChangeArrowheads="1"/>
          </p:cNvSpPr>
          <p:nvPr/>
        </p:nvSpPr>
        <p:spPr bwMode="auto">
          <a:xfrm>
            <a:off x="2481784"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9" name="Rectangle 48"/>
          <p:cNvSpPr>
            <a:spLocks noChangeArrowheads="1"/>
          </p:cNvSpPr>
          <p:nvPr/>
        </p:nvSpPr>
        <p:spPr bwMode="auto">
          <a:xfrm>
            <a:off x="2481784"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Tree>
    <p:extLst>
      <p:ext uri="{BB962C8B-B14F-4D97-AF65-F5344CB8AC3E}">
        <p14:creationId xmlns:p14="http://schemas.microsoft.com/office/powerpoint/2010/main" val="18864052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Determine and validate settlement days</a:t>
            </a:r>
            <a:endParaRPr lang="en-US"/>
          </a:p>
        </p:txBody>
      </p:sp>
      <p:sp>
        <p:nvSpPr>
          <p:cNvPr id="3" name="Content Placeholder 2"/>
          <p:cNvSpPr>
            <a:spLocks noGrp="1"/>
          </p:cNvSpPr>
          <p:nvPr>
            <p:ph idx="1"/>
          </p:nvPr>
        </p:nvSpPr>
        <p:spPr>
          <a:xfrm>
            <a:off x="408011" y="981075"/>
            <a:ext cx="7521575" cy="5543550"/>
          </a:xfrm>
        </p:spPr>
        <p:txBody>
          <a:bodyPr/>
          <a:lstStyle/>
          <a:p>
            <a:endParaRPr lang="nl-BE" sz="2000" b="1"/>
          </a:p>
          <a:p>
            <a:pPr>
              <a:buNone/>
            </a:pPr>
            <a:r>
              <a:rPr lang="nl-BE" b="1"/>
              <a:t>Determine incoming/outgoing settlement day</a:t>
            </a:r>
            <a:endParaRPr lang="en-US"/>
          </a:p>
          <a:p>
            <a:r>
              <a:rPr lang="en-US" b="1"/>
              <a:t>Customer Initiated Payments</a:t>
            </a:r>
          </a:p>
          <a:p>
            <a:r>
              <a:rPr lang="en-US" b="1"/>
              <a:t>Incoming validations</a:t>
            </a:r>
            <a:r>
              <a:rPr lang="en-US"/>
              <a:t> performed:</a:t>
            </a:r>
          </a:p>
          <a:p>
            <a:pPr lvl="1"/>
            <a:r>
              <a:rPr lang="en-US"/>
              <a:t>Requested Execution Day is </a:t>
            </a:r>
            <a:r>
              <a:rPr lang="en-US" b="1"/>
              <a:t>not in the past</a:t>
            </a:r>
          </a:p>
          <a:p>
            <a:pPr lvl="1"/>
            <a:r>
              <a:rPr lang="en-US"/>
              <a:t>Requested Execution Day is an </a:t>
            </a:r>
            <a:r>
              <a:rPr lang="en-US" b="1"/>
              <a:t>open business day </a:t>
            </a:r>
            <a:r>
              <a:rPr lang="en-US"/>
              <a:t>(debit party account currency, instructed </a:t>
            </a:r>
            <a:r>
              <a:rPr lang="en-US" err="1"/>
              <a:t>currencycy</a:t>
            </a:r>
            <a:r>
              <a:rPr lang="en-US"/>
              <a:t> calendar)</a:t>
            </a:r>
          </a:p>
          <a:p>
            <a:pPr lvl="1"/>
            <a:r>
              <a:rPr lang="en-US"/>
              <a:t>Timelines (</a:t>
            </a:r>
            <a:r>
              <a:rPr lang="en-US" b="1"/>
              <a:t>cut-offs</a:t>
            </a:r>
            <a:r>
              <a:rPr lang="en-US"/>
              <a:t>) in the agreement contracted between the Bank and the party/agent instructing the payment are </a:t>
            </a:r>
            <a:r>
              <a:rPr lang="en-US" b="1"/>
              <a:t>respected</a:t>
            </a:r>
            <a:endParaRPr lang="nl-BE" b="1"/>
          </a:p>
          <a:p>
            <a:r>
              <a:rPr lang="nl-BE"/>
              <a:t>Settlement day determined as:</a:t>
            </a:r>
          </a:p>
          <a:p>
            <a:pPr lvl="1"/>
            <a:r>
              <a:rPr lang="nl-BE"/>
              <a:t>Requested Execution Day if not past cut-off</a:t>
            </a:r>
          </a:p>
          <a:p>
            <a:pPr lvl="1"/>
            <a:r>
              <a:rPr lang="nl-BE"/>
              <a:t>Next Business Day if past cut-off</a:t>
            </a:r>
          </a:p>
        </p:txBody>
      </p:sp>
    </p:spTree>
    <p:extLst>
      <p:ext uri="{BB962C8B-B14F-4D97-AF65-F5344CB8AC3E}">
        <p14:creationId xmlns:p14="http://schemas.microsoft.com/office/powerpoint/2010/main" val="61200105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Determine and validate settlement days</a:t>
            </a:r>
            <a:endParaRPr lang="en-US"/>
          </a:p>
        </p:txBody>
      </p:sp>
      <p:sp>
        <p:nvSpPr>
          <p:cNvPr id="3" name="Content Placeholder 2"/>
          <p:cNvSpPr>
            <a:spLocks noGrp="1"/>
          </p:cNvSpPr>
          <p:nvPr>
            <p:ph idx="1"/>
          </p:nvPr>
        </p:nvSpPr>
        <p:spPr/>
        <p:txBody>
          <a:bodyPr>
            <a:normAutofit/>
          </a:bodyPr>
          <a:lstStyle/>
          <a:p>
            <a:r>
              <a:rPr lang="nl-BE" b="1"/>
              <a:t>Determine outgoing settlement day</a:t>
            </a:r>
          </a:p>
          <a:p>
            <a:pPr lvl="1"/>
            <a:r>
              <a:rPr lang="nl-BE" sz="2000"/>
              <a:t>Part of calculation of the outgoing Transaction days, determined after routing</a:t>
            </a:r>
          </a:p>
          <a:p>
            <a:pPr lvl="1"/>
            <a:r>
              <a:rPr lang="nl-BE" sz="2000"/>
              <a:t>First step is to calculate the outoing settlement day (see next slides)</a:t>
            </a:r>
            <a:endParaRPr lang="nl-BE" sz="2800"/>
          </a:p>
          <a:p>
            <a:pPr lvl="1"/>
            <a:r>
              <a:rPr lang="nl-BE" sz="2000"/>
              <a:t>Next, the earliest and latest submission date time and earliest dewarehousing date time are determined</a:t>
            </a:r>
          </a:p>
        </p:txBody>
      </p:sp>
    </p:spTree>
    <p:extLst>
      <p:ext uri="{BB962C8B-B14F-4D97-AF65-F5344CB8AC3E}">
        <p14:creationId xmlns:p14="http://schemas.microsoft.com/office/powerpoint/2010/main" val="1446904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a:t>1. Debit Leg / Credit Leg</a:t>
            </a:r>
          </a:p>
        </p:txBody>
      </p:sp>
      <p:sp>
        <p:nvSpPr>
          <p:cNvPr id="9219" name="Rectangle 3"/>
          <p:cNvSpPr>
            <a:spLocks noGrp="1" noChangeArrowheads="1"/>
          </p:cNvSpPr>
          <p:nvPr>
            <p:ph type="body" idx="1"/>
          </p:nvPr>
        </p:nvSpPr>
        <p:spPr/>
        <p:txBody>
          <a:bodyPr/>
          <a:lstStyle/>
          <a:p>
            <a:pPr eaLnBrk="1" hangingPunct="1"/>
            <a:r>
              <a:rPr lang="en-US" altLang="en-US" sz="2000"/>
              <a:t>Credit Transfer received from a customer</a:t>
            </a:r>
          </a:p>
        </p:txBody>
      </p:sp>
      <p:pic>
        <p:nvPicPr>
          <p:cNvPr id="9220" name="Picture 4" descr="Compan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013" y="1641475"/>
            <a:ext cx="862012"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5"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7138" y="2722563"/>
            <a:ext cx="90328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Text Box 6"/>
          <p:cNvSpPr txBox="1">
            <a:spLocks noChangeArrowheads="1"/>
          </p:cNvSpPr>
          <p:nvPr/>
        </p:nvSpPr>
        <p:spPr bwMode="auto">
          <a:xfrm>
            <a:off x="1050925" y="2222500"/>
            <a:ext cx="2305050" cy="2444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World Company</a:t>
            </a:r>
          </a:p>
        </p:txBody>
      </p:sp>
      <p:sp>
        <p:nvSpPr>
          <p:cNvPr id="9223" name="Line 7"/>
          <p:cNvSpPr>
            <a:spLocks noChangeShapeType="1"/>
          </p:cNvSpPr>
          <p:nvPr/>
        </p:nvSpPr>
        <p:spPr bwMode="auto">
          <a:xfrm>
            <a:off x="2759075" y="2146300"/>
            <a:ext cx="935038" cy="866775"/>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224" name="Text Box 8"/>
          <p:cNvSpPr txBox="1">
            <a:spLocks noChangeArrowheads="1"/>
          </p:cNvSpPr>
          <p:nvPr/>
        </p:nvSpPr>
        <p:spPr bwMode="auto">
          <a:xfrm>
            <a:off x="3551238" y="3441700"/>
            <a:ext cx="1368425" cy="274638"/>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50000"/>
              </a:spcBef>
            </a:pPr>
            <a:r>
              <a:rPr lang="en-US" altLang="en-US" sz="1200">
                <a:latin typeface="Arial" charset="0"/>
              </a:rPr>
              <a:t>Clarity Bank</a:t>
            </a:r>
          </a:p>
        </p:txBody>
      </p:sp>
      <p:sp>
        <p:nvSpPr>
          <p:cNvPr id="9225" name="Text Box 9"/>
          <p:cNvSpPr txBox="1">
            <a:spLocks noChangeArrowheads="1"/>
          </p:cNvSpPr>
          <p:nvPr/>
        </p:nvSpPr>
        <p:spPr bwMode="auto">
          <a:xfrm>
            <a:off x="1331913" y="2722563"/>
            <a:ext cx="2305050" cy="654050"/>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Pay ACME 1 000 EUR</a:t>
            </a:r>
          </a:p>
          <a:p>
            <a:pPr algn="ctr" eaLnBrk="1" hangingPunct="1">
              <a:spcBef>
                <a:spcPct val="0"/>
              </a:spcBef>
            </a:pPr>
            <a:r>
              <a:rPr lang="en-US" altLang="en-US" sz="900">
                <a:latin typeface="Arial" charset="0"/>
              </a:rPr>
              <a:t>At Cash Bank</a:t>
            </a:r>
          </a:p>
          <a:p>
            <a:pPr algn="ctr" eaLnBrk="1" hangingPunct="1">
              <a:spcBef>
                <a:spcPct val="0"/>
              </a:spcBef>
            </a:pPr>
            <a:endParaRPr lang="en-US" altLang="en-US" sz="900">
              <a:latin typeface="Arial" charset="0"/>
            </a:endParaRPr>
          </a:p>
          <a:p>
            <a:pPr algn="ctr" eaLnBrk="1" hangingPunct="1">
              <a:spcBef>
                <a:spcPct val="0"/>
              </a:spcBef>
            </a:pPr>
            <a:r>
              <a:rPr lang="en-US" altLang="en-US" sz="900">
                <a:latin typeface="Arial" charset="0"/>
              </a:rPr>
              <a:t>From my account XYZ</a:t>
            </a:r>
          </a:p>
        </p:txBody>
      </p:sp>
      <p:sp>
        <p:nvSpPr>
          <p:cNvPr id="9226" name="Line 10"/>
          <p:cNvSpPr>
            <a:spLocks noChangeShapeType="1"/>
          </p:cNvSpPr>
          <p:nvPr/>
        </p:nvSpPr>
        <p:spPr bwMode="auto">
          <a:xfrm>
            <a:off x="4848225" y="3082925"/>
            <a:ext cx="1295400" cy="0"/>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9227" name="Picture 11"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088" y="2722563"/>
            <a:ext cx="90328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8" name="Text Box 12"/>
          <p:cNvSpPr txBox="1">
            <a:spLocks noChangeArrowheads="1"/>
          </p:cNvSpPr>
          <p:nvPr/>
        </p:nvSpPr>
        <p:spPr bwMode="auto">
          <a:xfrm>
            <a:off x="6072188" y="3441700"/>
            <a:ext cx="1368425" cy="274638"/>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50000"/>
              </a:spcBef>
            </a:pPr>
            <a:r>
              <a:rPr lang="en-US" altLang="en-US" sz="1200">
                <a:latin typeface="Arial" charset="0"/>
              </a:rPr>
              <a:t>Cash Bank</a:t>
            </a:r>
          </a:p>
        </p:txBody>
      </p:sp>
      <p:pic>
        <p:nvPicPr>
          <p:cNvPr id="9229" name="Picture 13" descr="Compan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6700" y="1641475"/>
            <a:ext cx="862013"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0" name="Line 14"/>
          <p:cNvSpPr>
            <a:spLocks noChangeShapeType="1"/>
          </p:cNvSpPr>
          <p:nvPr/>
        </p:nvSpPr>
        <p:spPr bwMode="auto">
          <a:xfrm flipV="1">
            <a:off x="7367588" y="2578100"/>
            <a:ext cx="720725" cy="504825"/>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231" name="Rectangle 15"/>
          <p:cNvSpPr>
            <a:spLocks noChangeArrowheads="1"/>
          </p:cNvSpPr>
          <p:nvPr/>
        </p:nvSpPr>
        <p:spPr bwMode="auto">
          <a:xfrm>
            <a:off x="3563938" y="3933825"/>
            <a:ext cx="2555875" cy="1462088"/>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600"/>
              <a:t>Pay Small Comp. 1 000 EUR</a:t>
            </a:r>
          </a:p>
          <a:p>
            <a:pPr algn="ctr" eaLnBrk="1" hangingPunct="1"/>
            <a:r>
              <a:rPr lang="en-US" altLang="en-US" sz="1600"/>
              <a:t>At Cash Bank</a:t>
            </a:r>
          </a:p>
          <a:p>
            <a:pPr algn="ctr" eaLnBrk="1" hangingPunct="1"/>
            <a:endParaRPr lang="en-US" altLang="en-US" sz="1600"/>
          </a:p>
          <a:p>
            <a:pPr algn="ctr" eaLnBrk="1" hangingPunct="1"/>
            <a:r>
              <a:rPr lang="en-US" altLang="en-US" sz="1600"/>
              <a:t>From my account XYZ</a:t>
            </a:r>
          </a:p>
        </p:txBody>
      </p:sp>
      <p:sp>
        <p:nvSpPr>
          <p:cNvPr id="9232" name="AutoShape 18"/>
          <p:cNvSpPr>
            <a:spLocks/>
          </p:cNvSpPr>
          <p:nvPr/>
        </p:nvSpPr>
        <p:spPr bwMode="auto">
          <a:xfrm>
            <a:off x="3346450" y="3932238"/>
            <a:ext cx="215900" cy="1368425"/>
          </a:xfrm>
          <a:prstGeom prst="leftBrace">
            <a:avLst>
              <a:gd name="adj1" fmla="val 52819"/>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889FBE"/>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sp>
        <p:nvSpPr>
          <p:cNvPr id="9233" name="Text Box 19"/>
          <p:cNvSpPr txBox="1">
            <a:spLocks noChangeArrowheads="1"/>
          </p:cNvSpPr>
          <p:nvPr/>
        </p:nvSpPr>
        <p:spPr bwMode="auto">
          <a:xfrm>
            <a:off x="1873250" y="4460875"/>
            <a:ext cx="1330325" cy="336550"/>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600">
                <a:solidFill>
                  <a:srgbClr val="800000"/>
                </a:solidFill>
              </a:rPr>
              <a:t>Instruction</a:t>
            </a:r>
          </a:p>
        </p:txBody>
      </p:sp>
      <p:sp>
        <p:nvSpPr>
          <p:cNvPr id="9234" name="AutoShape 20"/>
          <p:cNvSpPr>
            <a:spLocks/>
          </p:cNvSpPr>
          <p:nvPr/>
        </p:nvSpPr>
        <p:spPr bwMode="auto">
          <a:xfrm>
            <a:off x="6300788" y="4076700"/>
            <a:ext cx="71437" cy="647700"/>
          </a:xfrm>
          <a:prstGeom prst="rightBrace">
            <a:avLst>
              <a:gd name="adj1" fmla="val 75556"/>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889FBE"/>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sp>
        <p:nvSpPr>
          <p:cNvPr id="9235" name="Text Box 21"/>
          <p:cNvSpPr txBox="1">
            <a:spLocks noChangeArrowheads="1"/>
          </p:cNvSpPr>
          <p:nvPr/>
        </p:nvSpPr>
        <p:spPr bwMode="auto">
          <a:xfrm>
            <a:off x="6565900" y="4076700"/>
            <a:ext cx="1385888" cy="630238"/>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600">
                <a:solidFill>
                  <a:srgbClr val="800000"/>
                </a:solidFill>
              </a:rPr>
              <a:t>Credit Leg:</a:t>
            </a:r>
          </a:p>
          <a:p>
            <a:pPr algn="ctr" eaLnBrk="1" hangingPunct="1"/>
            <a:r>
              <a:rPr lang="en-US" altLang="en-US" sz="1600">
                <a:solidFill>
                  <a:srgbClr val="800000"/>
                </a:solidFill>
              </a:rPr>
              <a:t>Transaction</a:t>
            </a:r>
          </a:p>
        </p:txBody>
      </p:sp>
      <p:sp>
        <p:nvSpPr>
          <p:cNvPr id="9236" name="AutoShape 22"/>
          <p:cNvSpPr>
            <a:spLocks/>
          </p:cNvSpPr>
          <p:nvPr/>
        </p:nvSpPr>
        <p:spPr bwMode="auto">
          <a:xfrm>
            <a:off x="6316663" y="4868863"/>
            <a:ext cx="71437" cy="647700"/>
          </a:xfrm>
          <a:prstGeom prst="rightBrace">
            <a:avLst>
              <a:gd name="adj1" fmla="val 75556"/>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889FBE"/>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sp>
        <p:nvSpPr>
          <p:cNvPr id="9237" name="Text Box 23"/>
          <p:cNvSpPr txBox="1">
            <a:spLocks noChangeArrowheads="1"/>
          </p:cNvSpPr>
          <p:nvPr/>
        </p:nvSpPr>
        <p:spPr bwMode="auto">
          <a:xfrm>
            <a:off x="6696075" y="5013325"/>
            <a:ext cx="1158875" cy="336550"/>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600">
                <a:solidFill>
                  <a:srgbClr val="800000"/>
                </a:solidFill>
              </a:rPr>
              <a:t>Debit Leg</a:t>
            </a:r>
          </a:p>
        </p:txBody>
      </p:sp>
      <p:sp>
        <p:nvSpPr>
          <p:cNvPr id="9238" name="Text Box 24"/>
          <p:cNvSpPr txBox="1">
            <a:spLocks noChangeArrowheads="1"/>
          </p:cNvSpPr>
          <p:nvPr/>
        </p:nvSpPr>
        <p:spPr bwMode="auto">
          <a:xfrm>
            <a:off x="7885113" y="2205038"/>
            <a:ext cx="973137" cy="2444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Small Comp.</a:t>
            </a:r>
          </a:p>
        </p:txBody>
      </p:sp>
    </p:spTree>
    <p:extLst>
      <p:ext uri="{BB962C8B-B14F-4D97-AF65-F5344CB8AC3E}">
        <p14:creationId xmlns:p14="http://schemas.microsoft.com/office/powerpoint/2010/main" val="438249681"/>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Determine and validate settlement days</a:t>
            </a:r>
            <a:endParaRPr lang="en-US"/>
          </a:p>
        </p:txBody>
      </p:sp>
      <p:sp>
        <p:nvSpPr>
          <p:cNvPr id="3" name="Content Placeholder 2"/>
          <p:cNvSpPr>
            <a:spLocks noGrp="1"/>
          </p:cNvSpPr>
          <p:nvPr>
            <p:ph idx="1"/>
          </p:nvPr>
        </p:nvSpPr>
        <p:spPr/>
        <p:txBody>
          <a:bodyPr>
            <a:normAutofit/>
          </a:bodyPr>
          <a:lstStyle/>
          <a:p>
            <a:r>
              <a:rPr lang="nl-BE" b="1"/>
              <a:t>Determine outgoing settlement day</a:t>
            </a:r>
          </a:p>
          <a:p>
            <a:pPr lvl="1"/>
            <a:r>
              <a:rPr lang="nl-BE" sz="2000"/>
              <a:t>Determined for on-us and not on-us Transactions</a:t>
            </a:r>
          </a:p>
          <a:p>
            <a:pPr lvl="1"/>
            <a:r>
              <a:rPr lang="nl-BE" sz="2000"/>
              <a:t>A float is determined based on a number of configurable parameters:</a:t>
            </a:r>
          </a:p>
          <a:p>
            <a:pPr lvl="2"/>
            <a:r>
              <a:rPr lang="nl-BE" sz="1800"/>
              <a:t>Classification</a:t>
            </a:r>
          </a:p>
          <a:p>
            <a:pPr lvl="2"/>
            <a:r>
              <a:rPr lang="nl-BE" sz="1800"/>
              <a:t>Priority</a:t>
            </a:r>
          </a:p>
          <a:p>
            <a:pPr lvl="2"/>
            <a:r>
              <a:rPr lang="nl-BE" sz="1800"/>
              <a:t>Settlement Currency</a:t>
            </a:r>
          </a:p>
          <a:p>
            <a:pPr lvl="2"/>
            <a:r>
              <a:rPr lang="nl-BE" sz="1800"/>
              <a:t>Credit Party Agent Country</a:t>
            </a:r>
          </a:p>
          <a:p>
            <a:pPr lvl="2"/>
            <a:r>
              <a:rPr lang="nl-BE" sz="1800"/>
              <a:t>Processing Scheme</a:t>
            </a:r>
          </a:p>
          <a:p>
            <a:pPr lvl="2"/>
            <a:r>
              <a:rPr lang="nl-BE" sz="1800"/>
              <a:t>On-us</a:t>
            </a:r>
          </a:p>
          <a:p>
            <a:pPr lvl="2"/>
            <a:r>
              <a:rPr lang="nl-BE" sz="1800"/>
              <a:t>Outbound</a:t>
            </a:r>
          </a:p>
          <a:p>
            <a:pPr lvl="1">
              <a:buNone/>
            </a:pPr>
            <a:r>
              <a:rPr lang="nl-BE" sz="2000"/>
              <a:t>	</a:t>
            </a:r>
            <a:r>
              <a:rPr lang="nl-BE" sz="1800"/>
              <a:t>The parameters can be extended.</a:t>
            </a:r>
          </a:p>
          <a:p>
            <a:pPr lvl="1"/>
            <a:r>
              <a:rPr lang="nl-BE" sz="2000"/>
              <a:t>The float can be defined as:</a:t>
            </a:r>
          </a:p>
          <a:p>
            <a:pPr lvl="2"/>
            <a:r>
              <a:rPr lang="nl-BE" sz="1800"/>
              <a:t>Calendar Days</a:t>
            </a:r>
          </a:p>
          <a:p>
            <a:pPr lvl="2"/>
            <a:r>
              <a:rPr lang="nl-BE" sz="1800"/>
              <a:t>Business Days</a:t>
            </a:r>
          </a:p>
          <a:p>
            <a:pPr lvl="1"/>
            <a:endParaRPr lang="nl-BE"/>
          </a:p>
          <a:p>
            <a:pPr lvl="2"/>
            <a:endParaRPr lang="nl-BE"/>
          </a:p>
          <a:p>
            <a:pPr lvl="1"/>
            <a:endParaRPr lang="en-US"/>
          </a:p>
        </p:txBody>
      </p:sp>
    </p:spTree>
    <p:extLst>
      <p:ext uri="{BB962C8B-B14F-4D97-AF65-F5344CB8AC3E}">
        <p14:creationId xmlns:p14="http://schemas.microsoft.com/office/powerpoint/2010/main" val="231285291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Determine and validate settlement days</a:t>
            </a:r>
            <a:endParaRPr lang="en-US"/>
          </a:p>
        </p:txBody>
      </p:sp>
      <p:sp>
        <p:nvSpPr>
          <p:cNvPr id="3" name="Content Placeholder 2"/>
          <p:cNvSpPr>
            <a:spLocks noGrp="1"/>
          </p:cNvSpPr>
          <p:nvPr>
            <p:ph idx="1"/>
          </p:nvPr>
        </p:nvSpPr>
        <p:spPr/>
        <p:txBody>
          <a:bodyPr/>
          <a:lstStyle/>
          <a:p>
            <a:r>
              <a:rPr lang="nl-BE" b="1"/>
              <a:t>Determine outgoing settlement day</a:t>
            </a:r>
          </a:p>
          <a:p>
            <a:pPr lvl="1"/>
            <a:r>
              <a:rPr lang="nl-BE"/>
              <a:t>The incoming settlement day, increased with the determined float should be a valid business day according to:</a:t>
            </a:r>
          </a:p>
          <a:p>
            <a:pPr lvl="2"/>
            <a:r>
              <a:rPr lang="nl-BE"/>
              <a:t>The settlement currency (Business Calendar)</a:t>
            </a:r>
          </a:p>
          <a:p>
            <a:pPr lvl="2"/>
            <a:r>
              <a:rPr lang="nl-BE"/>
              <a:t>The credit party account or settlement account currency (Business Calendar)</a:t>
            </a:r>
          </a:p>
          <a:p>
            <a:pPr lvl="1"/>
            <a:r>
              <a:rPr lang="nl-BE"/>
              <a:t>The first open day is determined and becomes the settlement day</a:t>
            </a:r>
          </a:p>
          <a:p>
            <a:pPr lvl="2"/>
            <a:endParaRPr lang="en-US"/>
          </a:p>
        </p:txBody>
      </p:sp>
    </p:spTree>
    <p:extLst>
      <p:ext uri="{BB962C8B-B14F-4D97-AF65-F5344CB8AC3E}">
        <p14:creationId xmlns:p14="http://schemas.microsoft.com/office/powerpoint/2010/main" val="22576554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Determine and validate settlement days</a:t>
            </a:r>
            <a:endParaRPr lang="en-US"/>
          </a:p>
        </p:txBody>
      </p:sp>
      <p:sp>
        <p:nvSpPr>
          <p:cNvPr id="3" name="Content Placeholder 2"/>
          <p:cNvSpPr>
            <a:spLocks noGrp="1"/>
          </p:cNvSpPr>
          <p:nvPr>
            <p:ph idx="1"/>
          </p:nvPr>
        </p:nvSpPr>
        <p:spPr>
          <a:xfrm>
            <a:off x="408011" y="981075"/>
            <a:ext cx="7521575" cy="5543550"/>
          </a:xfrm>
        </p:spPr>
        <p:txBody>
          <a:bodyPr/>
          <a:lstStyle/>
          <a:p>
            <a:pPr>
              <a:buNone/>
            </a:pPr>
            <a:r>
              <a:rPr lang="en-US" b="1"/>
              <a:t>Validate incoming settlement day</a:t>
            </a:r>
          </a:p>
          <a:p>
            <a:pPr>
              <a:buNone/>
            </a:pPr>
            <a:r>
              <a:rPr lang="nl-BE"/>
              <a:t>Not for Customer Credit Transfer Initiation Payments.</a:t>
            </a:r>
            <a:endParaRPr lang="en-US" b="1"/>
          </a:p>
          <a:p>
            <a:r>
              <a:rPr lang="en-US" b="1"/>
              <a:t>Inbound payments</a:t>
            </a:r>
          </a:p>
          <a:p>
            <a:pPr lvl="1"/>
            <a:r>
              <a:rPr lang="en-US"/>
              <a:t>Range check</a:t>
            </a:r>
          </a:p>
          <a:p>
            <a:pPr lvl="1"/>
            <a:r>
              <a:rPr lang="en-US"/>
              <a:t>Open business day (settlement account </a:t>
            </a:r>
            <a:r>
              <a:rPr lang="en-US" err="1"/>
              <a:t>ccy</a:t>
            </a:r>
            <a:r>
              <a:rPr lang="en-US"/>
              <a:t> and settlement </a:t>
            </a:r>
            <a:r>
              <a:rPr lang="en-US" err="1"/>
              <a:t>ccy</a:t>
            </a:r>
            <a:r>
              <a:rPr lang="en-US"/>
              <a:t> calendars)</a:t>
            </a:r>
          </a:p>
          <a:p>
            <a:pPr lvl="1"/>
            <a:r>
              <a:rPr lang="en-US"/>
              <a:t>Cut-off not past (VOSTRO)</a:t>
            </a:r>
          </a:p>
          <a:p>
            <a:r>
              <a:rPr lang="en-US" b="1"/>
              <a:t>Outcome if issue</a:t>
            </a:r>
          </a:p>
          <a:p>
            <a:pPr lvl="1"/>
            <a:r>
              <a:rPr lang="en-US"/>
              <a:t>Closed business day, Range check: repair</a:t>
            </a:r>
          </a:p>
          <a:p>
            <a:pPr lvl="1"/>
            <a:r>
              <a:rPr lang="en-US"/>
              <a:t>Cut-off past : (e.g. for charging) outgoing side date is rolled-over</a:t>
            </a:r>
          </a:p>
          <a:p>
            <a:pPr>
              <a:buNone/>
            </a:pPr>
            <a:endParaRPr lang="en-US" sz="2000" b="1"/>
          </a:p>
          <a:p>
            <a:pPr>
              <a:buNone/>
            </a:pPr>
            <a:endParaRPr lang="en-US" sz="2000" b="1"/>
          </a:p>
        </p:txBody>
      </p:sp>
    </p:spTree>
    <p:extLst>
      <p:ext uri="{BB962C8B-B14F-4D97-AF65-F5344CB8AC3E}">
        <p14:creationId xmlns:p14="http://schemas.microsoft.com/office/powerpoint/2010/main" val="154508570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2"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1" name="Rectangle 60"/>
          <p:cNvSpPr>
            <a:spLocks noChangeArrowheads="1"/>
          </p:cNvSpPr>
          <p:nvPr/>
        </p:nvSpPr>
        <p:spPr bwMode="auto">
          <a:xfrm>
            <a:off x="399316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62" name="Rectangle 61"/>
          <p:cNvSpPr>
            <a:spLocks noChangeArrowheads="1"/>
          </p:cNvSpPr>
          <p:nvPr/>
        </p:nvSpPr>
        <p:spPr bwMode="auto">
          <a:xfrm>
            <a:off x="550375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63" name="Rectangle 62"/>
          <p:cNvSpPr>
            <a:spLocks noChangeArrowheads="1"/>
          </p:cNvSpPr>
          <p:nvPr/>
        </p:nvSpPr>
        <p:spPr bwMode="auto">
          <a:xfrm>
            <a:off x="550375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
        <p:nvSpPr>
          <p:cNvPr id="79" name="Rectangle 78"/>
          <p:cNvSpPr>
            <a:spLocks noChangeArrowheads="1"/>
          </p:cNvSpPr>
          <p:nvPr/>
        </p:nvSpPr>
        <p:spPr bwMode="auto">
          <a:xfrm>
            <a:off x="5503758" y="2466858"/>
            <a:ext cx="1358900" cy="511175"/>
          </a:xfrm>
          <a:prstGeom prst="rect">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
        <p:nvSpPr>
          <p:cNvPr id="88" name="Rectangle 87"/>
          <p:cNvSpPr>
            <a:spLocks noChangeArrowheads="1"/>
          </p:cNvSpPr>
          <p:nvPr/>
        </p:nvSpPr>
        <p:spPr bwMode="auto">
          <a:xfrm>
            <a:off x="2481784" y="3054007"/>
            <a:ext cx="1358900" cy="509588"/>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93" name="Rectangle 92"/>
          <p:cNvSpPr>
            <a:spLocks noChangeArrowheads="1"/>
          </p:cNvSpPr>
          <p:nvPr/>
        </p:nvSpPr>
        <p:spPr bwMode="auto">
          <a:xfrm>
            <a:off x="6996797" y="3054008"/>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pic>
        <p:nvPicPr>
          <p:cNvPr id="67" name="Picture 2" descr="SWIFTReady application payments"/>
          <p:cNvPicPr>
            <a:picLocks noChangeAspect="1" noChangeArrowheads="1"/>
          </p:cNvPicPr>
          <p:nvPr/>
        </p:nvPicPr>
        <p:blipFill>
          <a:blip r:embed="rId3" cstate="print"/>
          <a:srcRect/>
          <a:stretch>
            <a:fillRect/>
          </a:stretch>
        </p:blipFill>
        <p:spPr bwMode="auto">
          <a:xfrm>
            <a:off x="6472053" y="5644202"/>
            <a:ext cx="2089361" cy="563796"/>
          </a:xfrm>
          <a:prstGeom prst="rect">
            <a:avLst/>
          </a:prstGeom>
          <a:noFill/>
        </p:spPr>
      </p:pic>
      <p:sp>
        <p:nvSpPr>
          <p:cNvPr id="112" name="Rectangle 111"/>
          <p:cNvSpPr>
            <a:spLocks noChangeArrowheads="1"/>
          </p:cNvSpPr>
          <p:nvPr/>
        </p:nvSpPr>
        <p:spPr bwMode="auto">
          <a:xfrm>
            <a:off x="688769" y="4084579"/>
            <a:ext cx="7885215" cy="1436914"/>
          </a:xfrm>
          <a:prstGeom prst="rect">
            <a:avLst/>
          </a:prstGeom>
          <a:gradFill>
            <a:gsLst>
              <a:gs pos="0">
                <a:srgbClr val="2787A0">
                  <a:alpha val="0"/>
                </a:srgbClr>
              </a:gs>
              <a:gs pos="80000">
                <a:schemeClr val="accent5">
                  <a:shade val="93000"/>
                  <a:satMod val="130000"/>
                </a:schemeClr>
              </a:gs>
              <a:gs pos="100000">
                <a:schemeClr val="accent5">
                  <a:shade val="94000"/>
                  <a:satMod val="135000"/>
                </a:schemeClr>
              </a:gs>
            </a:gsLst>
          </a:gradFill>
          <a:ln>
            <a:noFill/>
            <a:headEnd/>
            <a:tailEnd/>
          </a:ln>
        </p:spPr>
        <p:style>
          <a:lnRef idx="1">
            <a:schemeClr val="accent5"/>
          </a:lnRef>
          <a:fillRef idx="3">
            <a:schemeClr val="accent5"/>
          </a:fillRef>
          <a:effectRef idx="2">
            <a:schemeClr val="accent5"/>
          </a:effectRef>
          <a:fontRef idx="minor">
            <a:schemeClr val="lt1"/>
          </a:fontRef>
        </p:style>
        <p:txBody>
          <a:bodyPr wrap="none" anchor="t" anchorCtr="0"/>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br>
              <a:rPr lang="nl-BE" sz="2000"/>
            </a:br>
            <a:r>
              <a:rPr lang="nl-BE" sz="2000"/>
              <a:t>Maximum adherence </a:t>
            </a:r>
            <a:r>
              <a:rPr lang="nl-BE" sz="2000" b="0"/>
              <a:t>to</a:t>
            </a:r>
            <a:r>
              <a:rPr lang="nl-BE" sz="2000"/>
              <a:t> SWIFT standards and guidelines</a:t>
            </a:r>
          </a:p>
          <a:p>
            <a:pPr marL="342900" indent="-342900"/>
            <a:r>
              <a:rPr lang="nl-BE" sz="2000">
                <a:latin typeface="Calibri" pitchFamily="34" charset="0"/>
              </a:rPr>
              <a:t>Future ready MT – MX coexistence</a:t>
            </a:r>
          </a:p>
        </p:txBody>
      </p:sp>
      <p:sp>
        <p:nvSpPr>
          <p:cNvPr id="37" name="Rectangle 36"/>
          <p:cNvSpPr>
            <a:spLocks noChangeArrowheads="1"/>
          </p:cNvSpPr>
          <p:nvPr/>
        </p:nvSpPr>
        <p:spPr bwMode="auto">
          <a:xfrm>
            <a:off x="983666"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89" name="7-Point Star 88"/>
          <p:cNvSpPr/>
          <p:nvPr/>
        </p:nvSpPr>
        <p:spPr bwMode="auto">
          <a:xfrm>
            <a:off x="730314" y="1156797"/>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38" name="Rectangle 37"/>
          <p:cNvSpPr>
            <a:spLocks noChangeArrowheads="1"/>
          </p:cNvSpPr>
          <p:nvPr/>
        </p:nvSpPr>
        <p:spPr bwMode="auto">
          <a:xfrm>
            <a:off x="6996797"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
        <p:nvSpPr>
          <p:cNvPr id="39" name="Rectangle 38"/>
          <p:cNvSpPr>
            <a:spLocks noChangeArrowheads="1"/>
          </p:cNvSpPr>
          <p:nvPr/>
        </p:nvSpPr>
        <p:spPr bwMode="auto">
          <a:xfrm>
            <a:off x="550375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
        <p:nvSpPr>
          <p:cNvPr id="40" name="Rectangle 39"/>
          <p:cNvSpPr>
            <a:spLocks noChangeArrowheads="1"/>
          </p:cNvSpPr>
          <p:nvPr/>
        </p:nvSpPr>
        <p:spPr bwMode="auto">
          <a:xfrm>
            <a:off x="399316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
        <p:nvSpPr>
          <p:cNvPr id="41" name="Rectangle 40"/>
          <p:cNvSpPr>
            <a:spLocks noChangeArrowheads="1"/>
          </p:cNvSpPr>
          <p:nvPr/>
        </p:nvSpPr>
        <p:spPr bwMode="auto">
          <a:xfrm>
            <a:off x="3993168" y="2467652"/>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
        <p:nvSpPr>
          <p:cNvPr id="42" name="Rectangle 41"/>
          <p:cNvSpPr>
            <a:spLocks noChangeArrowheads="1"/>
          </p:cNvSpPr>
          <p:nvPr/>
        </p:nvSpPr>
        <p:spPr bwMode="auto">
          <a:xfrm>
            <a:off x="2481784"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
        <p:nvSpPr>
          <p:cNvPr id="43" name="Rectangle 42"/>
          <p:cNvSpPr>
            <a:spLocks noChangeArrowheads="1"/>
          </p:cNvSpPr>
          <p:nvPr/>
        </p:nvSpPr>
        <p:spPr bwMode="auto">
          <a:xfrm>
            <a:off x="983666"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4" name="Rectangle 43"/>
          <p:cNvSpPr>
            <a:spLocks noChangeArrowheads="1"/>
          </p:cNvSpPr>
          <p:nvPr/>
        </p:nvSpPr>
        <p:spPr bwMode="auto">
          <a:xfrm>
            <a:off x="6996797"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
        <p:nvSpPr>
          <p:cNvPr id="45" name="Rectangle 44"/>
          <p:cNvSpPr>
            <a:spLocks noChangeArrowheads="1"/>
          </p:cNvSpPr>
          <p:nvPr/>
        </p:nvSpPr>
        <p:spPr bwMode="auto">
          <a:xfrm>
            <a:off x="983666"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6" name="Rectangle 45"/>
          <p:cNvSpPr>
            <a:spLocks noChangeArrowheads="1"/>
          </p:cNvSpPr>
          <p:nvPr/>
        </p:nvSpPr>
        <p:spPr bwMode="auto">
          <a:xfrm>
            <a:off x="983666"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
        <p:nvSpPr>
          <p:cNvPr id="47" name="Rectangle 46"/>
          <p:cNvSpPr>
            <a:spLocks noChangeArrowheads="1"/>
          </p:cNvSpPr>
          <p:nvPr/>
        </p:nvSpPr>
        <p:spPr bwMode="auto">
          <a:xfrm>
            <a:off x="399316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8" name="Rectangle 47"/>
          <p:cNvSpPr>
            <a:spLocks noChangeArrowheads="1"/>
          </p:cNvSpPr>
          <p:nvPr/>
        </p:nvSpPr>
        <p:spPr bwMode="auto">
          <a:xfrm>
            <a:off x="2481784"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9" name="Rectangle 48"/>
          <p:cNvSpPr>
            <a:spLocks noChangeArrowheads="1"/>
          </p:cNvSpPr>
          <p:nvPr/>
        </p:nvSpPr>
        <p:spPr bwMode="auto">
          <a:xfrm>
            <a:off x="2481784"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
        <p:nvSpPr>
          <p:cNvPr id="51" name="Rectangle 50"/>
          <p:cNvSpPr>
            <a:spLocks noChangeArrowheads="1"/>
          </p:cNvSpPr>
          <p:nvPr/>
        </p:nvSpPr>
        <p:spPr bwMode="auto">
          <a:xfrm>
            <a:off x="6996797"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Tree>
    <p:extLst>
      <p:ext uri="{BB962C8B-B14F-4D97-AF65-F5344CB8AC3E}">
        <p14:creationId xmlns:p14="http://schemas.microsoft.com/office/powerpoint/2010/main" val="289347764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Y-copy – outgoing</a:t>
            </a:r>
          </a:p>
        </p:txBody>
      </p:sp>
      <p:sp>
        <p:nvSpPr>
          <p:cNvPr id="92163" name="Rectangle 3"/>
          <p:cNvSpPr>
            <a:spLocks noChangeArrowheads="1"/>
          </p:cNvSpPr>
          <p:nvPr/>
        </p:nvSpPr>
        <p:spPr bwMode="auto">
          <a:xfrm>
            <a:off x="0" y="2290763"/>
            <a:ext cx="9144000" cy="0"/>
          </a:xfrm>
          <a:prstGeom prst="rect">
            <a:avLst/>
          </a:prstGeom>
          <a:noFill/>
          <a:ln w="28575" algn="ctr">
            <a:noFill/>
            <a:miter lim="800000"/>
            <a:headEnd/>
            <a:tailEnd/>
          </a:ln>
        </p:spPr>
        <p:txBody>
          <a:bodyPr wrap="none" anchor="ctr">
            <a:spAutoFit/>
          </a:bodyPr>
          <a:lstStyle/>
          <a:p>
            <a:pPr>
              <a:spcBef>
                <a:spcPct val="20000"/>
              </a:spcBef>
              <a:buClr>
                <a:srgbClr val="000032"/>
              </a:buClr>
              <a:buFont typeface="Wingdings" pitchFamily="2" charset="2"/>
              <a:buNone/>
            </a:pPr>
            <a:endParaRPr lang="en-US"/>
          </a:p>
        </p:txBody>
      </p:sp>
      <p:sp>
        <p:nvSpPr>
          <p:cNvPr id="92164" name="Rectangle 4"/>
          <p:cNvSpPr>
            <a:spLocks noChangeArrowheads="1"/>
          </p:cNvSpPr>
          <p:nvPr/>
        </p:nvSpPr>
        <p:spPr bwMode="auto">
          <a:xfrm>
            <a:off x="0" y="2290763"/>
            <a:ext cx="9144000" cy="0"/>
          </a:xfrm>
          <a:prstGeom prst="rect">
            <a:avLst/>
          </a:prstGeom>
          <a:noFill/>
          <a:ln w="28575" algn="ctr">
            <a:noFill/>
            <a:miter lim="800000"/>
            <a:headEnd/>
            <a:tailEnd/>
          </a:ln>
        </p:spPr>
        <p:txBody>
          <a:bodyPr wrap="none" anchor="ctr">
            <a:spAutoFit/>
          </a:bodyPr>
          <a:lstStyle/>
          <a:p>
            <a:pPr>
              <a:spcBef>
                <a:spcPct val="20000"/>
              </a:spcBef>
              <a:buClr>
                <a:srgbClr val="000032"/>
              </a:buClr>
              <a:buFont typeface="Wingdings" pitchFamily="2" charset="2"/>
              <a:buNone/>
            </a:pPr>
            <a:endParaRPr lang="en-US"/>
          </a:p>
        </p:txBody>
      </p:sp>
      <p:sp>
        <p:nvSpPr>
          <p:cNvPr id="92165" name="Rectangle 9"/>
          <p:cNvSpPr>
            <a:spLocks noChangeArrowheads="1"/>
          </p:cNvSpPr>
          <p:nvPr/>
        </p:nvSpPr>
        <p:spPr bwMode="auto">
          <a:xfrm>
            <a:off x="827088" y="889000"/>
            <a:ext cx="1368425" cy="5761038"/>
          </a:xfrm>
          <a:prstGeom prst="rect">
            <a:avLst/>
          </a:prstGeom>
          <a:solidFill>
            <a:schemeClr val="bg1"/>
          </a:solidFill>
          <a:ln w="28575" algn="ctr">
            <a:solidFill>
              <a:schemeClr val="bg1"/>
            </a:solidFill>
            <a:miter lim="800000"/>
            <a:headEnd/>
            <a:tailEnd/>
          </a:ln>
        </p:spPr>
        <p:txBody>
          <a:bodyPr wrap="none" anchor="ctr"/>
          <a:lstStyle/>
          <a:p>
            <a:pPr>
              <a:spcBef>
                <a:spcPct val="20000"/>
              </a:spcBef>
              <a:buClr>
                <a:srgbClr val="000032"/>
              </a:buClr>
              <a:buFont typeface="Wingdings" pitchFamily="2" charset="2"/>
              <a:buNone/>
            </a:pPr>
            <a:endParaRPr lang="en-US"/>
          </a:p>
        </p:txBody>
      </p:sp>
      <p:sp>
        <p:nvSpPr>
          <p:cNvPr id="92166" name="Rectangle 4"/>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pPr>
              <a:spcBef>
                <a:spcPct val="20000"/>
              </a:spcBef>
              <a:buClr>
                <a:srgbClr val="000032"/>
              </a:buClr>
              <a:buFont typeface="Wingdings" pitchFamily="2" charset="2"/>
              <a:buNone/>
            </a:pPr>
            <a:endParaRPr lang="en-US"/>
          </a:p>
        </p:txBody>
      </p:sp>
      <p:pic>
        <p:nvPicPr>
          <p:cNvPr id="92167" name="Picture 3"/>
          <p:cNvPicPr>
            <a:picLocks noChangeAspect="1" noChangeArrowheads="1"/>
          </p:cNvPicPr>
          <p:nvPr/>
        </p:nvPicPr>
        <p:blipFill>
          <a:blip r:embed="rId3" cstate="print"/>
          <a:srcRect/>
          <a:stretch>
            <a:fillRect/>
          </a:stretch>
        </p:blipFill>
        <p:spPr bwMode="auto">
          <a:xfrm>
            <a:off x="900113" y="1285875"/>
            <a:ext cx="4171950" cy="2171700"/>
          </a:xfrm>
          <a:prstGeom prst="rect">
            <a:avLst/>
          </a:prstGeom>
          <a:noFill/>
          <a:ln w="9525">
            <a:noFill/>
            <a:miter lim="800000"/>
            <a:headEnd/>
            <a:tailEnd/>
          </a:ln>
        </p:spPr>
      </p:pic>
      <p:pic>
        <p:nvPicPr>
          <p:cNvPr id="92168" name="Picture 4"/>
          <p:cNvPicPr>
            <a:picLocks noChangeAspect="1" noChangeArrowheads="1"/>
          </p:cNvPicPr>
          <p:nvPr/>
        </p:nvPicPr>
        <p:blipFill>
          <a:blip r:embed="rId4" cstate="print"/>
          <a:srcRect/>
          <a:stretch>
            <a:fillRect/>
          </a:stretch>
        </p:blipFill>
        <p:spPr bwMode="auto">
          <a:xfrm>
            <a:off x="1000125" y="4857750"/>
            <a:ext cx="4171950" cy="1352550"/>
          </a:xfrm>
          <a:prstGeom prst="rect">
            <a:avLst/>
          </a:prstGeom>
          <a:noFill/>
          <a:ln w="9525">
            <a:noFill/>
            <a:miter lim="800000"/>
            <a:headEnd/>
            <a:tailEnd/>
          </a:ln>
        </p:spPr>
      </p:pic>
      <p:cxnSp>
        <p:nvCxnSpPr>
          <p:cNvPr id="92169" name="Straight Connector 10"/>
          <p:cNvCxnSpPr>
            <a:cxnSpLocks noChangeShapeType="1"/>
          </p:cNvCxnSpPr>
          <p:nvPr/>
        </p:nvCxnSpPr>
        <p:spPr bwMode="auto">
          <a:xfrm>
            <a:off x="928688" y="4000500"/>
            <a:ext cx="7858125" cy="1588"/>
          </a:xfrm>
          <a:prstGeom prst="line">
            <a:avLst/>
          </a:prstGeom>
          <a:noFill/>
          <a:ln w="28575" algn="ctr">
            <a:solidFill>
              <a:srgbClr val="889FBE"/>
            </a:solidFill>
            <a:round/>
            <a:headEnd/>
            <a:tailEnd/>
          </a:ln>
        </p:spPr>
      </p:cxnSp>
      <p:sp>
        <p:nvSpPr>
          <p:cNvPr id="12" name="TextBox 11"/>
          <p:cNvSpPr txBox="1"/>
          <p:nvPr/>
        </p:nvSpPr>
        <p:spPr>
          <a:xfrm>
            <a:off x="6000750" y="1928813"/>
            <a:ext cx="2000250" cy="1384995"/>
          </a:xfrm>
          <a:prstGeom prst="rect">
            <a:avLst/>
          </a:prstGeom>
          <a:noFill/>
        </p:spPr>
        <p:txBody>
          <a:bodyPr>
            <a:spAutoFit/>
          </a:bodyPr>
          <a:lstStyle/>
          <a:p>
            <a:pPr>
              <a:spcBef>
                <a:spcPct val="20000"/>
              </a:spcBef>
              <a:buClr>
                <a:srgbClr val="000032"/>
              </a:buClr>
              <a:buFont typeface="Wingdings" pitchFamily="2" charset="2"/>
              <a:buNone/>
              <a:defRPr/>
            </a:pPr>
            <a:r>
              <a:rPr lang="nl-BE" sz="1050" i="1"/>
              <a:t>SWIFT message content (Y-copy)</a:t>
            </a:r>
            <a:endParaRPr lang="nl-BE" sz="1050"/>
          </a:p>
          <a:p>
            <a:pPr marL="111125" indent="-111125">
              <a:spcBef>
                <a:spcPct val="20000"/>
              </a:spcBef>
              <a:buClr>
                <a:srgbClr val="000032"/>
              </a:buClr>
              <a:buFont typeface="Arial" pitchFamily="34" charset="0"/>
              <a:buChar char="•"/>
              <a:defRPr/>
            </a:pPr>
            <a:r>
              <a:rPr lang="nl-BE" sz="1050" b="0"/>
              <a:t>Sender: Bank A</a:t>
            </a:r>
          </a:p>
          <a:p>
            <a:pPr marL="111125" indent="-111125">
              <a:spcBef>
                <a:spcPct val="20000"/>
              </a:spcBef>
              <a:buClr>
                <a:srgbClr val="000032"/>
              </a:buClr>
              <a:buFont typeface="Arial" pitchFamily="34" charset="0"/>
              <a:buChar char="•"/>
              <a:defRPr/>
            </a:pPr>
            <a:r>
              <a:rPr lang="nl-BE" sz="1050" b="0"/>
              <a:t>Receiver: Bank B</a:t>
            </a:r>
          </a:p>
          <a:p>
            <a:pPr marL="111125" indent="-111125">
              <a:spcBef>
                <a:spcPct val="20000"/>
              </a:spcBef>
              <a:buClr>
                <a:srgbClr val="000032"/>
              </a:buClr>
              <a:buFont typeface="Arial" pitchFamily="34" charset="0"/>
              <a:buChar char="•"/>
              <a:defRPr/>
            </a:pPr>
            <a:r>
              <a:rPr lang="nl-BE" sz="1050" b="0"/>
              <a:t>103: Y-copy code</a:t>
            </a:r>
          </a:p>
          <a:p>
            <a:pPr marL="111125" indent="-111125">
              <a:spcBef>
                <a:spcPct val="20000"/>
              </a:spcBef>
              <a:buClr>
                <a:srgbClr val="000032"/>
              </a:buClr>
              <a:buFont typeface="Arial" pitchFamily="34" charset="0"/>
              <a:buChar char="•"/>
              <a:defRPr/>
            </a:pPr>
            <a:r>
              <a:rPr lang="nl-BE" sz="1050" b="0"/>
              <a:t>57: absent</a:t>
            </a:r>
          </a:p>
          <a:p>
            <a:pPr marL="111125" indent="-111125">
              <a:spcBef>
                <a:spcPct val="20000"/>
              </a:spcBef>
              <a:buClr>
                <a:srgbClr val="000032"/>
              </a:buClr>
              <a:buFont typeface="Arial" pitchFamily="34" charset="0"/>
              <a:buChar char="•"/>
              <a:defRPr/>
            </a:pPr>
            <a:r>
              <a:rPr lang="nl-BE" sz="1050" b="0"/>
              <a:t>59: Beneficiary</a:t>
            </a:r>
            <a:endParaRPr lang="en-US" sz="1050" b="0"/>
          </a:p>
        </p:txBody>
      </p:sp>
      <p:sp>
        <p:nvSpPr>
          <p:cNvPr id="13" name="TextBox 12"/>
          <p:cNvSpPr txBox="1"/>
          <p:nvPr/>
        </p:nvSpPr>
        <p:spPr>
          <a:xfrm>
            <a:off x="6072188" y="4786313"/>
            <a:ext cx="1857375" cy="1384995"/>
          </a:xfrm>
          <a:prstGeom prst="rect">
            <a:avLst/>
          </a:prstGeom>
          <a:noFill/>
        </p:spPr>
        <p:txBody>
          <a:bodyPr>
            <a:spAutoFit/>
          </a:bodyPr>
          <a:lstStyle/>
          <a:p>
            <a:pPr>
              <a:spcBef>
                <a:spcPct val="20000"/>
              </a:spcBef>
              <a:buClr>
                <a:srgbClr val="000032"/>
              </a:buClr>
              <a:buFont typeface="Wingdings" pitchFamily="2" charset="2"/>
              <a:buNone/>
              <a:defRPr/>
            </a:pPr>
            <a:r>
              <a:rPr lang="nl-BE" sz="1050" i="1"/>
              <a:t>SWIFT message content (No Y-copy)</a:t>
            </a:r>
            <a:endParaRPr lang="nl-BE" sz="1050"/>
          </a:p>
          <a:p>
            <a:pPr marL="111125" indent="-111125">
              <a:spcBef>
                <a:spcPct val="20000"/>
              </a:spcBef>
              <a:buClr>
                <a:srgbClr val="000032"/>
              </a:buClr>
              <a:buFont typeface="Arial" pitchFamily="34" charset="0"/>
              <a:buChar char="•"/>
              <a:defRPr/>
            </a:pPr>
            <a:r>
              <a:rPr lang="nl-BE" sz="1050" b="0"/>
              <a:t>Sender: Bank A</a:t>
            </a:r>
          </a:p>
          <a:p>
            <a:pPr marL="111125" indent="-111125">
              <a:spcBef>
                <a:spcPct val="20000"/>
              </a:spcBef>
              <a:buClr>
                <a:srgbClr val="000032"/>
              </a:buClr>
              <a:buFont typeface="Arial" pitchFamily="34" charset="0"/>
              <a:buChar char="•"/>
              <a:defRPr/>
            </a:pPr>
            <a:r>
              <a:rPr lang="nl-BE" sz="1050" b="0"/>
              <a:t>Receiver: RTGS</a:t>
            </a:r>
          </a:p>
          <a:p>
            <a:pPr marL="111125" indent="-111125">
              <a:spcBef>
                <a:spcPct val="20000"/>
              </a:spcBef>
              <a:buClr>
                <a:srgbClr val="000032"/>
              </a:buClr>
              <a:buFont typeface="Arial" pitchFamily="34" charset="0"/>
              <a:buChar char="•"/>
              <a:defRPr/>
            </a:pPr>
            <a:r>
              <a:rPr lang="nl-BE" sz="1050" b="0"/>
              <a:t>103: absent</a:t>
            </a:r>
          </a:p>
          <a:p>
            <a:pPr marL="111125" indent="-111125">
              <a:spcBef>
                <a:spcPct val="20000"/>
              </a:spcBef>
              <a:buClr>
                <a:srgbClr val="000032"/>
              </a:buClr>
              <a:buFont typeface="Arial" pitchFamily="34" charset="0"/>
              <a:buChar char="•"/>
              <a:defRPr/>
            </a:pPr>
            <a:r>
              <a:rPr lang="nl-BE" sz="1050" b="0"/>
              <a:t>57: Bank B</a:t>
            </a:r>
          </a:p>
          <a:p>
            <a:pPr marL="111125" indent="-111125">
              <a:spcBef>
                <a:spcPct val="20000"/>
              </a:spcBef>
              <a:buClr>
                <a:srgbClr val="000032"/>
              </a:buClr>
              <a:buFont typeface="Arial" pitchFamily="34" charset="0"/>
              <a:buChar char="•"/>
              <a:defRPr/>
            </a:pPr>
            <a:r>
              <a:rPr lang="nl-BE" sz="1050" b="0"/>
              <a:t>59: Beneficiary</a:t>
            </a:r>
            <a:endParaRPr lang="en-US" sz="1050" b="0"/>
          </a:p>
        </p:txBody>
      </p:sp>
      <p:sp>
        <p:nvSpPr>
          <p:cNvPr id="92172" name="AutoShape 5"/>
          <p:cNvSpPr>
            <a:spLocks noChangeAspect="1" noChangeArrowheads="1"/>
          </p:cNvSpPr>
          <p:nvPr/>
        </p:nvSpPr>
        <p:spPr bwMode="auto">
          <a:xfrm>
            <a:off x="900113" y="1285875"/>
            <a:ext cx="4171950" cy="2171700"/>
          </a:xfrm>
          <a:prstGeom prst="rect">
            <a:avLst/>
          </a:prstGeom>
          <a:noFill/>
          <a:ln w="9525">
            <a:noFill/>
            <a:miter lim="800000"/>
            <a:headEnd/>
            <a:tailEnd/>
          </a:ln>
        </p:spPr>
        <p:txBody>
          <a:bodyPr/>
          <a:lstStyle/>
          <a:p>
            <a:pPr>
              <a:spcBef>
                <a:spcPct val="20000"/>
              </a:spcBef>
              <a:buClr>
                <a:srgbClr val="000032"/>
              </a:buClr>
              <a:buFont typeface="Wingdings" pitchFamily="2" charset="2"/>
              <a:buNone/>
            </a:pPr>
            <a:endParaRPr lang="en-US"/>
          </a:p>
        </p:txBody>
      </p:sp>
    </p:spTree>
    <p:extLst>
      <p:ext uri="{BB962C8B-B14F-4D97-AF65-F5344CB8AC3E}">
        <p14:creationId xmlns:p14="http://schemas.microsoft.com/office/powerpoint/2010/main" val="274464493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Y-copy - outgoing</a:t>
            </a:r>
          </a:p>
        </p:txBody>
      </p:sp>
      <p:pic>
        <p:nvPicPr>
          <p:cNvPr id="954370" name="Picture 2"/>
          <p:cNvPicPr>
            <a:picLocks noChangeAspect="1" noChangeArrowheads="1"/>
          </p:cNvPicPr>
          <p:nvPr/>
        </p:nvPicPr>
        <p:blipFill>
          <a:blip r:embed="rId2" cstate="print"/>
          <a:srcRect/>
          <a:stretch>
            <a:fillRect/>
          </a:stretch>
        </p:blipFill>
        <p:spPr bwMode="auto">
          <a:xfrm>
            <a:off x="1562986" y="967562"/>
            <a:ext cx="5943600" cy="3857625"/>
          </a:xfrm>
          <a:prstGeom prst="rect">
            <a:avLst/>
          </a:prstGeom>
          <a:noFill/>
          <a:ln w="9525">
            <a:noFill/>
            <a:miter lim="800000"/>
            <a:headEnd/>
            <a:tailEnd/>
          </a:ln>
        </p:spPr>
      </p:pic>
      <p:pic>
        <p:nvPicPr>
          <p:cNvPr id="954371" name="Picture 3"/>
          <p:cNvPicPr>
            <a:picLocks noChangeAspect="1" noChangeArrowheads="1"/>
          </p:cNvPicPr>
          <p:nvPr/>
        </p:nvPicPr>
        <p:blipFill>
          <a:blip r:embed="rId3" cstate="print"/>
          <a:srcRect/>
          <a:stretch>
            <a:fillRect/>
          </a:stretch>
        </p:blipFill>
        <p:spPr bwMode="auto">
          <a:xfrm>
            <a:off x="1562985" y="4837810"/>
            <a:ext cx="5943600" cy="1333500"/>
          </a:xfrm>
          <a:prstGeom prst="rect">
            <a:avLst/>
          </a:prstGeom>
          <a:noFill/>
          <a:ln w="9525">
            <a:noFill/>
            <a:miter lim="800000"/>
            <a:headEnd/>
            <a:tailEnd/>
          </a:ln>
        </p:spPr>
      </p:pic>
      <p:sp>
        <p:nvSpPr>
          <p:cNvPr id="6" name="Oval 5"/>
          <p:cNvSpPr/>
          <p:nvPr/>
        </p:nvSpPr>
        <p:spPr>
          <a:xfrm>
            <a:off x="1300712" y="4784636"/>
            <a:ext cx="3909238" cy="26581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747786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nl-BE"/>
              <a:t>Y-Copy - outgoing</a:t>
            </a:r>
            <a:endParaRPr lang="en-US"/>
          </a:p>
        </p:txBody>
      </p:sp>
      <p:sp>
        <p:nvSpPr>
          <p:cNvPr id="75779"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578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578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578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578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578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578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5786" name="Rectangle 5"/>
          <p:cNvSpPr>
            <a:spLocks noChangeArrowheads="1"/>
          </p:cNvSpPr>
          <p:nvPr/>
        </p:nvSpPr>
        <p:spPr bwMode="auto">
          <a:xfrm>
            <a:off x="0" y="3616325"/>
            <a:ext cx="9144000" cy="0"/>
          </a:xfrm>
          <a:prstGeom prst="rect">
            <a:avLst/>
          </a:prstGeom>
          <a:noFill/>
          <a:ln w="28575" algn="ctr">
            <a:noFill/>
            <a:miter lim="800000"/>
            <a:headEnd/>
            <a:tailEnd/>
          </a:ln>
        </p:spPr>
        <p:txBody>
          <a:bodyPr wrap="none" lIns="18000" tIns="18000" rIns="18000" bIns="18000" anchor="ctr">
            <a:spAutoFit/>
          </a:bodyPr>
          <a:lstStyle/>
          <a:p>
            <a:pPr eaLnBrk="0" hangingPunct="0"/>
            <a:endParaRPr lang="nl-BE"/>
          </a:p>
        </p:txBody>
      </p:sp>
      <p:sp>
        <p:nvSpPr>
          <p:cNvPr id="7578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578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578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579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579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579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579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579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5795" name="Rectangle 6"/>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5796" name="Rectangle 1"/>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pPr eaLnBrk="0" hangingPunct="0"/>
            <a:br>
              <a:rPr lang="en-US"/>
            </a:br>
            <a:endParaRPr lang="en-US"/>
          </a:p>
        </p:txBody>
      </p:sp>
      <p:sp>
        <p:nvSpPr>
          <p:cNvPr id="75797" name="Rectangle 5"/>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75798" name="Rectangle 7"/>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75799"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graphicFrame>
        <p:nvGraphicFramePr>
          <p:cNvPr id="28" name="Table 27"/>
          <p:cNvGraphicFramePr>
            <a:graphicFrameLocks noGrp="1"/>
          </p:cNvGraphicFramePr>
          <p:nvPr/>
        </p:nvGraphicFramePr>
        <p:xfrm>
          <a:off x="276447" y="1283585"/>
          <a:ext cx="8608828" cy="2656840"/>
        </p:xfrm>
        <a:graphic>
          <a:graphicData uri="http://schemas.openxmlformats.org/drawingml/2006/table">
            <a:tbl>
              <a:tblPr firstRow="1" bandRow="1">
                <a:tableStyleId>{5C22544A-7EE6-4342-B048-85BDC9FD1C3A}</a:tableStyleId>
              </a:tblPr>
              <a:tblGrid>
                <a:gridCol w="2152207">
                  <a:extLst>
                    <a:ext uri="{9D8B030D-6E8A-4147-A177-3AD203B41FA5}">
                      <a16:colId xmlns:a16="http://schemas.microsoft.com/office/drawing/2014/main" val="20000"/>
                    </a:ext>
                  </a:extLst>
                </a:gridCol>
                <a:gridCol w="2152207">
                  <a:extLst>
                    <a:ext uri="{9D8B030D-6E8A-4147-A177-3AD203B41FA5}">
                      <a16:colId xmlns:a16="http://schemas.microsoft.com/office/drawing/2014/main" val="20001"/>
                    </a:ext>
                  </a:extLst>
                </a:gridCol>
                <a:gridCol w="2152207">
                  <a:extLst>
                    <a:ext uri="{9D8B030D-6E8A-4147-A177-3AD203B41FA5}">
                      <a16:colId xmlns:a16="http://schemas.microsoft.com/office/drawing/2014/main" val="20002"/>
                    </a:ext>
                  </a:extLst>
                </a:gridCol>
                <a:gridCol w="2152207">
                  <a:extLst>
                    <a:ext uri="{9D8B030D-6E8A-4147-A177-3AD203B41FA5}">
                      <a16:colId xmlns:a16="http://schemas.microsoft.com/office/drawing/2014/main" val="20003"/>
                    </a:ext>
                  </a:extLst>
                </a:gridCol>
              </a:tblGrid>
              <a:tr h="370840">
                <a:tc>
                  <a:txBody>
                    <a:bodyPr/>
                    <a:lstStyle/>
                    <a:p>
                      <a:endParaRPr lang="en-US" sz="1400" dirty="0"/>
                    </a:p>
                  </a:txBody>
                  <a:tcPr/>
                </a:tc>
                <a:tc>
                  <a:txBody>
                    <a:bodyPr/>
                    <a:lstStyle/>
                    <a:p>
                      <a:r>
                        <a:rPr lang="nl-BE" sz="1400" dirty="0"/>
                        <a:t>Source</a:t>
                      </a:r>
                      <a:endParaRPr lang="en-US" sz="1400" dirty="0"/>
                    </a:p>
                  </a:txBody>
                  <a:tcPr/>
                </a:tc>
                <a:tc>
                  <a:txBody>
                    <a:bodyPr/>
                    <a:lstStyle/>
                    <a:p>
                      <a:r>
                        <a:rPr lang="nl-BE" sz="1400" dirty="0"/>
                        <a:t>Enriched</a:t>
                      </a:r>
                      <a:r>
                        <a:rPr lang="nl-BE" sz="1400" baseline="0" dirty="0"/>
                        <a:t> to</a:t>
                      </a:r>
                      <a:endParaRPr lang="en-US" sz="1400" dirty="0"/>
                    </a:p>
                  </a:txBody>
                  <a:tcPr/>
                </a:tc>
                <a:tc>
                  <a:txBody>
                    <a:bodyPr/>
                    <a:lstStyle/>
                    <a:p>
                      <a:r>
                        <a:rPr lang="nl-BE" sz="1400" dirty="0"/>
                        <a:t>SWIFT</a:t>
                      </a:r>
                      <a:r>
                        <a:rPr lang="nl-BE" sz="1400" baseline="0" dirty="0"/>
                        <a:t> Message</a:t>
                      </a:r>
                      <a:endParaRPr lang="en-US" sz="1400" dirty="0"/>
                    </a:p>
                  </a:txBody>
                  <a:tcPr/>
                </a:tc>
                <a:extLst>
                  <a:ext uri="{0D108BD9-81ED-4DB2-BD59-A6C34878D82A}">
                    <a16:rowId xmlns:a16="http://schemas.microsoft.com/office/drawing/2014/main" val="10000"/>
                  </a:ext>
                </a:extLst>
              </a:tr>
              <a:tr h="370840">
                <a:tc rowSpan="3">
                  <a:txBody>
                    <a:bodyPr/>
                    <a:lstStyle/>
                    <a:p>
                      <a:r>
                        <a:rPr lang="nl-BE" sz="1400" dirty="0"/>
                        <a:t>Y-copy</a:t>
                      </a:r>
                      <a:endParaRPr lang="en-US" sz="1400" dirty="0"/>
                    </a:p>
                  </a:txBody>
                  <a:tcPr/>
                </a:tc>
                <a:tc>
                  <a:txBody>
                    <a:bodyPr/>
                    <a:lstStyle/>
                    <a:p>
                      <a:r>
                        <a:rPr lang="en-US" sz="1400" dirty="0"/>
                        <a:t>Exchange Condition’s Copy Service Code</a:t>
                      </a:r>
                    </a:p>
                  </a:txBody>
                  <a:tcPr/>
                </a:tc>
                <a:tc>
                  <a:txBody>
                    <a:bodyPr/>
                    <a:lstStyle/>
                    <a:p>
                      <a:r>
                        <a:rPr lang="nl-BE" sz="1400" dirty="0"/>
                        <a:t>Interchange’s clearing system</a:t>
                      </a:r>
                      <a:endParaRPr lang="en-US" sz="1400" dirty="0"/>
                    </a:p>
                  </a:txBody>
                  <a:tcPr/>
                </a:tc>
                <a:tc>
                  <a:txBody>
                    <a:bodyPr/>
                    <a:lstStyle/>
                    <a:p>
                      <a:r>
                        <a:rPr lang="nl-BE" sz="1400" dirty="0"/>
                        <a:t>Tag</a:t>
                      </a:r>
                      <a:r>
                        <a:rPr lang="nl-BE" sz="1400" baseline="0" dirty="0"/>
                        <a:t> 103</a:t>
                      </a:r>
                      <a:endParaRPr lang="en-US" sz="1400" dirty="0"/>
                    </a:p>
                  </a:txBody>
                  <a:tcPr/>
                </a:tc>
                <a:extLst>
                  <a:ext uri="{0D108BD9-81ED-4DB2-BD59-A6C34878D82A}">
                    <a16:rowId xmlns:a16="http://schemas.microsoft.com/office/drawing/2014/main" val="10001"/>
                  </a:ext>
                </a:extLst>
              </a:tr>
              <a:tr h="370840">
                <a:tc vMerge="1">
                  <a:txBody>
                    <a:bodyPr/>
                    <a:lstStyle/>
                    <a:p>
                      <a:endParaRPr lang="en-US" dirty="0"/>
                    </a:p>
                  </a:txBody>
                  <a:tcPr/>
                </a:tc>
                <a:tc>
                  <a:txBody>
                    <a:bodyPr/>
                    <a:lstStyle/>
                    <a:p>
                      <a:r>
                        <a:rPr lang="nl-BE" sz="1400" dirty="0"/>
                        <a:t>Transaction’s Intermediary</a:t>
                      </a:r>
                      <a:r>
                        <a:rPr lang="nl-BE" sz="1400" baseline="0" dirty="0"/>
                        <a:t> agent</a:t>
                      </a:r>
                      <a:endParaRPr lang="en-US" sz="1400" dirty="0"/>
                    </a:p>
                  </a:txBody>
                  <a:tcPr/>
                </a:tc>
                <a:tc>
                  <a:txBody>
                    <a:bodyPr/>
                    <a:lstStyle/>
                    <a:p>
                      <a:r>
                        <a:rPr lang="nl-BE" sz="1400" dirty="0"/>
                        <a:t>Interchange’s receiving</a:t>
                      </a:r>
                      <a:r>
                        <a:rPr lang="nl-BE" sz="1400" baseline="0" dirty="0"/>
                        <a:t> party</a:t>
                      </a:r>
                      <a:endParaRPr lang="en-US" sz="1400" dirty="0"/>
                    </a:p>
                  </a:txBody>
                  <a:tcPr/>
                </a:tc>
                <a:tc>
                  <a:txBody>
                    <a:bodyPr/>
                    <a:lstStyle/>
                    <a:p>
                      <a:r>
                        <a:rPr lang="nl-BE" sz="1400" dirty="0"/>
                        <a:t>Receiver</a:t>
                      </a:r>
                      <a:endParaRPr lang="en-US" sz="1400" dirty="0"/>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r>
                        <a:rPr lang="nl-BE" sz="1400" dirty="0"/>
                        <a:t>Transaction’s Credit party agent</a:t>
                      </a:r>
                      <a:endParaRPr lang="en-US" sz="1400" dirty="0"/>
                    </a:p>
                  </a:txBody>
                  <a:tcPr/>
                </a:tc>
                <a:tc>
                  <a:txBody>
                    <a:bodyPr/>
                    <a:lstStyle/>
                    <a:p>
                      <a:r>
                        <a:rPr lang="nl-BE" sz="1400" dirty="0"/>
                        <a:t>Interchange’s receiving</a:t>
                      </a:r>
                      <a:r>
                        <a:rPr lang="nl-BE" sz="1400" baseline="0" dirty="0"/>
                        <a:t> party (if intermediary agent not present)</a:t>
                      </a:r>
                      <a:endParaRPr lang="en-US" sz="1400" dirty="0"/>
                    </a:p>
                  </a:txBody>
                  <a:tcPr/>
                </a:tc>
                <a:tc>
                  <a:txBody>
                    <a:bodyPr/>
                    <a:lstStyle/>
                    <a:p>
                      <a:r>
                        <a:rPr lang="nl-BE" sz="1400" dirty="0"/>
                        <a:t>Receiver</a:t>
                      </a:r>
                      <a:endParaRPr lang="en-US" sz="1400" dirty="0"/>
                    </a:p>
                  </a:txBody>
                  <a:tcPr/>
                </a:tc>
                <a:extLst>
                  <a:ext uri="{0D108BD9-81ED-4DB2-BD59-A6C34878D82A}">
                    <a16:rowId xmlns:a16="http://schemas.microsoft.com/office/drawing/2014/main" val="10003"/>
                  </a:ext>
                </a:extLst>
              </a:tr>
              <a:tr h="370840">
                <a:tc>
                  <a:txBody>
                    <a:bodyPr/>
                    <a:lstStyle/>
                    <a:p>
                      <a:r>
                        <a:rPr lang="nl-BE" sz="1400" dirty="0"/>
                        <a:t>No y-copy</a:t>
                      </a:r>
                      <a:endParaRPr lang="en-US" sz="1400" dirty="0"/>
                    </a:p>
                  </a:txBody>
                  <a:tcPr/>
                </a:tc>
                <a:tc>
                  <a:txBody>
                    <a:bodyPr/>
                    <a:lstStyle/>
                    <a:p>
                      <a:r>
                        <a:rPr lang="nl-BE" sz="1400" dirty="0"/>
                        <a:t>Exchange Condition’s agent id</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400" dirty="0"/>
                        <a:t>Interchange’s receiving</a:t>
                      </a:r>
                      <a:r>
                        <a:rPr lang="nl-BE" sz="1400" baseline="0" dirty="0"/>
                        <a:t> party</a:t>
                      </a:r>
                      <a:endParaRPr lang="en-US" sz="1400" dirty="0"/>
                    </a:p>
                  </a:txBody>
                  <a:tcPr/>
                </a:tc>
                <a:tc>
                  <a:txBody>
                    <a:bodyPr/>
                    <a:lstStyle/>
                    <a:p>
                      <a:r>
                        <a:rPr lang="nl-BE" sz="1400" dirty="0"/>
                        <a:t>Receiver</a:t>
                      </a:r>
                      <a:endParaRPr lang="en-US" sz="14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18273096"/>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Y-copy - demo</a:t>
            </a:r>
          </a:p>
        </p:txBody>
      </p:sp>
      <p:sp>
        <p:nvSpPr>
          <p:cNvPr id="4" name="Line 25"/>
          <p:cNvSpPr>
            <a:spLocks noChangeShapeType="1"/>
          </p:cNvSpPr>
          <p:nvPr/>
        </p:nvSpPr>
        <p:spPr bwMode="auto">
          <a:xfrm>
            <a:off x="1222098" y="4569027"/>
            <a:ext cx="252000" cy="0"/>
          </a:xfrm>
          <a:prstGeom prst="line">
            <a:avLst/>
          </a:prstGeom>
          <a:ln>
            <a:solidFill>
              <a:schemeClr val="bg1">
                <a:lumMod val="6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5" name="Picture 51" descr="Shop2"/>
          <p:cNvPicPr>
            <a:picLocks noChangeAspect="1" noChangeArrowheads="1"/>
          </p:cNvPicPr>
          <p:nvPr/>
        </p:nvPicPr>
        <p:blipFill>
          <a:blip r:embed="rId2" cstate="print"/>
          <a:srcRect/>
          <a:stretch>
            <a:fillRect/>
          </a:stretch>
        </p:blipFill>
        <p:spPr bwMode="auto">
          <a:xfrm>
            <a:off x="272411" y="4348408"/>
            <a:ext cx="793180" cy="424918"/>
          </a:xfrm>
          <a:prstGeom prst="rect">
            <a:avLst/>
          </a:prstGeom>
          <a:noFill/>
          <a:ln w="9525">
            <a:noFill/>
            <a:miter lim="800000"/>
            <a:headEnd/>
            <a:tailEnd/>
          </a:ln>
        </p:spPr>
      </p:pic>
      <p:pic>
        <p:nvPicPr>
          <p:cNvPr id="6" name="Picture 64" descr="Company9"/>
          <p:cNvPicPr>
            <a:picLocks noChangeAspect="1" noChangeArrowheads="1"/>
          </p:cNvPicPr>
          <p:nvPr/>
        </p:nvPicPr>
        <p:blipFill>
          <a:blip r:embed="rId3" cstate="print"/>
          <a:srcRect/>
          <a:stretch>
            <a:fillRect/>
          </a:stretch>
        </p:blipFill>
        <p:spPr bwMode="auto">
          <a:xfrm>
            <a:off x="7883694" y="4406044"/>
            <a:ext cx="1064607" cy="397453"/>
          </a:xfrm>
          <a:prstGeom prst="rect">
            <a:avLst/>
          </a:prstGeom>
          <a:noFill/>
          <a:ln w="9525">
            <a:noFill/>
            <a:miter lim="800000"/>
            <a:headEnd/>
            <a:tailEnd/>
          </a:ln>
        </p:spPr>
      </p:pic>
      <p:sp>
        <p:nvSpPr>
          <p:cNvPr id="7" name="TextBox 6"/>
          <p:cNvSpPr txBox="1"/>
          <p:nvPr/>
        </p:nvSpPr>
        <p:spPr>
          <a:xfrm>
            <a:off x="7882780" y="4862868"/>
            <a:ext cx="1137876" cy="477054"/>
          </a:xfrm>
          <a:prstGeom prst="rect">
            <a:avLst/>
          </a:prstGeom>
          <a:noFill/>
        </p:spPr>
        <p:txBody>
          <a:bodyPr wrap="none" rtlCol="0">
            <a:spAutoFit/>
          </a:bodyPr>
          <a:lstStyle/>
          <a:p>
            <a:r>
              <a:rPr lang="nl-BE" sz="1400">
                <a:latin typeface="+mn-lt"/>
              </a:rPr>
              <a:t>Web Lite Inc </a:t>
            </a:r>
            <a:br>
              <a:rPr lang="nl-BE" sz="1400">
                <a:latin typeface="+mn-lt"/>
              </a:rPr>
            </a:br>
            <a:r>
              <a:rPr lang="nl-BE" sz="1100" b="1" i="1">
                <a:latin typeface="+mn-lt"/>
              </a:rPr>
              <a:t>Credit Party</a:t>
            </a:r>
            <a:endParaRPr lang="en-US" sz="1000" b="1" i="1">
              <a:latin typeface="+mn-lt"/>
            </a:endParaRPr>
          </a:p>
        </p:txBody>
      </p:sp>
      <p:sp>
        <p:nvSpPr>
          <p:cNvPr id="8" name="TextBox 7"/>
          <p:cNvSpPr txBox="1"/>
          <p:nvPr/>
        </p:nvSpPr>
        <p:spPr>
          <a:xfrm>
            <a:off x="1462999" y="4851789"/>
            <a:ext cx="1229824" cy="646331"/>
          </a:xfrm>
          <a:prstGeom prst="rect">
            <a:avLst/>
          </a:prstGeom>
          <a:noFill/>
        </p:spPr>
        <p:txBody>
          <a:bodyPr wrap="none" rtlCol="0">
            <a:spAutoFit/>
          </a:bodyPr>
          <a:lstStyle/>
          <a:p>
            <a:r>
              <a:rPr lang="en-US" sz="1400" err="1">
                <a:latin typeface="+mn-lt"/>
              </a:rPr>
              <a:t>Banco</a:t>
            </a:r>
            <a:r>
              <a:rPr lang="en-US" sz="1400">
                <a:latin typeface="+mn-lt"/>
              </a:rPr>
              <a:t> </a:t>
            </a:r>
            <a:r>
              <a:rPr lang="en-US" sz="1400" err="1">
                <a:latin typeface="+mn-lt"/>
              </a:rPr>
              <a:t>Monex</a:t>
            </a:r>
            <a:br>
              <a:rPr lang="en-US" sz="1400">
                <a:latin typeface="+mn-lt"/>
              </a:rPr>
            </a:br>
            <a:r>
              <a:rPr lang="en-US" sz="1100">
                <a:latin typeface="+mn-lt"/>
              </a:rPr>
              <a:t>(MONXMXMM) </a:t>
            </a:r>
            <a:br>
              <a:rPr lang="en-US" sz="1400">
                <a:latin typeface="+mn-lt"/>
              </a:rPr>
            </a:br>
            <a:r>
              <a:rPr lang="nl-BE" sz="1100" b="1" i="1">
                <a:latin typeface="+mn-lt"/>
              </a:rPr>
              <a:t>Debit Party Agent</a:t>
            </a:r>
            <a:endParaRPr lang="en-US" sz="1100" b="1" i="1">
              <a:latin typeface="+mn-lt"/>
            </a:endParaRPr>
          </a:p>
        </p:txBody>
      </p:sp>
      <p:pic>
        <p:nvPicPr>
          <p:cNvPr id="9" name="Picture 5" descr="Bank-shadow"/>
          <p:cNvPicPr>
            <a:picLocks noChangeAspect="1" noChangeArrowheads="1"/>
          </p:cNvPicPr>
          <p:nvPr/>
        </p:nvPicPr>
        <p:blipFill>
          <a:blip r:embed="rId4" cstate="print"/>
          <a:srcRect/>
          <a:stretch>
            <a:fillRect/>
          </a:stretch>
        </p:blipFill>
        <p:spPr bwMode="auto">
          <a:xfrm>
            <a:off x="1519473" y="4137409"/>
            <a:ext cx="1025525" cy="760412"/>
          </a:xfrm>
          <a:prstGeom prst="rect">
            <a:avLst/>
          </a:prstGeom>
          <a:noFill/>
          <a:ln w="9525">
            <a:noFill/>
            <a:miter lim="800000"/>
            <a:headEnd/>
            <a:tailEnd/>
          </a:ln>
        </p:spPr>
      </p:pic>
      <p:sp>
        <p:nvSpPr>
          <p:cNvPr id="10" name="TextBox 9"/>
          <p:cNvSpPr txBox="1"/>
          <p:nvPr/>
        </p:nvSpPr>
        <p:spPr>
          <a:xfrm>
            <a:off x="5912185" y="4973792"/>
            <a:ext cx="2193741" cy="904863"/>
          </a:xfrm>
          <a:prstGeom prst="rect">
            <a:avLst/>
          </a:prstGeom>
          <a:noFill/>
        </p:spPr>
        <p:txBody>
          <a:bodyPr wrap="none" rtlCol="0">
            <a:spAutoFit/>
          </a:bodyPr>
          <a:lstStyle/>
          <a:p>
            <a:r>
              <a:rPr lang="it-IT" sz="1400">
                <a:latin typeface="+mn-lt"/>
              </a:rPr>
              <a:t>BANCA MONTE DEI PASCHI</a:t>
            </a:r>
          </a:p>
          <a:p>
            <a:r>
              <a:rPr lang="it-IT" sz="1400">
                <a:latin typeface="+mn-lt"/>
              </a:rPr>
              <a:t> DI SIENA S.P.A.</a:t>
            </a:r>
            <a:r>
              <a:rPr lang="en-US" sz="1400">
                <a:latin typeface="+mn-lt"/>
              </a:rPr>
              <a:t> </a:t>
            </a:r>
            <a:br>
              <a:rPr lang="en-US" sz="1400">
                <a:latin typeface="+mn-lt"/>
              </a:rPr>
            </a:br>
            <a:r>
              <a:rPr lang="en-US" sz="1100">
                <a:latin typeface="+mn-lt"/>
              </a:rPr>
              <a:t>(TOSCIT3F) </a:t>
            </a:r>
            <a:br>
              <a:rPr lang="en-US" sz="1400">
                <a:latin typeface="+mn-lt"/>
              </a:rPr>
            </a:br>
            <a:r>
              <a:rPr lang="nl-BE" sz="1100" i="1"/>
              <a:t> </a:t>
            </a:r>
            <a:r>
              <a:rPr lang="nl-BE" sz="1100" i="1">
                <a:latin typeface="+mn-lt"/>
              </a:rPr>
              <a:t>Credit Party Agent</a:t>
            </a:r>
            <a:endParaRPr lang="en-US" sz="1100" i="1">
              <a:latin typeface="+mn-lt"/>
            </a:endParaRPr>
          </a:p>
        </p:txBody>
      </p:sp>
      <p:pic>
        <p:nvPicPr>
          <p:cNvPr id="11" name="Picture 5" descr="Bank-shadow"/>
          <p:cNvPicPr>
            <a:picLocks noChangeAspect="1" noChangeArrowheads="1"/>
          </p:cNvPicPr>
          <p:nvPr/>
        </p:nvPicPr>
        <p:blipFill>
          <a:blip r:embed="rId4" cstate="print"/>
          <a:srcRect/>
          <a:stretch>
            <a:fillRect/>
          </a:stretch>
        </p:blipFill>
        <p:spPr bwMode="auto">
          <a:xfrm>
            <a:off x="6439985" y="4237656"/>
            <a:ext cx="1025525" cy="760412"/>
          </a:xfrm>
          <a:prstGeom prst="rect">
            <a:avLst/>
          </a:prstGeom>
          <a:noFill/>
          <a:ln w="9525">
            <a:noFill/>
            <a:miter lim="800000"/>
            <a:headEnd/>
            <a:tailEnd/>
          </a:ln>
        </p:spPr>
      </p:pic>
      <p:sp>
        <p:nvSpPr>
          <p:cNvPr id="12" name="Line 25"/>
          <p:cNvSpPr>
            <a:spLocks noChangeShapeType="1"/>
          </p:cNvSpPr>
          <p:nvPr/>
        </p:nvSpPr>
        <p:spPr bwMode="auto">
          <a:xfrm flipV="1">
            <a:off x="2429191" y="3880189"/>
            <a:ext cx="202022" cy="202037"/>
          </a:xfrm>
          <a:prstGeom prst="line">
            <a:avLst/>
          </a:prstGeom>
          <a:ln>
            <a:solidFill>
              <a:schemeClr val="bg1">
                <a:lumMod val="6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13" name="Picture 54" descr="message"/>
          <p:cNvPicPr>
            <a:picLocks noChangeAspect="1" noChangeArrowheads="1"/>
          </p:cNvPicPr>
          <p:nvPr/>
        </p:nvPicPr>
        <p:blipFill>
          <a:blip r:embed="rId5" cstate="print"/>
          <a:srcRect/>
          <a:stretch>
            <a:fillRect/>
          </a:stretch>
        </p:blipFill>
        <p:spPr bwMode="auto">
          <a:xfrm>
            <a:off x="1821470" y="3125340"/>
            <a:ext cx="453067" cy="357190"/>
          </a:xfrm>
          <a:prstGeom prst="rect">
            <a:avLst/>
          </a:prstGeom>
          <a:noFill/>
          <a:ln w="9525">
            <a:noFill/>
            <a:miter lim="800000"/>
            <a:headEnd/>
            <a:tailEnd/>
          </a:ln>
        </p:spPr>
      </p:pic>
      <p:sp>
        <p:nvSpPr>
          <p:cNvPr id="14" name="TextBox 13"/>
          <p:cNvSpPr txBox="1"/>
          <p:nvPr/>
        </p:nvSpPr>
        <p:spPr>
          <a:xfrm>
            <a:off x="1502083" y="3435234"/>
            <a:ext cx="1048685" cy="464743"/>
          </a:xfrm>
          <a:prstGeom prst="rect">
            <a:avLst/>
          </a:prstGeom>
          <a:noFill/>
        </p:spPr>
        <p:txBody>
          <a:bodyPr wrap="none" rtlCol="0">
            <a:spAutoFit/>
          </a:bodyPr>
          <a:lstStyle/>
          <a:p>
            <a:r>
              <a:rPr lang="nl-BE" sz="1100">
                <a:latin typeface="+mn-lt"/>
              </a:rPr>
              <a:t>MT103</a:t>
            </a:r>
          </a:p>
          <a:p>
            <a:r>
              <a:rPr lang="nl-BE" sz="1100">
                <a:latin typeface="+mn-lt"/>
              </a:rPr>
              <a:t>(1000001 EUR)</a:t>
            </a:r>
          </a:p>
        </p:txBody>
      </p:sp>
      <p:sp>
        <p:nvSpPr>
          <p:cNvPr id="15" name="TextBox 14"/>
          <p:cNvSpPr txBox="1"/>
          <p:nvPr/>
        </p:nvSpPr>
        <p:spPr>
          <a:xfrm>
            <a:off x="5046459" y="3599553"/>
            <a:ext cx="1613179" cy="1064907"/>
          </a:xfrm>
          <a:prstGeom prst="rect">
            <a:avLst/>
          </a:prstGeom>
          <a:noFill/>
        </p:spPr>
        <p:txBody>
          <a:bodyPr wrap="square" rtlCol="0">
            <a:spAutoFit/>
          </a:bodyPr>
          <a:lstStyle/>
          <a:p>
            <a:r>
              <a:rPr lang="en-US" sz="1400">
                <a:latin typeface="+mn-lt"/>
              </a:rPr>
              <a:t>BANCA TOSCANA S.P.A. </a:t>
            </a:r>
            <a:br>
              <a:rPr lang="en-US" sz="1400">
                <a:latin typeface="+mn-lt"/>
              </a:rPr>
            </a:br>
            <a:r>
              <a:rPr lang="en-US" sz="1100">
                <a:latin typeface="+mn-lt"/>
              </a:rPr>
              <a:t>(TOSCIT3F) </a:t>
            </a:r>
            <a:br>
              <a:rPr lang="en-US" sz="1400">
                <a:latin typeface="+mn-lt"/>
              </a:rPr>
            </a:br>
            <a:r>
              <a:rPr lang="nl-BE" sz="1100" i="1">
                <a:latin typeface="+mn-lt"/>
              </a:rPr>
              <a:t>Intermediary</a:t>
            </a:r>
          </a:p>
          <a:p>
            <a:r>
              <a:rPr lang="nl-BE" sz="1100" i="1">
                <a:latin typeface="+mn-lt"/>
              </a:rPr>
              <a:t>Agent</a:t>
            </a:r>
            <a:endParaRPr lang="en-US" sz="1100" i="1">
              <a:latin typeface="+mn-lt"/>
            </a:endParaRPr>
          </a:p>
        </p:txBody>
      </p:sp>
      <p:pic>
        <p:nvPicPr>
          <p:cNvPr id="16" name="Picture 5" descr="Bank-shadow"/>
          <p:cNvPicPr>
            <a:picLocks noChangeAspect="1" noChangeArrowheads="1"/>
          </p:cNvPicPr>
          <p:nvPr/>
        </p:nvPicPr>
        <p:blipFill>
          <a:blip r:embed="rId4" cstate="print"/>
          <a:srcRect/>
          <a:stretch>
            <a:fillRect/>
          </a:stretch>
        </p:blipFill>
        <p:spPr bwMode="auto">
          <a:xfrm>
            <a:off x="5248722" y="2911042"/>
            <a:ext cx="1025525" cy="760412"/>
          </a:xfrm>
          <a:prstGeom prst="rect">
            <a:avLst/>
          </a:prstGeom>
          <a:noFill/>
          <a:ln w="9525">
            <a:noFill/>
            <a:miter lim="800000"/>
            <a:headEnd/>
            <a:tailEnd/>
          </a:ln>
        </p:spPr>
      </p:pic>
      <p:sp>
        <p:nvSpPr>
          <p:cNvPr id="17" name="Line 25"/>
          <p:cNvSpPr>
            <a:spLocks noChangeShapeType="1"/>
          </p:cNvSpPr>
          <p:nvPr/>
        </p:nvSpPr>
        <p:spPr bwMode="auto">
          <a:xfrm flipV="1">
            <a:off x="3561908" y="2326594"/>
            <a:ext cx="404038" cy="372142"/>
          </a:xfrm>
          <a:prstGeom prst="line">
            <a:avLst/>
          </a:prstGeom>
          <a:ln>
            <a:solidFill>
              <a:schemeClr val="bg1">
                <a:lumMod val="6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sp>
        <p:nvSpPr>
          <p:cNvPr id="18" name="Line 25"/>
          <p:cNvSpPr>
            <a:spLocks noChangeShapeType="1"/>
          </p:cNvSpPr>
          <p:nvPr/>
        </p:nvSpPr>
        <p:spPr bwMode="auto">
          <a:xfrm rot="5400000" flipV="1">
            <a:off x="6618308" y="3848411"/>
            <a:ext cx="195617" cy="152856"/>
          </a:xfrm>
          <a:prstGeom prst="line">
            <a:avLst/>
          </a:prstGeom>
          <a:ln>
            <a:solidFill>
              <a:schemeClr val="bg1">
                <a:lumMod val="6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19" name="Picture 5" descr="Bank-shadow"/>
          <p:cNvPicPr>
            <a:picLocks noChangeAspect="1" noChangeArrowheads="1"/>
          </p:cNvPicPr>
          <p:nvPr/>
        </p:nvPicPr>
        <p:blipFill>
          <a:blip r:embed="rId4" cstate="print"/>
          <a:srcRect/>
          <a:stretch>
            <a:fillRect/>
          </a:stretch>
        </p:blipFill>
        <p:spPr bwMode="auto">
          <a:xfrm>
            <a:off x="2801329" y="2902378"/>
            <a:ext cx="1025525" cy="760412"/>
          </a:xfrm>
          <a:prstGeom prst="rect">
            <a:avLst/>
          </a:prstGeom>
          <a:noFill/>
          <a:ln w="9525">
            <a:noFill/>
            <a:miter lim="800000"/>
            <a:headEnd/>
            <a:tailEnd/>
          </a:ln>
        </p:spPr>
      </p:pic>
      <p:sp>
        <p:nvSpPr>
          <p:cNvPr id="20" name="TextBox 19"/>
          <p:cNvSpPr txBox="1"/>
          <p:nvPr/>
        </p:nvSpPr>
        <p:spPr>
          <a:xfrm>
            <a:off x="2545336" y="3593604"/>
            <a:ext cx="1730155" cy="510909"/>
          </a:xfrm>
          <a:prstGeom prst="rect">
            <a:avLst/>
          </a:prstGeom>
          <a:noFill/>
        </p:spPr>
        <p:txBody>
          <a:bodyPr wrap="square" rtlCol="0">
            <a:spAutoFit/>
          </a:bodyPr>
          <a:lstStyle/>
          <a:p>
            <a:pPr algn="ctr"/>
            <a:r>
              <a:rPr lang="nl-BE" sz="1400">
                <a:latin typeface="+mn-lt"/>
              </a:rPr>
              <a:t>XCT BANK-1</a:t>
            </a:r>
          </a:p>
          <a:p>
            <a:pPr algn="ctr"/>
            <a:r>
              <a:rPr lang="nl-BE" sz="1100">
                <a:latin typeface="+mn-lt"/>
              </a:rPr>
              <a:t>(XCTABEBB)</a:t>
            </a:r>
          </a:p>
        </p:txBody>
      </p:sp>
      <p:pic>
        <p:nvPicPr>
          <p:cNvPr id="21" name="Picture 20"/>
          <p:cNvPicPr>
            <a:picLocks noChangeAspect="1" noChangeArrowheads="1"/>
          </p:cNvPicPr>
          <p:nvPr/>
        </p:nvPicPr>
        <p:blipFill>
          <a:blip r:embed="rId6" cstate="print"/>
          <a:srcRect/>
          <a:stretch>
            <a:fillRect/>
          </a:stretch>
        </p:blipFill>
        <p:spPr bwMode="auto">
          <a:xfrm>
            <a:off x="2872767" y="2830943"/>
            <a:ext cx="285751" cy="285749"/>
          </a:xfrm>
          <a:prstGeom prst="rect">
            <a:avLst/>
          </a:prstGeom>
          <a:noFill/>
          <a:ln w="28575" algn="ctr">
            <a:noFill/>
            <a:miter lim="800000"/>
            <a:headEnd/>
            <a:tailEnd/>
          </a:ln>
        </p:spPr>
      </p:pic>
      <p:pic>
        <p:nvPicPr>
          <p:cNvPr id="22" name="Picture 60" descr="Company5"/>
          <p:cNvPicPr>
            <a:picLocks noChangeAspect="1" noChangeArrowheads="1"/>
          </p:cNvPicPr>
          <p:nvPr/>
        </p:nvPicPr>
        <p:blipFill>
          <a:blip r:embed="rId7" cstate="print"/>
          <a:srcRect/>
          <a:stretch>
            <a:fillRect/>
          </a:stretch>
        </p:blipFill>
        <p:spPr bwMode="auto">
          <a:xfrm>
            <a:off x="3903471" y="1026509"/>
            <a:ext cx="854269" cy="1008511"/>
          </a:xfrm>
          <a:prstGeom prst="rect">
            <a:avLst/>
          </a:prstGeom>
          <a:noFill/>
          <a:ln w="9525">
            <a:noFill/>
            <a:miter lim="800000"/>
            <a:headEnd/>
            <a:tailEnd/>
          </a:ln>
        </p:spPr>
      </p:pic>
      <p:sp>
        <p:nvSpPr>
          <p:cNvPr id="23" name="TextBox 22"/>
          <p:cNvSpPr txBox="1"/>
          <p:nvPr/>
        </p:nvSpPr>
        <p:spPr>
          <a:xfrm>
            <a:off x="4223578" y="1970476"/>
            <a:ext cx="565925" cy="307777"/>
          </a:xfrm>
          <a:prstGeom prst="rect">
            <a:avLst/>
          </a:prstGeom>
          <a:noFill/>
        </p:spPr>
        <p:txBody>
          <a:bodyPr wrap="none" rtlCol="0">
            <a:spAutoFit/>
          </a:bodyPr>
          <a:lstStyle/>
          <a:p>
            <a:r>
              <a:rPr lang="nl-BE" sz="1400">
                <a:latin typeface="+mn-lt"/>
              </a:rPr>
              <a:t>RTGS</a:t>
            </a:r>
            <a:endParaRPr lang="en-US" sz="1400">
              <a:latin typeface="+mn-lt"/>
            </a:endParaRPr>
          </a:p>
        </p:txBody>
      </p:sp>
      <p:sp>
        <p:nvSpPr>
          <p:cNvPr id="24" name="Line 25"/>
          <p:cNvSpPr>
            <a:spLocks noChangeShapeType="1"/>
          </p:cNvSpPr>
          <p:nvPr/>
        </p:nvSpPr>
        <p:spPr bwMode="auto">
          <a:xfrm>
            <a:off x="5005832" y="2395213"/>
            <a:ext cx="421742" cy="400458"/>
          </a:xfrm>
          <a:prstGeom prst="line">
            <a:avLst/>
          </a:prstGeom>
          <a:ln>
            <a:solidFill>
              <a:schemeClr val="bg1">
                <a:lumMod val="6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sp>
        <p:nvSpPr>
          <p:cNvPr id="25" name="Line 25"/>
          <p:cNvSpPr>
            <a:spLocks noChangeShapeType="1"/>
          </p:cNvSpPr>
          <p:nvPr/>
        </p:nvSpPr>
        <p:spPr bwMode="auto">
          <a:xfrm>
            <a:off x="7497984" y="4614436"/>
            <a:ext cx="252000" cy="0"/>
          </a:xfrm>
          <a:prstGeom prst="line">
            <a:avLst/>
          </a:prstGeom>
          <a:ln>
            <a:solidFill>
              <a:schemeClr val="bg1">
                <a:lumMod val="6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26" name="Picture 54" descr="message"/>
          <p:cNvPicPr>
            <a:picLocks noChangeAspect="1" noChangeArrowheads="1"/>
          </p:cNvPicPr>
          <p:nvPr/>
        </p:nvPicPr>
        <p:blipFill>
          <a:blip r:embed="rId5" cstate="print"/>
          <a:srcRect/>
          <a:stretch>
            <a:fillRect/>
          </a:stretch>
        </p:blipFill>
        <p:spPr bwMode="auto">
          <a:xfrm>
            <a:off x="3139039" y="1721094"/>
            <a:ext cx="453067" cy="357190"/>
          </a:xfrm>
          <a:prstGeom prst="rect">
            <a:avLst/>
          </a:prstGeom>
          <a:noFill/>
          <a:ln w="9525">
            <a:noFill/>
            <a:miter lim="800000"/>
            <a:headEnd/>
            <a:tailEnd/>
          </a:ln>
        </p:spPr>
      </p:pic>
      <p:sp>
        <p:nvSpPr>
          <p:cNvPr id="27" name="TextBox 26"/>
          <p:cNvSpPr txBox="1"/>
          <p:nvPr/>
        </p:nvSpPr>
        <p:spPr>
          <a:xfrm>
            <a:off x="2807777" y="2030988"/>
            <a:ext cx="1048685" cy="464743"/>
          </a:xfrm>
          <a:prstGeom prst="rect">
            <a:avLst/>
          </a:prstGeom>
          <a:noFill/>
        </p:spPr>
        <p:txBody>
          <a:bodyPr wrap="none" rtlCol="0">
            <a:spAutoFit/>
          </a:bodyPr>
          <a:lstStyle/>
          <a:p>
            <a:r>
              <a:rPr lang="nl-BE" sz="1100">
                <a:latin typeface="+mn-lt"/>
              </a:rPr>
              <a:t>MT103</a:t>
            </a:r>
          </a:p>
          <a:p>
            <a:r>
              <a:rPr lang="nl-BE" sz="1100">
                <a:latin typeface="+mn-lt"/>
              </a:rPr>
              <a:t>(1000001 EUR)</a:t>
            </a:r>
          </a:p>
        </p:txBody>
      </p:sp>
      <p:sp>
        <p:nvSpPr>
          <p:cNvPr id="28" name="TextBox 27"/>
          <p:cNvSpPr txBox="1"/>
          <p:nvPr/>
        </p:nvSpPr>
        <p:spPr>
          <a:xfrm>
            <a:off x="103773" y="4866410"/>
            <a:ext cx="1349537" cy="477054"/>
          </a:xfrm>
          <a:prstGeom prst="rect">
            <a:avLst/>
          </a:prstGeom>
          <a:noFill/>
        </p:spPr>
        <p:txBody>
          <a:bodyPr wrap="none" rtlCol="0">
            <a:spAutoFit/>
          </a:bodyPr>
          <a:lstStyle/>
          <a:p>
            <a:r>
              <a:rPr lang="nl-BE" sz="1400">
                <a:latin typeface="+mn-lt"/>
              </a:rPr>
              <a:t>Super Store Inc </a:t>
            </a:r>
            <a:br>
              <a:rPr lang="nl-BE" sz="1400">
                <a:latin typeface="+mn-lt"/>
              </a:rPr>
            </a:br>
            <a:r>
              <a:rPr lang="nl-BE" sz="1100" i="1">
                <a:latin typeface="+mn-lt"/>
              </a:rPr>
              <a:t>Debit</a:t>
            </a:r>
            <a:r>
              <a:rPr lang="nl-BE" sz="1100" b="1" i="1">
                <a:latin typeface="+mn-lt"/>
              </a:rPr>
              <a:t> Party</a:t>
            </a:r>
            <a:endParaRPr lang="en-US" sz="1000" b="1" i="1">
              <a:latin typeface="+mn-lt"/>
            </a:endParaRPr>
          </a:p>
        </p:txBody>
      </p:sp>
      <p:sp>
        <p:nvSpPr>
          <p:cNvPr id="29" name="Line 25"/>
          <p:cNvSpPr>
            <a:spLocks noChangeShapeType="1"/>
          </p:cNvSpPr>
          <p:nvPr/>
        </p:nvSpPr>
        <p:spPr bwMode="auto">
          <a:xfrm rot="-10800000" flipV="1">
            <a:off x="3759504" y="2517981"/>
            <a:ext cx="350876" cy="308344"/>
          </a:xfrm>
          <a:prstGeom prst="line">
            <a:avLst/>
          </a:prstGeom>
          <a:ln>
            <a:solidFill>
              <a:schemeClr val="bg1">
                <a:lumMod val="6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defRPr/>
            </a:pPr>
            <a:endParaRPr lang="en-US"/>
          </a:p>
        </p:txBody>
      </p:sp>
      <p:pic>
        <p:nvPicPr>
          <p:cNvPr id="30" name="Picture 54" descr="message"/>
          <p:cNvPicPr>
            <a:picLocks noChangeAspect="1" noChangeArrowheads="1"/>
          </p:cNvPicPr>
          <p:nvPr/>
        </p:nvPicPr>
        <p:blipFill>
          <a:blip r:embed="rId5" cstate="print"/>
          <a:srcRect/>
          <a:stretch>
            <a:fillRect/>
          </a:stretch>
        </p:blipFill>
        <p:spPr bwMode="auto">
          <a:xfrm>
            <a:off x="4094538" y="2652705"/>
            <a:ext cx="453067" cy="357190"/>
          </a:xfrm>
          <a:prstGeom prst="rect">
            <a:avLst/>
          </a:prstGeom>
          <a:noFill/>
          <a:ln w="9525">
            <a:noFill/>
            <a:miter lim="800000"/>
            <a:headEnd/>
            <a:tailEnd/>
          </a:ln>
        </p:spPr>
      </p:pic>
      <p:sp>
        <p:nvSpPr>
          <p:cNvPr id="31" name="TextBox 30"/>
          <p:cNvSpPr txBox="1"/>
          <p:nvPr/>
        </p:nvSpPr>
        <p:spPr>
          <a:xfrm>
            <a:off x="4033876" y="2962599"/>
            <a:ext cx="595035" cy="261610"/>
          </a:xfrm>
          <a:prstGeom prst="rect">
            <a:avLst/>
          </a:prstGeom>
          <a:noFill/>
        </p:spPr>
        <p:txBody>
          <a:bodyPr wrap="none" rtlCol="0">
            <a:spAutoFit/>
          </a:bodyPr>
          <a:lstStyle/>
          <a:p>
            <a:r>
              <a:rPr lang="nl-BE" sz="1100">
                <a:latin typeface="+mn-lt"/>
              </a:rPr>
              <a:t>MT012</a:t>
            </a:r>
          </a:p>
        </p:txBody>
      </p:sp>
    </p:spTree>
    <p:extLst>
      <p:ext uri="{BB962C8B-B14F-4D97-AF65-F5344CB8AC3E}">
        <p14:creationId xmlns:p14="http://schemas.microsoft.com/office/powerpoint/2010/main" val="31013477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2"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1" name="Rectangle 60"/>
          <p:cNvSpPr>
            <a:spLocks noChangeArrowheads="1"/>
          </p:cNvSpPr>
          <p:nvPr/>
        </p:nvSpPr>
        <p:spPr bwMode="auto">
          <a:xfrm>
            <a:off x="399316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62" name="Rectangle 61"/>
          <p:cNvSpPr>
            <a:spLocks noChangeArrowheads="1"/>
          </p:cNvSpPr>
          <p:nvPr/>
        </p:nvSpPr>
        <p:spPr bwMode="auto">
          <a:xfrm>
            <a:off x="5503758" y="1878405"/>
            <a:ext cx="1358900" cy="511175"/>
          </a:xfrm>
          <a:prstGeom prst="rect">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63" name="Rectangle 62"/>
          <p:cNvSpPr>
            <a:spLocks noChangeArrowheads="1"/>
          </p:cNvSpPr>
          <p:nvPr/>
        </p:nvSpPr>
        <p:spPr bwMode="auto">
          <a:xfrm>
            <a:off x="550375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
        <p:nvSpPr>
          <p:cNvPr id="88" name="Rectangle 87"/>
          <p:cNvSpPr>
            <a:spLocks noChangeArrowheads="1"/>
          </p:cNvSpPr>
          <p:nvPr/>
        </p:nvSpPr>
        <p:spPr bwMode="auto">
          <a:xfrm>
            <a:off x="2481784" y="3054007"/>
            <a:ext cx="1358900" cy="509588"/>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93" name="Rectangle 92"/>
          <p:cNvSpPr>
            <a:spLocks noChangeArrowheads="1"/>
          </p:cNvSpPr>
          <p:nvPr/>
        </p:nvSpPr>
        <p:spPr bwMode="auto">
          <a:xfrm>
            <a:off x="6996797" y="3054008"/>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pic>
        <p:nvPicPr>
          <p:cNvPr id="67" name="Picture 2" descr="SWIFTReady application payments"/>
          <p:cNvPicPr>
            <a:picLocks noChangeAspect="1" noChangeArrowheads="1"/>
          </p:cNvPicPr>
          <p:nvPr/>
        </p:nvPicPr>
        <p:blipFill>
          <a:blip r:embed="rId3" cstate="print"/>
          <a:srcRect/>
          <a:stretch>
            <a:fillRect/>
          </a:stretch>
        </p:blipFill>
        <p:spPr bwMode="auto">
          <a:xfrm>
            <a:off x="6472053" y="5644202"/>
            <a:ext cx="2089361" cy="563796"/>
          </a:xfrm>
          <a:prstGeom prst="rect">
            <a:avLst/>
          </a:prstGeom>
          <a:noFill/>
        </p:spPr>
      </p:pic>
      <p:sp>
        <p:nvSpPr>
          <p:cNvPr id="112" name="Rectangle 111"/>
          <p:cNvSpPr>
            <a:spLocks noChangeArrowheads="1"/>
          </p:cNvSpPr>
          <p:nvPr/>
        </p:nvSpPr>
        <p:spPr bwMode="auto">
          <a:xfrm>
            <a:off x="688769" y="4084579"/>
            <a:ext cx="7885215" cy="1436914"/>
          </a:xfrm>
          <a:prstGeom prst="rect">
            <a:avLst/>
          </a:prstGeom>
          <a:gradFill>
            <a:gsLst>
              <a:gs pos="0">
                <a:srgbClr val="2787A0">
                  <a:alpha val="0"/>
                </a:srgbClr>
              </a:gs>
              <a:gs pos="80000">
                <a:schemeClr val="accent5">
                  <a:shade val="93000"/>
                  <a:satMod val="130000"/>
                </a:schemeClr>
              </a:gs>
              <a:gs pos="100000">
                <a:schemeClr val="accent5">
                  <a:shade val="94000"/>
                  <a:satMod val="135000"/>
                </a:schemeClr>
              </a:gs>
            </a:gsLst>
          </a:gradFill>
          <a:ln>
            <a:noFill/>
            <a:headEnd/>
            <a:tailEnd/>
          </a:ln>
        </p:spPr>
        <p:style>
          <a:lnRef idx="1">
            <a:schemeClr val="accent5"/>
          </a:lnRef>
          <a:fillRef idx="3">
            <a:schemeClr val="accent5"/>
          </a:fillRef>
          <a:effectRef idx="2">
            <a:schemeClr val="accent5"/>
          </a:effectRef>
          <a:fontRef idx="minor">
            <a:schemeClr val="lt1"/>
          </a:fontRef>
        </p:style>
        <p:txBody>
          <a:bodyPr wrap="none" anchor="t" anchorCtr="0"/>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br>
              <a:rPr lang="nl-BE" sz="2000"/>
            </a:br>
            <a:r>
              <a:rPr lang="nl-BE" sz="2000"/>
              <a:t>Maximum adherence </a:t>
            </a:r>
            <a:r>
              <a:rPr lang="nl-BE" sz="2000" b="0"/>
              <a:t>to</a:t>
            </a:r>
            <a:r>
              <a:rPr lang="nl-BE" sz="2000"/>
              <a:t> SWIFT standards and guidelines</a:t>
            </a:r>
          </a:p>
          <a:p>
            <a:pPr marL="342900" indent="-342900"/>
            <a:r>
              <a:rPr lang="nl-BE" sz="2000">
                <a:latin typeface="Calibri" pitchFamily="34" charset="0"/>
              </a:rPr>
              <a:t>Future ready MT – MX coexistence</a:t>
            </a:r>
          </a:p>
        </p:txBody>
      </p:sp>
      <p:sp>
        <p:nvSpPr>
          <p:cNvPr id="37" name="Rectangle 36"/>
          <p:cNvSpPr>
            <a:spLocks noChangeArrowheads="1"/>
          </p:cNvSpPr>
          <p:nvPr/>
        </p:nvSpPr>
        <p:spPr bwMode="auto">
          <a:xfrm>
            <a:off x="983666"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89" name="7-Point Star 88"/>
          <p:cNvSpPr/>
          <p:nvPr/>
        </p:nvSpPr>
        <p:spPr bwMode="auto">
          <a:xfrm>
            <a:off x="730314" y="1156797"/>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38" name="Rectangle 37"/>
          <p:cNvSpPr>
            <a:spLocks noChangeArrowheads="1"/>
          </p:cNvSpPr>
          <p:nvPr/>
        </p:nvSpPr>
        <p:spPr bwMode="auto">
          <a:xfrm>
            <a:off x="6996797"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
        <p:nvSpPr>
          <p:cNvPr id="39" name="Rectangle 38"/>
          <p:cNvSpPr>
            <a:spLocks noChangeArrowheads="1"/>
          </p:cNvSpPr>
          <p:nvPr/>
        </p:nvSpPr>
        <p:spPr bwMode="auto">
          <a:xfrm>
            <a:off x="550375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
        <p:nvSpPr>
          <p:cNvPr id="40" name="Rectangle 39"/>
          <p:cNvSpPr>
            <a:spLocks noChangeArrowheads="1"/>
          </p:cNvSpPr>
          <p:nvPr/>
        </p:nvSpPr>
        <p:spPr bwMode="auto">
          <a:xfrm>
            <a:off x="399316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
        <p:nvSpPr>
          <p:cNvPr id="41" name="Rectangle 40"/>
          <p:cNvSpPr>
            <a:spLocks noChangeArrowheads="1"/>
          </p:cNvSpPr>
          <p:nvPr/>
        </p:nvSpPr>
        <p:spPr bwMode="auto">
          <a:xfrm>
            <a:off x="3993168" y="2467652"/>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
        <p:nvSpPr>
          <p:cNvPr id="42" name="Rectangle 41"/>
          <p:cNvSpPr>
            <a:spLocks noChangeArrowheads="1"/>
          </p:cNvSpPr>
          <p:nvPr/>
        </p:nvSpPr>
        <p:spPr bwMode="auto">
          <a:xfrm>
            <a:off x="2481784"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
        <p:nvSpPr>
          <p:cNvPr id="43" name="Rectangle 42"/>
          <p:cNvSpPr>
            <a:spLocks noChangeArrowheads="1"/>
          </p:cNvSpPr>
          <p:nvPr/>
        </p:nvSpPr>
        <p:spPr bwMode="auto">
          <a:xfrm>
            <a:off x="983666"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4" name="Rectangle 43"/>
          <p:cNvSpPr>
            <a:spLocks noChangeArrowheads="1"/>
          </p:cNvSpPr>
          <p:nvPr/>
        </p:nvSpPr>
        <p:spPr bwMode="auto">
          <a:xfrm>
            <a:off x="6996797"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
        <p:nvSpPr>
          <p:cNvPr id="45" name="Rectangle 44"/>
          <p:cNvSpPr>
            <a:spLocks noChangeArrowheads="1"/>
          </p:cNvSpPr>
          <p:nvPr/>
        </p:nvSpPr>
        <p:spPr bwMode="auto">
          <a:xfrm>
            <a:off x="983666"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6" name="Rectangle 45"/>
          <p:cNvSpPr>
            <a:spLocks noChangeArrowheads="1"/>
          </p:cNvSpPr>
          <p:nvPr/>
        </p:nvSpPr>
        <p:spPr bwMode="auto">
          <a:xfrm>
            <a:off x="983666"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
        <p:nvSpPr>
          <p:cNvPr id="47" name="Rectangle 46"/>
          <p:cNvSpPr>
            <a:spLocks noChangeArrowheads="1"/>
          </p:cNvSpPr>
          <p:nvPr/>
        </p:nvSpPr>
        <p:spPr bwMode="auto">
          <a:xfrm>
            <a:off x="399316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8" name="Rectangle 47"/>
          <p:cNvSpPr>
            <a:spLocks noChangeArrowheads="1"/>
          </p:cNvSpPr>
          <p:nvPr/>
        </p:nvSpPr>
        <p:spPr bwMode="auto">
          <a:xfrm>
            <a:off x="2481784"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9" name="Rectangle 48"/>
          <p:cNvSpPr>
            <a:spLocks noChangeArrowheads="1"/>
          </p:cNvSpPr>
          <p:nvPr/>
        </p:nvSpPr>
        <p:spPr bwMode="auto">
          <a:xfrm>
            <a:off x="2481784"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
        <p:nvSpPr>
          <p:cNvPr id="51" name="Rectangle 50"/>
          <p:cNvSpPr>
            <a:spLocks noChangeArrowheads="1"/>
          </p:cNvSpPr>
          <p:nvPr/>
        </p:nvSpPr>
        <p:spPr bwMode="auto">
          <a:xfrm>
            <a:off x="6996797"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52" name="Rectangle 51"/>
          <p:cNvSpPr>
            <a:spLocks noChangeArrowheads="1"/>
          </p:cNvSpPr>
          <p:nvPr/>
        </p:nvSpPr>
        <p:spPr bwMode="auto">
          <a:xfrm>
            <a:off x="5503758"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Tree>
    <p:extLst>
      <p:ext uri="{BB962C8B-B14F-4D97-AF65-F5344CB8AC3E}">
        <p14:creationId xmlns:p14="http://schemas.microsoft.com/office/powerpoint/2010/main" val="266836589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ChangeArrowheads="1"/>
          </p:cNvSpPr>
          <p:nvPr/>
        </p:nvSpPr>
        <p:spPr bwMode="auto">
          <a:xfrm>
            <a:off x="168275" y="892175"/>
            <a:ext cx="2446338" cy="5761038"/>
          </a:xfrm>
          <a:prstGeom prst="rect">
            <a:avLst/>
          </a:prstGeom>
          <a:solidFill>
            <a:schemeClr val="bg1"/>
          </a:solidFill>
          <a:ln w="28575" algn="ctr">
            <a:solidFill>
              <a:schemeClr val="bg1"/>
            </a:solidFill>
            <a:miter lim="800000"/>
            <a:headEnd/>
            <a:tailEnd/>
          </a:ln>
        </p:spPr>
        <p:txBody>
          <a:bodyPr wrap="none" anchor="ctr"/>
          <a:lstStyle/>
          <a:p>
            <a:endParaRPr lang="en-GB"/>
          </a:p>
        </p:txBody>
      </p:sp>
      <p:sp>
        <p:nvSpPr>
          <p:cNvPr id="12293" name="Rectangle 2"/>
          <p:cNvSpPr>
            <a:spLocks noGrp="1" noChangeArrowheads="1"/>
          </p:cNvSpPr>
          <p:nvPr>
            <p:ph type="title"/>
          </p:nvPr>
        </p:nvSpPr>
        <p:spPr/>
        <p:txBody>
          <a:bodyPr/>
          <a:lstStyle/>
          <a:p>
            <a:r>
              <a:rPr lang="nl-BE"/>
              <a:t>Post Submission Status Management</a:t>
            </a:r>
            <a:endParaRPr lang="en-US"/>
          </a:p>
        </p:txBody>
      </p:sp>
      <p:sp>
        <p:nvSpPr>
          <p:cNvPr id="12294"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229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229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229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229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229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230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2301" name="Rectangle 5"/>
          <p:cNvSpPr>
            <a:spLocks noChangeArrowheads="1"/>
          </p:cNvSpPr>
          <p:nvPr/>
        </p:nvSpPr>
        <p:spPr bwMode="auto">
          <a:xfrm>
            <a:off x="0" y="3616325"/>
            <a:ext cx="9144000" cy="0"/>
          </a:xfrm>
          <a:prstGeom prst="rect">
            <a:avLst/>
          </a:prstGeom>
          <a:noFill/>
          <a:ln w="28575" algn="ctr">
            <a:noFill/>
            <a:miter lim="800000"/>
            <a:headEnd/>
            <a:tailEnd/>
          </a:ln>
        </p:spPr>
        <p:txBody>
          <a:bodyPr wrap="none" lIns="18000" tIns="18000" rIns="18000" bIns="18000" anchor="ctr">
            <a:spAutoFit/>
          </a:bodyPr>
          <a:lstStyle/>
          <a:p>
            <a:pPr eaLnBrk="0" hangingPunct="0"/>
            <a:endParaRPr lang="nl-BE"/>
          </a:p>
        </p:txBody>
      </p:sp>
      <p:sp>
        <p:nvSpPr>
          <p:cNvPr id="1230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230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230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230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230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230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230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230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2310" name="Rectangle 6"/>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2311" name="Rectangle 1"/>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pPr eaLnBrk="0" hangingPunct="0"/>
            <a:br>
              <a:rPr lang="en-US"/>
            </a:br>
            <a:endParaRPr lang="en-US"/>
          </a:p>
        </p:txBody>
      </p:sp>
      <p:sp>
        <p:nvSpPr>
          <p:cNvPr id="12312" name="Rectangle 5"/>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12313" name="Rectangle 7"/>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12314"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27" name="Rectangle 3"/>
          <p:cNvSpPr txBox="1">
            <a:spLocks noChangeArrowheads="1"/>
          </p:cNvSpPr>
          <p:nvPr/>
        </p:nvSpPr>
        <p:spPr bwMode="auto">
          <a:xfrm>
            <a:off x="1679944" y="974064"/>
            <a:ext cx="7464055" cy="847725"/>
          </a:xfrm>
          <a:prstGeom prst="rect">
            <a:avLst/>
          </a:prstGeom>
          <a:noFill/>
          <a:ln w="9525">
            <a:noFill/>
            <a:miter lim="800000"/>
            <a:headEnd/>
            <a:tailEnd/>
          </a:ln>
        </p:spPr>
        <p:txBody>
          <a:bodyPr/>
          <a:lstStyle/>
          <a:p>
            <a:pPr marL="534988" indent="-263525" algn="l" eaLnBrk="0" hangingPunct="0">
              <a:lnSpc>
                <a:spcPct val="105000"/>
              </a:lnSpc>
              <a:spcBef>
                <a:spcPts val="600"/>
              </a:spcBef>
              <a:spcAft>
                <a:spcPts val="400"/>
              </a:spcAft>
              <a:buFont typeface="Wingdings" pitchFamily="2" charset="2"/>
              <a:buChar char="q"/>
              <a:defRPr/>
            </a:pPr>
            <a:r>
              <a:rPr lang="nl-BE" sz="1400" b="0"/>
              <a:t>Different Participant behaviour, gateways, networks, protocols =&gt; need to be able configure for each Exchange Condition what level of ‘ACK / NAK’ is expected</a:t>
            </a:r>
          </a:p>
          <a:p>
            <a:pPr marL="534988" indent="-263525" algn="l" eaLnBrk="0" hangingPunct="0">
              <a:lnSpc>
                <a:spcPct val="105000"/>
              </a:lnSpc>
              <a:spcBef>
                <a:spcPts val="600"/>
              </a:spcBef>
              <a:spcAft>
                <a:spcPts val="400"/>
              </a:spcAft>
              <a:buFont typeface="Wingdings" pitchFamily="2" charset="2"/>
              <a:buChar char="q"/>
              <a:defRPr/>
            </a:pPr>
            <a:r>
              <a:rPr lang="nl-BE" sz="1400" b="0" kern="0">
                <a:latin typeface="+mn-lt"/>
              </a:rPr>
              <a:t>OPF Concepts:</a:t>
            </a:r>
          </a:p>
          <a:p>
            <a:pPr marL="808038" lvl="1" indent="-266700" algn="l" eaLnBrk="0" hangingPunct="0">
              <a:lnSpc>
                <a:spcPct val="105000"/>
              </a:lnSpc>
              <a:spcBef>
                <a:spcPts val="600"/>
              </a:spcBef>
              <a:spcAft>
                <a:spcPts val="400"/>
              </a:spcAft>
              <a:buFont typeface="Wingdings" pitchFamily="2" charset="2"/>
              <a:buChar char="q"/>
              <a:defRPr/>
            </a:pPr>
            <a:r>
              <a:rPr lang="nl-BE" sz="1400" b="0" kern="0">
                <a:latin typeface="+mn-lt"/>
              </a:rPr>
              <a:t>Transport receipts: </a:t>
            </a:r>
          </a:p>
          <a:p>
            <a:pPr marL="1074738" lvl="2" indent="-266700" algn="l" eaLnBrk="0" hangingPunct="0">
              <a:lnSpc>
                <a:spcPct val="105000"/>
              </a:lnSpc>
              <a:spcBef>
                <a:spcPts val="600"/>
              </a:spcBef>
              <a:spcAft>
                <a:spcPts val="400"/>
              </a:spcAft>
              <a:buFont typeface="Wingdings" pitchFamily="2" charset="2"/>
              <a:buChar char="q"/>
              <a:defRPr/>
            </a:pPr>
            <a:r>
              <a:rPr lang="nl-BE" b="0" kern="0">
                <a:latin typeface="+mn-lt"/>
              </a:rPr>
              <a:t>Report on delivery status of an Interchange. </a:t>
            </a:r>
          </a:p>
          <a:p>
            <a:pPr marL="1074738" lvl="2" indent="-266700" algn="l" eaLnBrk="0" hangingPunct="0">
              <a:lnSpc>
                <a:spcPct val="105000"/>
              </a:lnSpc>
              <a:spcBef>
                <a:spcPts val="600"/>
              </a:spcBef>
              <a:spcAft>
                <a:spcPts val="400"/>
              </a:spcAft>
              <a:buFont typeface="Wingdings" pitchFamily="2" charset="2"/>
              <a:buChar char="q"/>
              <a:defRPr/>
            </a:pPr>
            <a:r>
              <a:rPr lang="nl-BE" b="0" kern="0">
                <a:latin typeface="+mn-lt"/>
              </a:rPr>
              <a:t>Not modelled themselves as Interchange/Instruction. Data stored in History of corresponding Interchange. </a:t>
            </a:r>
          </a:p>
          <a:p>
            <a:pPr marL="1074738" lvl="2" indent="-266700" algn="l" eaLnBrk="0" hangingPunct="0">
              <a:lnSpc>
                <a:spcPct val="105000"/>
              </a:lnSpc>
              <a:spcBef>
                <a:spcPts val="600"/>
              </a:spcBef>
              <a:spcAft>
                <a:spcPts val="400"/>
              </a:spcAft>
              <a:buFont typeface="Wingdings" pitchFamily="2" charset="2"/>
              <a:buChar char="q"/>
              <a:defRPr/>
            </a:pPr>
            <a:r>
              <a:rPr lang="nl-BE" b="0" kern="0">
                <a:latin typeface="+mn-lt"/>
              </a:rPr>
              <a:t>3 ‘levels’: Gateway receipt, Network receipt, Delivery receipt</a:t>
            </a:r>
          </a:p>
          <a:p>
            <a:pPr marL="1074738" lvl="2" indent="-266700" algn="l" eaLnBrk="0" hangingPunct="0">
              <a:lnSpc>
                <a:spcPct val="105000"/>
              </a:lnSpc>
              <a:spcBef>
                <a:spcPts val="600"/>
              </a:spcBef>
              <a:spcAft>
                <a:spcPts val="400"/>
              </a:spcAft>
              <a:buFont typeface="Wingdings" pitchFamily="2" charset="2"/>
              <a:buChar char="q"/>
              <a:defRPr/>
            </a:pPr>
            <a:r>
              <a:rPr lang="nl-BE" b="0" kern="0">
                <a:latin typeface="+mn-lt"/>
              </a:rPr>
              <a:t>Examples: SWIFT ACK/NAK (F21), MT010, MT011</a:t>
            </a:r>
          </a:p>
          <a:p>
            <a:pPr marL="808038" lvl="1" indent="-266700" algn="l" eaLnBrk="0" hangingPunct="0">
              <a:lnSpc>
                <a:spcPct val="105000"/>
              </a:lnSpc>
              <a:spcBef>
                <a:spcPts val="600"/>
              </a:spcBef>
              <a:spcAft>
                <a:spcPts val="400"/>
              </a:spcAft>
              <a:buFont typeface="Wingdings" pitchFamily="2" charset="2"/>
              <a:buChar char="q"/>
              <a:defRPr/>
            </a:pPr>
            <a:r>
              <a:rPr lang="nl-BE" sz="1400" b="0" kern="0">
                <a:latin typeface="+mn-lt"/>
              </a:rPr>
              <a:t>Instruction receipts:</a:t>
            </a:r>
          </a:p>
          <a:p>
            <a:pPr marL="1074738" lvl="2" indent="-266700" algn="l" eaLnBrk="0" hangingPunct="0">
              <a:lnSpc>
                <a:spcPct val="105000"/>
              </a:lnSpc>
              <a:spcBef>
                <a:spcPts val="600"/>
              </a:spcBef>
              <a:spcAft>
                <a:spcPts val="400"/>
              </a:spcAft>
              <a:buFont typeface="Wingdings" pitchFamily="2" charset="2"/>
              <a:buChar char="q"/>
              <a:defRPr/>
            </a:pPr>
            <a:r>
              <a:rPr lang="en-US" b="0" kern="0">
                <a:latin typeface="+mn-lt"/>
              </a:rPr>
              <a:t>Report on status of an Instruction</a:t>
            </a:r>
          </a:p>
          <a:p>
            <a:pPr marL="1074738" lvl="2" indent="-266700" algn="l" eaLnBrk="0" hangingPunct="0">
              <a:lnSpc>
                <a:spcPct val="105000"/>
              </a:lnSpc>
              <a:spcBef>
                <a:spcPts val="600"/>
              </a:spcBef>
              <a:spcAft>
                <a:spcPts val="400"/>
              </a:spcAft>
              <a:buFont typeface="Wingdings" pitchFamily="2" charset="2"/>
              <a:buChar char="q"/>
              <a:defRPr/>
            </a:pPr>
            <a:r>
              <a:rPr lang="en-US" b="0" kern="0">
                <a:latin typeface="+mn-lt"/>
              </a:rPr>
              <a:t>Modeled as Interchange/Instruction (“R-Instructions”). Visible in specific tab on UI.</a:t>
            </a:r>
          </a:p>
          <a:p>
            <a:pPr marL="1074738" lvl="2" indent="-266700" algn="l" eaLnBrk="0" hangingPunct="0">
              <a:lnSpc>
                <a:spcPct val="105000"/>
              </a:lnSpc>
              <a:spcBef>
                <a:spcPts val="600"/>
              </a:spcBef>
              <a:spcAft>
                <a:spcPts val="400"/>
              </a:spcAft>
              <a:buFont typeface="Wingdings" pitchFamily="2" charset="2"/>
              <a:buChar char="q"/>
              <a:defRPr/>
            </a:pPr>
            <a:r>
              <a:rPr lang="en-US" b="0" kern="0">
                <a:latin typeface="+mn-lt"/>
              </a:rPr>
              <a:t>2 ‘levels’: Validations receipt, Settlement receipts</a:t>
            </a:r>
          </a:p>
          <a:p>
            <a:pPr marL="1074738" lvl="2" indent="-266700" algn="l" eaLnBrk="0" hangingPunct="0">
              <a:lnSpc>
                <a:spcPct val="105000"/>
              </a:lnSpc>
              <a:spcBef>
                <a:spcPts val="600"/>
              </a:spcBef>
              <a:spcAft>
                <a:spcPts val="400"/>
              </a:spcAft>
              <a:buFont typeface="Wingdings" pitchFamily="2" charset="2"/>
              <a:buChar char="q"/>
              <a:defRPr/>
            </a:pPr>
            <a:r>
              <a:rPr lang="en-US" b="0" kern="0">
                <a:latin typeface="+mn-lt"/>
              </a:rPr>
              <a:t>Examples: STEP2 CVF, MT012, MT019</a:t>
            </a:r>
          </a:p>
          <a:p>
            <a:pPr marL="1074738" lvl="2" indent="-266700" algn="l" eaLnBrk="0" hangingPunct="0">
              <a:lnSpc>
                <a:spcPct val="105000"/>
              </a:lnSpc>
              <a:spcBef>
                <a:spcPts val="600"/>
              </a:spcBef>
              <a:spcAft>
                <a:spcPts val="400"/>
              </a:spcAft>
              <a:buFont typeface="Wingdings" pitchFamily="2" charset="2"/>
              <a:buChar char="q"/>
              <a:defRPr/>
            </a:pPr>
            <a:r>
              <a:rPr lang="en-US" b="0" kern="0">
                <a:latin typeface="+mn-lt"/>
              </a:rPr>
              <a:t>Can contain R-transaction (e.g. STEP2 CVF)</a:t>
            </a:r>
          </a:p>
          <a:p>
            <a:pPr marL="808038" lvl="1" indent="-266700" algn="l" eaLnBrk="0" hangingPunct="0">
              <a:lnSpc>
                <a:spcPct val="105000"/>
              </a:lnSpc>
              <a:spcBef>
                <a:spcPts val="600"/>
              </a:spcBef>
              <a:spcAft>
                <a:spcPts val="400"/>
              </a:spcAft>
              <a:buFont typeface="Wingdings" pitchFamily="2" charset="2"/>
              <a:buChar char="q"/>
              <a:defRPr/>
            </a:pPr>
            <a:r>
              <a:rPr lang="en-US" sz="1400" b="0" kern="0">
                <a:latin typeface="+mn-lt"/>
              </a:rPr>
              <a:t>Optional time-outs (for Transport receipt &amp; Instruction receipt) </a:t>
            </a:r>
          </a:p>
          <a:p>
            <a:pPr marL="534988" indent="-263525" algn="l" eaLnBrk="0" hangingPunct="0">
              <a:lnSpc>
                <a:spcPct val="105000"/>
              </a:lnSpc>
              <a:spcBef>
                <a:spcPts val="600"/>
              </a:spcBef>
              <a:spcAft>
                <a:spcPts val="400"/>
              </a:spcAft>
              <a:buFont typeface="Wingdings" pitchFamily="2" charset="2"/>
              <a:buChar char="q"/>
              <a:defRPr/>
            </a:pPr>
            <a:r>
              <a:rPr lang="en-GB" sz="1400" b="0" kern="0">
                <a:latin typeface="+mn-lt"/>
              </a:rPr>
              <a:t>Standard supported receipts: F21, MT010, MT011, MT012, M019</a:t>
            </a:r>
          </a:p>
        </p:txBody>
      </p:sp>
      <p:graphicFrame>
        <p:nvGraphicFramePr>
          <p:cNvPr id="12290" name="Object 7"/>
          <p:cNvGraphicFramePr>
            <a:graphicFrameLocks noChangeAspect="1"/>
          </p:cNvGraphicFramePr>
          <p:nvPr/>
        </p:nvGraphicFramePr>
        <p:xfrm>
          <a:off x="365125" y="3819525"/>
          <a:ext cx="1201738" cy="2339975"/>
        </p:xfrm>
        <a:graphic>
          <a:graphicData uri="http://schemas.openxmlformats.org/presentationml/2006/ole">
            <mc:AlternateContent xmlns:mc="http://schemas.openxmlformats.org/markup-compatibility/2006">
              <mc:Choice xmlns:v="urn:schemas-microsoft-com:vml" Requires="v">
                <p:oleObj spid="_x0000_s510977" name="Visio" r:id="rId4" imgW="1738468" imgH="3383502" progId="Visio.Drawing.11">
                  <p:embed/>
                </p:oleObj>
              </mc:Choice>
              <mc:Fallback>
                <p:oleObj name="Visio" r:id="rId4" imgW="1738468" imgH="3383502" progId="Visio.Drawing.11">
                  <p:embed/>
                  <p:pic>
                    <p:nvPicPr>
                      <p:cNvPr id="1229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125" y="3819525"/>
                        <a:ext cx="1201738" cy="2339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1" name="Object 3"/>
          <p:cNvGraphicFramePr>
            <a:graphicFrameLocks noChangeAspect="1"/>
          </p:cNvGraphicFramePr>
          <p:nvPr/>
        </p:nvGraphicFramePr>
        <p:xfrm>
          <a:off x="358775" y="1563688"/>
          <a:ext cx="1157288" cy="1725612"/>
        </p:xfrm>
        <a:graphic>
          <a:graphicData uri="http://schemas.openxmlformats.org/presentationml/2006/ole">
            <mc:AlternateContent xmlns:mc="http://schemas.openxmlformats.org/markup-compatibility/2006">
              <mc:Choice xmlns:v="urn:schemas-microsoft-com:vml" Requires="v">
                <p:oleObj spid="_x0000_s510978" name="Visio" r:id="rId6" imgW="1648691" imgH="2460779" progId="Visio.Drawing.11">
                  <p:embed/>
                </p:oleObj>
              </mc:Choice>
              <mc:Fallback>
                <p:oleObj name="Visio" r:id="rId6" imgW="1648691" imgH="2460779" progId="Visio.Drawing.11">
                  <p:embed/>
                  <p:pic>
                    <p:nvPicPr>
                      <p:cNvPr id="1229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775" y="1563688"/>
                        <a:ext cx="1157288" cy="172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2316" name="Straight Connector 28"/>
          <p:cNvCxnSpPr>
            <a:cxnSpLocks noChangeShapeType="1"/>
          </p:cNvCxnSpPr>
          <p:nvPr/>
        </p:nvCxnSpPr>
        <p:spPr bwMode="auto">
          <a:xfrm rot="5400000">
            <a:off x="-1069181" y="3748882"/>
            <a:ext cx="5684837" cy="0"/>
          </a:xfrm>
          <a:prstGeom prst="line">
            <a:avLst/>
          </a:prstGeom>
          <a:noFill/>
          <a:ln w="28575" algn="ctr">
            <a:solidFill>
              <a:srgbClr val="889FBE"/>
            </a:solidFill>
            <a:round/>
            <a:headEnd/>
            <a:tailEnd/>
          </a:ln>
        </p:spPr>
      </p:cxnSp>
      <p:sp>
        <p:nvSpPr>
          <p:cNvPr id="12317" name="TextBox 30"/>
          <p:cNvSpPr txBox="1">
            <a:spLocks noChangeArrowheads="1"/>
          </p:cNvSpPr>
          <p:nvPr/>
        </p:nvSpPr>
        <p:spPr bwMode="auto">
          <a:xfrm>
            <a:off x="161925" y="1143000"/>
            <a:ext cx="1689100" cy="247650"/>
          </a:xfrm>
          <a:prstGeom prst="rect">
            <a:avLst/>
          </a:prstGeom>
          <a:noFill/>
          <a:ln w="9525">
            <a:noFill/>
            <a:miter lim="800000"/>
            <a:headEnd/>
            <a:tailEnd/>
          </a:ln>
        </p:spPr>
        <p:txBody>
          <a:bodyPr>
            <a:spAutoFit/>
          </a:bodyPr>
          <a:lstStyle/>
          <a:p>
            <a:pPr algn="l"/>
            <a:r>
              <a:rPr lang="nl-BE" sz="1000" u="sng"/>
              <a:t>Examples of topology</a:t>
            </a:r>
          </a:p>
        </p:txBody>
      </p:sp>
    </p:spTree>
    <p:extLst>
      <p:ext uri="{BB962C8B-B14F-4D97-AF65-F5344CB8AC3E}">
        <p14:creationId xmlns:p14="http://schemas.microsoft.com/office/powerpoint/2010/main" val="48921541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a:t>1. Debit Leg / Credit Leg</a:t>
            </a:r>
          </a:p>
        </p:txBody>
      </p:sp>
      <p:sp>
        <p:nvSpPr>
          <p:cNvPr id="10243" name="Rectangle 3"/>
          <p:cNvSpPr>
            <a:spLocks noGrp="1" noChangeArrowheads="1"/>
          </p:cNvSpPr>
          <p:nvPr>
            <p:ph type="body" idx="1"/>
          </p:nvPr>
        </p:nvSpPr>
        <p:spPr/>
        <p:txBody>
          <a:bodyPr/>
          <a:lstStyle/>
          <a:p>
            <a:pPr eaLnBrk="1" hangingPunct="1"/>
            <a:r>
              <a:rPr lang="en-US" altLang="en-US" sz="2000"/>
              <a:t>Direct Debit received from a customer</a:t>
            </a:r>
          </a:p>
          <a:p>
            <a:pPr eaLnBrk="1" hangingPunct="1"/>
            <a:endParaRPr lang="en-US" altLang="en-US" sz="2000"/>
          </a:p>
          <a:p>
            <a:pPr eaLnBrk="1" hangingPunct="1"/>
            <a:endParaRPr lang="en-US" altLang="en-US" sz="2000"/>
          </a:p>
          <a:p>
            <a:pPr eaLnBrk="1" hangingPunct="1"/>
            <a:endParaRPr lang="en-US" altLang="en-US"/>
          </a:p>
          <a:p>
            <a:pPr eaLnBrk="1" hangingPunct="1"/>
            <a:endParaRPr lang="en-US" altLang="en-US"/>
          </a:p>
          <a:p>
            <a:pPr eaLnBrk="1" hangingPunct="1"/>
            <a:endParaRPr lang="en-US" altLang="en-US"/>
          </a:p>
          <a:p>
            <a:pPr eaLnBrk="1" hangingPunct="1"/>
            <a:endParaRPr lang="en-US" altLang="en-US" sz="1600"/>
          </a:p>
          <a:p>
            <a:pPr eaLnBrk="1" hangingPunct="1"/>
            <a:endParaRPr lang="en-US" altLang="en-US" sz="1600"/>
          </a:p>
        </p:txBody>
      </p:sp>
      <p:pic>
        <p:nvPicPr>
          <p:cNvPr id="10244" name="Picture 4" descr="Compan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013" y="1444625"/>
            <a:ext cx="862012"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5"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7138" y="2525713"/>
            <a:ext cx="90328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6"/>
          <p:cNvSpPr txBox="1">
            <a:spLocks noChangeArrowheads="1"/>
          </p:cNvSpPr>
          <p:nvPr/>
        </p:nvSpPr>
        <p:spPr bwMode="auto">
          <a:xfrm>
            <a:off x="1050925" y="2025650"/>
            <a:ext cx="2305050" cy="2444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Phone Company</a:t>
            </a:r>
          </a:p>
        </p:txBody>
      </p:sp>
      <p:sp>
        <p:nvSpPr>
          <p:cNvPr id="10247" name="Line 7"/>
          <p:cNvSpPr>
            <a:spLocks noChangeShapeType="1"/>
          </p:cNvSpPr>
          <p:nvPr/>
        </p:nvSpPr>
        <p:spPr bwMode="auto">
          <a:xfrm>
            <a:off x="2759075" y="1949450"/>
            <a:ext cx="935038" cy="866775"/>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248" name="Text Box 8"/>
          <p:cNvSpPr txBox="1">
            <a:spLocks noChangeArrowheads="1"/>
          </p:cNvSpPr>
          <p:nvPr/>
        </p:nvSpPr>
        <p:spPr bwMode="auto">
          <a:xfrm>
            <a:off x="3551238" y="3244850"/>
            <a:ext cx="1368425" cy="274638"/>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50000"/>
              </a:spcBef>
            </a:pPr>
            <a:r>
              <a:rPr lang="en-US" altLang="en-US" sz="1200">
                <a:latin typeface="Arial" charset="0"/>
              </a:rPr>
              <a:t>Clarity Bank</a:t>
            </a:r>
          </a:p>
        </p:txBody>
      </p:sp>
      <p:sp>
        <p:nvSpPr>
          <p:cNvPr id="10249" name="Text Box 9"/>
          <p:cNvSpPr txBox="1">
            <a:spLocks noChangeArrowheads="1"/>
          </p:cNvSpPr>
          <p:nvPr/>
        </p:nvSpPr>
        <p:spPr bwMode="auto">
          <a:xfrm>
            <a:off x="1331913" y="2525713"/>
            <a:ext cx="2305050" cy="97472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Debit Laurent X</a:t>
            </a:r>
          </a:p>
          <a:p>
            <a:pPr algn="ctr" eaLnBrk="1" hangingPunct="1">
              <a:spcBef>
                <a:spcPct val="0"/>
              </a:spcBef>
            </a:pPr>
            <a:r>
              <a:rPr lang="en-US" altLang="en-US" sz="1000">
                <a:latin typeface="Arial" charset="0"/>
              </a:rPr>
              <a:t>Debit Christophe Y</a:t>
            </a:r>
          </a:p>
          <a:p>
            <a:pPr algn="ctr" eaLnBrk="1" hangingPunct="1">
              <a:spcBef>
                <a:spcPct val="0"/>
              </a:spcBef>
            </a:pPr>
            <a:r>
              <a:rPr lang="en-US" altLang="en-US" sz="1000">
                <a:latin typeface="Arial" charset="0"/>
              </a:rPr>
              <a:t>Debit Thierry Z</a:t>
            </a:r>
          </a:p>
          <a:p>
            <a:pPr algn="ctr" eaLnBrk="1" hangingPunct="1">
              <a:spcBef>
                <a:spcPct val="0"/>
              </a:spcBef>
            </a:pPr>
            <a:r>
              <a:rPr lang="en-US" altLang="en-US" sz="1000">
                <a:latin typeface="Arial" charset="0"/>
              </a:rPr>
              <a:t>Debit … </a:t>
            </a:r>
            <a:endParaRPr lang="en-US" altLang="en-US" sz="900">
              <a:latin typeface="Arial" charset="0"/>
            </a:endParaRPr>
          </a:p>
          <a:p>
            <a:pPr algn="ctr" eaLnBrk="1" hangingPunct="1">
              <a:spcBef>
                <a:spcPct val="0"/>
              </a:spcBef>
            </a:pPr>
            <a:endParaRPr lang="en-US" altLang="en-US" sz="900">
              <a:latin typeface="Arial" charset="0"/>
            </a:endParaRPr>
          </a:p>
          <a:p>
            <a:pPr algn="ctr" eaLnBrk="1" hangingPunct="1">
              <a:spcBef>
                <a:spcPct val="0"/>
              </a:spcBef>
            </a:pPr>
            <a:r>
              <a:rPr lang="en-US" altLang="en-US" sz="900">
                <a:latin typeface="Arial" charset="0"/>
              </a:rPr>
              <a:t>Credit my account XYZ</a:t>
            </a:r>
          </a:p>
        </p:txBody>
      </p:sp>
      <p:sp>
        <p:nvSpPr>
          <p:cNvPr id="10250" name="Line 10"/>
          <p:cNvSpPr>
            <a:spLocks noChangeShapeType="1"/>
          </p:cNvSpPr>
          <p:nvPr/>
        </p:nvSpPr>
        <p:spPr bwMode="auto">
          <a:xfrm flipV="1">
            <a:off x="4848225" y="2163763"/>
            <a:ext cx="1379538" cy="722312"/>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10251" name="Picture 11"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1589088"/>
            <a:ext cx="90328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2" name="Line 12"/>
          <p:cNvSpPr>
            <a:spLocks noChangeShapeType="1"/>
          </p:cNvSpPr>
          <p:nvPr/>
        </p:nvSpPr>
        <p:spPr bwMode="auto">
          <a:xfrm flipV="1">
            <a:off x="7308850" y="1804988"/>
            <a:ext cx="792163" cy="217487"/>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253" name="Rectangle 13"/>
          <p:cNvSpPr>
            <a:spLocks noChangeArrowheads="1"/>
          </p:cNvSpPr>
          <p:nvPr/>
        </p:nvSpPr>
        <p:spPr bwMode="auto">
          <a:xfrm>
            <a:off x="3563938" y="4076700"/>
            <a:ext cx="2555875" cy="1804988"/>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600"/>
              <a:t>Debit Laurent</a:t>
            </a:r>
          </a:p>
          <a:p>
            <a:pPr algn="ctr" eaLnBrk="1" hangingPunct="1"/>
            <a:r>
              <a:rPr lang="en-US" altLang="en-US" sz="1600"/>
              <a:t>Debit Christophe</a:t>
            </a:r>
          </a:p>
          <a:p>
            <a:pPr algn="ctr" eaLnBrk="1" hangingPunct="1"/>
            <a:r>
              <a:rPr lang="en-US" altLang="en-US" sz="1600"/>
              <a:t>Debit Thierry</a:t>
            </a:r>
          </a:p>
          <a:p>
            <a:pPr algn="ctr" eaLnBrk="1" hangingPunct="1"/>
            <a:r>
              <a:rPr lang="en-US" altLang="en-US" sz="1600"/>
              <a:t>Debit …</a:t>
            </a:r>
          </a:p>
          <a:p>
            <a:pPr algn="ctr" eaLnBrk="1" hangingPunct="1"/>
            <a:endParaRPr lang="en-US" altLang="en-US" sz="1600"/>
          </a:p>
          <a:p>
            <a:pPr algn="ctr" eaLnBrk="1" hangingPunct="1"/>
            <a:r>
              <a:rPr lang="en-US" altLang="en-US" sz="1600"/>
              <a:t>Credit my account XYZ</a:t>
            </a:r>
          </a:p>
        </p:txBody>
      </p:sp>
      <p:sp>
        <p:nvSpPr>
          <p:cNvPr id="10254" name="AutoShape 14"/>
          <p:cNvSpPr>
            <a:spLocks/>
          </p:cNvSpPr>
          <p:nvPr/>
        </p:nvSpPr>
        <p:spPr bwMode="auto">
          <a:xfrm>
            <a:off x="3346450" y="3932238"/>
            <a:ext cx="215900" cy="2017712"/>
          </a:xfrm>
          <a:prstGeom prst="leftBrace">
            <a:avLst>
              <a:gd name="adj1" fmla="val 77880"/>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889FBE"/>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sp>
        <p:nvSpPr>
          <p:cNvPr id="10255" name="Text Box 15"/>
          <p:cNvSpPr txBox="1">
            <a:spLocks noChangeArrowheads="1"/>
          </p:cNvSpPr>
          <p:nvPr/>
        </p:nvSpPr>
        <p:spPr bwMode="auto">
          <a:xfrm>
            <a:off x="1873250" y="4748213"/>
            <a:ext cx="1330325" cy="336550"/>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600">
                <a:solidFill>
                  <a:srgbClr val="800000"/>
                </a:solidFill>
              </a:rPr>
              <a:t>Instruction</a:t>
            </a:r>
          </a:p>
        </p:txBody>
      </p:sp>
      <p:sp>
        <p:nvSpPr>
          <p:cNvPr id="10256" name="Text Box 16"/>
          <p:cNvSpPr txBox="1">
            <a:spLocks noChangeArrowheads="1"/>
          </p:cNvSpPr>
          <p:nvPr/>
        </p:nvSpPr>
        <p:spPr bwMode="auto">
          <a:xfrm>
            <a:off x="6518275" y="4532313"/>
            <a:ext cx="1490663" cy="630237"/>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600">
                <a:solidFill>
                  <a:srgbClr val="800000"/>
                </a:solidFill>
              </a:rPr>
              <a:t>Debit Leg: </a:t>
            </a:r>
          </a:p>
          <a:p>
            <a:pPr algn="ctr" eaLnBrk="1" hangingPunct="1"/>
            <a:r>
              <a:rPr lang="en-US" altLang="en-US" sz="1600">
                <a:solidFill>
                  <a:srgbClr val="800000"/>
                </a:solidFill>
              </a:rPr>
              <a:t>Transactions</a:t>
            </a:r>
          </a:p>
        </p:txBody>
      </p:sp>
      <p:sp>
        <p:nvSpPr>
          <p:cNvPr id="10257" name="AutoShape 17"/>
          <p:cNvSpPr>
            <a:spLocks/>
          </p:cNvSpPr>
          <p:nvPr/>
        </p:nvSpPr>
        <p:spPr bwMode="auto">
          <a:xfrm>
            <a:off x="6300788" y="5445125"/>
            <a:ext cx="71437" cy="647700"/>
          </a:xfrm>
          <a:prstGeom prst="rightBrace">
            <a:avLst>
              <a:gd name="adj1" fmla="val 75556"/>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889FBE"/>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sp>
        <p:nvSpPr>
          <p:cNvPr id="10258" name="Text Box 18"/>
          <p:cNvSpPr txBox="1">
            <a:spLocks noChangeArrowheads="1"/>
          </p:cNvSpPr>
          <p:nvPr/>
        </p:nvSpPr>
        <p:spPr bwMode="auto">
          <a:xfrm>
            <a:off x="6662738" y="5540375"/>
            <a:ext cx="1228725" cy="336550"/>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600">
                <a:solidFill>
                  <a:srgbClr val="800000"/>
                </a:solidFill>
              </a:rPr>
              <a:t>Credit Leg</a:t>
            </a:r>
          </a:p>
        </p:txBody>
      </p:sp>
      <p:sp>
        <p:nvSpPr>
          <p:cNvPr id="10259" name="Line 19"/>
          <p:cNvSpPr>
            <a:spLocks noChangeShapeType="1"/>
          </p:cNvSpPr>
          <p:nvPr/>
        </p:nvSpPr>
        <p:spPr bwMode="auto">
          <a:xfrm flipV="1">
            <a:off x="4859338" y="2955925"/>
            <a:ext cx="1225550" cy="144463"/>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260" name="Line 20"/>
          <p:cNvSpPr>
            <a:spLocks noChangeShapeType="1"/>
          </p:cNvSpPr>
          <p:nvPr/>
        </p:nvSpPr>
        <p:spPr bwMode="auto">
          <a:xfrm>
            <a:off x="4787900" y="3387725"/>
            <a:ext cx="1368425" cy="576263"/>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10261" name="Picture 21"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2524125"/>
            <a:ext cx="90328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2" name="Picture 22" descr="person_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1013" y="1444625"/>
            <a:ext cx="39528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3" name="Picture 23"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3460750"/>
            <a:ext cx="90328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4" name="Line 24"/>
          <p:cNvSpPr>
            <a:spLocks noChangeShapeType="1"/>
          </p:cNvSpPr>
          <p:nvPr/>
        </p:nvSpPr>
        <p:spPr bwMode="auto">
          <a:xfrm flipV="1">
            <a:off x="7235825" y="2668588"/>
            <a:ext cx="792163" cy="217487"/>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10265" name="Picture 25" descr="person_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7988" y="2308225"/>
            <a:ext cx="39528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6" name="Line 26"/>
          <p:cNvSpPr>
            <a:spLocks noChangeShapeType="1"/>
          </p:cNvSpPr>
          <p:nvPr/>
        </p:nvSpPr>
        <p:spPr bwMode="auto">
          <a:xfrm flipV="1">
            <a:off x="7235825" y="3605213"/>
            <a:ext cx="792163" cy="217487"/>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10267" name="Picture 27" descr="person_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7988" y="3244850"/>
            <a:ext cx="39528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8" name="AutoShape 28"/>
          <p:cNvSpPr>
            <a:spLocks/>
          </p:cNvSpPr>
          <p:nvPr/>
        </p:nvSpPr>
        <p:spPr bwMode="auto">
          <a:xfrm>
            <a:off x="6300788" y="4005263"/>
            <a:ext cx="73025" cy="1368425"/>
          </a:xfrm>
          <a:prstGeom prst="rightBrace">
            <a:avLst>
              <a:gd name="adj1" fmla="val 156159"/>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889FBE"/>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spTree>
    <p:extLst>
      <p:ext uri="{BB962C8B-B14F-4D97-AF65-F5344CB8AC3E}">
        <p14:creationId xmlns:p14="http://schemas.microsoft.com/office/powerpoint/2010/main" val="162756321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PSSM – configurable online</a:t>
            </a:r>
          </a:p>
        </p:txBody>
      </p:sp>
      <p:pic>
        <p:nvPicPr>
          <p:cNvPr id="7170" name="Picture 2"/>
          <p:cNvPicPr>
            <a:picLocks noGrp="1" noChangeAspect="1" noChangeArrowheads="1"/>
          </p:cNvPicPr>
          <p:nvPr>
            <p:ph idx="1"/>
          </p:nvPr>
        </p:nvPicPr>
        <p:blipFill>
          <a:blip r:embed="rId2" cstate="print"/>
          <a:srcRect/>
          <a:stretch>
            <a:fillRect/>
          </a:stretch>
        </p:blipFill>
        <p:spPr bwMode="auto">
          <a:xfrm>
            <a:off x="457200" y="1214438"/>
            <a:ext cx="8229600" cy="5143500"/>
          </a:xfrm>
          <a:prstGeom prst="rect">
            <a:avLst/>
          </a:prstGeom>
          <a:noFill/>
          <a:ln w="9525">
            <a:noFill/>
            <a:miter lim="800000"/>
            <a:headEnd/>
            <a:tailEnd/>
          </a:ln>
        </p:spPr>
      </p:pic>
      <p:sp>
        <p:nvSpPr>
          <p:cNvPr id="5" name="Isosceles Triangle 4"/>
          <p:cNvSpPr/>
          <p:nvPr/>
        </p:nvSpPr>
        <p:spPr>
          <a:xfrm rot="10740000" flipV="1">
            <a:off x="2696427" y="3573086"/>
            <a:ext cx="150373" cy="1352744"/>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 name="TextBox 5"/>
          <p:cNvSpPr txBox="1"/>
          <p:nvPr/>
        </p:nvSpPr>
        <p:spPr>
          <a:xfrm>
            <a:off x="1643042" y="4857760"/>
            <a:ext cx="2256038" cy="553998"/>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1000"/>
              <a:t>Define which transport receipts are expected for a particular exchange condition</a:t>
            </a:r>
          </a:p>
        </p:txBody>
      </p:sp>
      <p:sp>
        <p:nvSpPr>
          <p:cNvPr id="7" name="Isosceles Triangle 6"/>
          <p:cNvSpPr/>
          <p:nvPr/>
        </p:nvSpPr>
        <p:spPr>
          <a:xfrm rot="7080000" flipV="1">
            <a:off x="4182460" y="3876251"/>
            <a:ext cx="135293" cy="962885"/>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9" name="Isosceles Triangle 8"/>
          <p:cNvSpPr/>
          <p:nvPr/>
        </p:nvSpPr>
        <p:spPr>
          <a:xfrm rot="10740000" flipV="1">
            <a:off x="2839303" y="4573218"/>
            <a:ext cx="150373" cy="1352744"/>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0" name="TextBox 9"/>
          <p:cNvSpPr txBox="1"/>
          <p:nvPr/>
        </p:nvSpPr>
        <p:spPr>
          <a:xfrm>
            <a:off x="1785918" y="5857892"/>
            <a:ext cx="2256038" cy="553998"/>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1000"/>
              <a:t>Define which instruction receipts are expected for a particular exchange condition</a:t>
            </a:r>
          </a:p>
        </p:txBody>
      </p:sp>
      <p:sp>
        <p:nvSpPr>
          <p:cNvPr id="13" name="Isosceles Triangle 12"/>
          <p:cNvSpPr/>
          <p:nvPr/>
        </p:nvSpPr>
        <p:spPr>
          <a:xfrm rot="14520000">
            <a:off x="4260186" y="4193587"/>
            <a:ext cx="123561" cy="824296"/>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8" name="TextBox 7"/>
          <p:cNvSpPr txBox="1"/>
          <p:nvPr/>
        </p:nvSpPr>
        <p:spPr>
          <a:xfrm>
            <a:off x="4357686" y="4232324"/>
            <a:ext cx="2256038" cy="553998"/>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1000"/>
              <a:t>Define the time-out after which the user is to be notified of a non-receipt (informational Work List Item)</a:t>
            </a:r>
          </a:p>
        </p:txBody>
      </p:sp>
    </p:spTree>
    <p:extLst>
      <p:ext uri="{BB962C8B-B14F-4D97-AF65-F5344CB8AC3E}">
        <p14:creationId xmlns:p14="http://schemas.microsoft.com/office/powerpoint/2010/main" val="122124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9" grpId="0" animBg="1"/>
      <p:bldP spid="9" grpId="1" animBg="1"/>
      <p:bldP spid="10" grpId="0" animBg="1"/>
      <p:bldP spid="10" grpId="1" animBg="1"/>
      <p:bldP spid="13" grpId="0" animBg="1"/>
      <p:bldP spid="8" grpId="0" animBg="1"/>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PSSM – time-out exceeded</a:t>
            </a:r>
          </a:p>
        </p:txBody>
      </p:sp>
      <p:pic>
        <p:nvPicPr>
          <p:cNvPr id="8194" name="Picture 2"/>
          <p:cNvPicPr>
            <a:picLocks noGrp="1" noChangeAspect="1" noChangeArrowheads="1"/>
          </p:cNvPicPr>
          <p:nvPr>
            <p:ph idx="1"/>
          </p:nvPr>
        </p:nvPicPr>
        <p:blipFill>
          <a:blip r:embed="rId2" cstate="print"/>
          <a:srcRect/>
          <a:stretch>
            <a:fillRect/>
          </a:stretch>
        </p:blipFill>
        <p:spPr bwMode="auto">
          <a:xfrm>
            <a:off x="457200" y="1214438"/>
            <a:ext cx="8229600" cy="5143500"/>
          </a:xfrm>
          <a:prstGeom prst="rect">
            <a:avLst/>
          </a:prstGeom>
          <a:noFill/>
          <a:ln w="9525">
            <a:noFill/>
            <a:miter lim="800000"/>
            <a:headEnd/>
            <a:tailEnd/>
          </a:ln>
        </p:spPr>
      </p:pic>
      <p:sp>
        <p:nvSpPr>
          <p:cNvPr id="5" name="Isosceles Triangle 4"/>
          <p:cNvSpPr/>
          <p:nvPr/>
        </p:nvSpPr>
        <p:spPr>
          <a:xfrm rot="10740000" flipV="1">
            <a:off x="4272428" y="3644681"/>
            <a:ext cx="164146" cy="852362"/>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 name="TextBox 5"/>
          <p:cNvSpPr txBox="1"/>
          <p:nvPr/>
        </p:nvSpPr>
        <p:spPr>
          <a:xfrm>
            <a:off x="3214678" y="4429132"/>
            <a:ext cx="2256038" cy="553998"/>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1000"/>
              <a:t>Informational WLI created to warn the user about a non-receipt of a transport receipt</a:t>
            </a:r>
          </a:p>
        </p:txBody>
      </p:sp>
      <p:sp>
        <p:nvSpPr>
          <p:cNvPr id="7" name="Isosceles Triangle 6"/>
          <p:cNvSpPr/>
          <p:nvPr/>
        </p:nvSpPr>
        <p:spPr>
          <a:xfrm rot="10740000" flipV="1">
            <a:off x="2986544" y="3573243"/>
            <a:ext cx="164146" cy="852362"/>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8" name="TextBox 7"/>
          <p:cNvSpPr txBox="1"/>
          <p:nvPr/>
        </p:nvSpPr>
        <p:spPr>
          <a:xfrm>
            <a:off x="1928794" y="4357694"/>
            <a:ext cx="2256038" cy="55869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1000"/>
              <a:t>The user can browse to the Interchange for which no receipt was received</a:t>
            </a:r>
          </a:p>
        </p:txBody>
      </p:sp>
    </p:spTree>
    <p:extLst>
      <p:ext uri="{BB962C8B-B14F-4D97-AF65-F5344CB8AC3E}">
        <p14:creationId xmlns:p14="http://schemas.microsoft.com/office/powerpoint/2010/main" val="242301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PSSM - Receipts can be viewed online</a:t>
            </a:r>
          </a:p>
        </p:txBody>
      </p:sp>
      <p:pic>
        <p:nvPicPr>
          <p:cNvPr id="10242" name="Picture 2"/>
          <p:cNvPicPr>
            <a:picLocks noGrp="1" noChangeAspect="1" noChangeArrowheads="1"/>
          </p:cNvPicPr>
          <p:nvPr>
            <p:ph idx="1"/>
          </p:nvPr>
        </p:nvPicPr>
        <p:blipFill>
          <a:blip r:embed="rId2" cstate="print"/>
          <a:srcRect b="4166"/>
          <a:stretch>
            <a:fillRect/>
          </a:stretch>
        </p:blipFill>
        <p:spPr bwMode="auto">
          <a:xfrm>
            <a:off x="457200" y="1214438"/>
            <a:ext cx="8229600" cy="4929206"/>
          </a:xfrm>
          <a:prstGeom prst="rect">
            <a:avLst/>
          </a:prstGeom>
          <a:noFill/>
          <a:ln w="9525">
            <a:noFill/>
            <a:miter lim="800000"/>
            <a:headEnd/>
            <a:tailEnd/>
          </a:ln>
        </p:spPr>
      </p:pic>
      <p:sp>
        <p:nvSpPr>
          <p:cNvPr id="5" name="Isosceles Triangle 4"/>
          <p:cNvSpPr/>
          <p:nvPr/>
        </p:nvSpPr>
        <p:spPr>
          <a:xfrm rot="10740000" flipV="1">
            <a:off x="3986676" y="4501937"/>
            <a:ext cx="164146" cy="852362"/>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 name="TextBox 5"/>
          <p:cNvSpPr txBox="1"/>
          <p:nvPr/>
        </p:nvSpPr>
        <p:spPr>
          <a:xfrm>
            <a:off x="2928926" y="5286388"/>
            <a:ext cx="2256038"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1000"/>
              <a:t>The receipts “raw data” can be viewed online </a:t>
            </a:r>
          </a:p>
        </p:txBody>
      </p:sp>
    </p:spTree>
    <p:extLst>
      <p:ext uri="{BB962C8B-B14F-4D97-AF65-F5344CB8AC3E}">
        <p14:creationId xmlns:p14="http://schemas.microsoft.com/office/powerpoint/2010/main" val="96277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nl-BE"/>
              <a:t>PSSM – Transport Receipt Processing</a:t>
            </a:r>
            <a:endParaRPr lang="en-US"/>
          </a:p>
        </p:txBody>
      </p:sp>
      <p:sp>
        <p:nvSpPr>
          <p:cNvPr id="79875"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987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987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987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987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988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988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9882" name="Rectangle 5"/>
          <p:cNvSpPr>
            <a:spLocks noChangeArrowheads="1"/>
          </p:cNvSpPr>
          <p:nvPr/>
        </p:nvSpPr>
        <p:spPr bwMode="auto">
          <a:xfrm>
            <a:off x="0" y="3616325"/>
            <a:ext cx="9144000" cy="0"/>
          </a:xfrm>
          <a:prstGeom prst="rect">
            <a:avLst/>
          </a:prstGeom>
          <a:noFill/>
          <a:ln w="28575" algn="ctr">
            <a:noFill/>
            <a:miter lim="800000"/>
            <a:headEnd/>
            <a:tailEnd/>
          </a:ln>
        </p:spPr>
        <p:txBody>
          <a:bodyPr wrap="none" lIns="18000" tIns="18000" rIns="18000" bIns="18000" anchor="ctr">
            <a:spAutoFit/>
          </a:bodyPr>
          <a:lstStyle/>
          <a:p>
            <a:pPr eaLnBrk="0" hangingPunct="0"/>
            <a:endParaRPr lang="nl-BE"/>
          </a:p>
        </p:txBody>
      </p:sp>
      <p:sp>
        <p:nvSpPr>
          <p:cNvPr id="7988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988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988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9886"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988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988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988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989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9891" name="Rectangle 6"/>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9892" name="Rectangle 1"/>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pPr eaLnBrk="0" hangingPunct="0"/>
            <a:br>
              <a:rPr lang="en-US"/>
            </a:br>
            <a:endParaRPr lang="en-US"/>
          </a:p>
        </p:txBody>
      </p:sp>
      <p:sp>
        <p:nvSpPr>
          <p:cNvPr id="79893" name="Rectangle 5"/>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79894" name="Rectangle 7"/>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79895"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pic>
        <p:nvPicPr>
          <p:cNvPr id="79896" name="Picture 2"/>
          <p:cNvPicPr>
            <a:picLocks noChangeAspect="1" noChangeArrowheads="1"/>
          </p:cNvPicPr>
          <p:nvPr/>
        </p:nvPicPr>
        <p:blipFill>
          <a:blip r:embed="rId3" cstate="print"/>
          <a:srcRect/>
          <a:stretch>
            <a:fillRect/>
          </a:stretch>
        </p:blipFill>
        <p:spPr bwMode="auto">
          <a:xfrm>
            <a:off x="212725" y="935038"/>
            <a:ext cx="4862513" cy="5626100"/>
          </a:xfrm>
          <a:prstGeom prst="rect">
            <a:avLst/>
          </a:prstGeom>
          <a:noFill/>
          <a:ln w="9525">
            <a:noFill/>
            <a:miter lim="800000"/>
            <a:headEnd/>
            <a:tailEnd/>
          </a:ln>
        </p:spPr>
      </p:pic>
      <p:sp>
        <p:nvSpPr>
          <p:cNvPr id="26" name="TextBox 25"/>
          <p:cNvSpPr txBox="1"/>
          <p:nvPr/>
        </p:nvSpPr>
        <p:spPr>
          <a:xfrm>
            <a:off x="5318125" y="913390"/>
            <a:ext cx="3370263" cy="5669244"/>
          </a:xfrm>
          <a:prstGeom prst="rect">
            <a:avLst/>
          </a:prstGeom>
          <a:noFill/>
        </p:spPr>
        <p:txBody>
          <a:bodyPr>
            <a:spAutoFit/>
          </a:bodyPr>
          <a:lstStyle/>
          <a:p>
            <a:pPr marL="92075" indent="-92075" algn="l">
              <a:buFont typeface="Arial" pitchFamily="34" charset="0"/>
              <a:buChar char="•"/>
              <a:defRPr/>
            </a:pPr>
            <a:r>
              <a:rPr lang="nl-BE" b="0"/>
              <a:t>Interchange status only updated for ‘The’ Transport Receipt (the one expected that triggers Exchange Event). No status updates for intermediary receipts.</a:t>
            </a:r>
          </a:p>
          <a:p>
            <a:pPr marL="92075" indent="-92075" algn="l">
              <a:buFont typeface="Arial" pitchFamily="34" charset="0"/>
              <a:buChar char="•"/>
              <a:defRPr/>
            </a:pPr>
            <a:endParaRPr lang="nl-BE" b="0"/>
          </a:p>
          <a:p>
            <a:pPr marL="92075" indent="-92075" algn="l">
              <a:buFont typeface="Arial" pitchFamily="34" charset="0"/>
              <a:buChar char="•"/>
              <a:defRPr/>
            </a:pPr>
            <a:r>
              <a:rPr lang="nl-BE" b="0"/>
              <a:t>Status updated to Processed or Rejected. </a:t>
            </a:r>
          </a:p>
          <a:p>
            <a:pPr marL="92075" indent="-92075" algn="l">
              <a:buFont typeface="Arial" pitchFamily="34" charset="0"/>
              <a:buChar char="•"/>
              <a:defRPr/>
            </a:pPr>
            <a:endParaRPr lang="nl-BE" b="0"/>
          </a:p>
          <a:p>
            <a:pPr marL="92075" indent="-92075" algn="l">
              <a:buFont typeface="Arial" pitchFamily="34" charset="0"/>
              <a:buChar char="•"/>
              <a:defRPr/>
            </a:pPr>
            <a:r>
              <a:rPr lang="nl-BE" b="0"/>
              <a:t>Conflicting Receipt do not lead to status update: e.g. If status is Processed it remains Processed. (but WLI is created). </a:t>
            </a:r>
          </a:p>
          <a:p>
            <a:pPr marL="92075" indent="-92075" algn="l">
              <a:buFont typeface="Arial" pitchFamily="34" charset="0"/>
              <a:buChar char="•"/>
              <a:defRPr/>
            </a:pPr>
            <a:endParaRPr lang="nl-BE" b="0"/>
          </a:p>
          <a:p>
            <a:pPr marL="92075" indent="-92075" algn="l">
              <a:buFont typeface="Arial" pitchFamily="34" charset="0"/>
              <a:buChar char="•"/>
              <a:defRPr/>
            </a:pPr>
            <a:r>
              <a:rPr lang="nl-BE" b="0"/>
              <a:t>On submission, Transaction status set to NULL (inherits Instruction status)</a:t>
            </a:r>
          </a:p>
          <a:p>
            <a:pPr marL="92075" indent="-92075" algn="l">
              <a:buFont typeface="Arial" pitchFamily="34" charset="0"/>
              <a:buChar char="•"/>
              <a:defRPr/>
            </a:pPr>
            <a:endParaRPr lang="nl-BE" b="0"/>
          </a:p>
          <a:p>
            <a:pPr marL="92075" indent="-92075" algn="l">
              <a:buFont typeface="Arial" pitchFamily="34" charset="0"/>
              <a:buChar char="•"/>
              <a:defRPr/>
            </a:pPr>
            <a:r>
              <a:rPr lang="nl-BE" b="0"/>
              <a:t>When Interchange status is updated:</a:t>
            </a:r>
          </a:p>
          <a:p>
            <a:pPr marL="266700" lvl="1" indent="-84138" algn="l">
              <a:buFont typeface="Arial" pitchFamily="34" charset="0"/>
              <a:buChar char="•"/>
              <a:defRPr/>
            </a:pPr>
            <a:r>
              <a:rPr lang="nl-BE" b="0"/>
              <a:t>If Rejected, then Instruction status set to NULL (it ‘inherits’ Interchange status on UI). </a:t>
            </a:r>
          </a:p>
          <a:p>
            <a:pPr marL="266700" lvl="1" indent="-84138" algn="l">
              <a:buFont typeface="Arial" pitchFamily="34" charset="0"/>
              <a:buChar char="•"/>
              <a:defRPr/>
            </a:pPr>
            <a:r>
              <a:rPr lang="nl-BE" b="0"/>
              <a:t>Transaction status remains NULL (inherits Instruction status). </a:t>
            </a:r>
          </a:p>
          <a:p>
            <a:pPr marL="92075" indent="-92075" algn="l">
              <a:buFont typeface="Arial" pitchFamily="34" charset="0"/>
              <a:buChar char="•"/>
              <a:defRPr/>
            </a:pPr>
            <a:endParaRPr lang="nl-BE" b="0"/>
          </a:p>
          <a:p>
            <a:pPr marL="92075" indent="-92075" algn="l">
              <a:buFont typeface="Arial" pitchFamily="34" charset="0"/>
              <a:buChar char="•"/>
              <a:defRPr/>
            </a:pPr>
            <a:r>
              <a:rPr lang="nl-BE" b="0"/>
              <a:t>Reconciliation can be unsuccesful if:</a:t>
            </a:r>
          </a:p>
          <a:p>
            <a:pPr marL="266700" lvl="1" indent="-84138" algn="l">
              <a:buFont typeface="Arial" pitchFamily="34" charset="0"/>
              <a:buChar char="•"/>
              <a:defRPr/>
            </a:pPr>
            <a:r>
              <a:rPr lang="nl-BE" b="0"/>
              <a:t>No match</a:t>
            </a:r>
          </a:p>
          <a:p>
            <a:pPr marL="266700" lvl="1" indent="-84138" algn="l">
              <a:buFont typeface="Arial" pitchFamily="34" charset="0"/>
              <a:buChar char="•"/>
              <a:defRPr/>
            </a:pPr>
            <a:r>
              <a:rPr lang="nl-BE" b="0"/>
              <a:t>Multiple matches</a:t>
            </a:r>
          </a:p>
          <a:p>
            <a:pPr marL="266700" lvl="1" indent="-84138" algn="l">
              <a:buFont typeface="Arial" pitchFamily="34" charset="0"/>
              <a:buChar char="•"/>
              <a:defRPr/>
            </a:pPr>
            <a:endParaRPr lang="nl-BE" b="0"/>
          </a:p>
          <a:p>
            <a:pPr marL="92075" lvl="1" indent="-92075" algn="l">
              <a:buFont typeface="Arial" pitchFamily="34" charset="0"/>
              <a:buChar char="•"/>
              <a:defRPr/>
            </a:pPr>
            <a:r>
              <a:rPr lang="nl-BE" b="0"/>
              <a:t>If time out </a:t>
            </a:r>
            <a:r>
              <a:rPr lang="nl-BE" b="0">
                <a:sym typeface="Wingdings" pitchFamily="2" charset="2"/>
              </a:rPr>
              <a:t> WLI; no status update</a:t>
            </a:r>
            <a:endParaRPr lang="nl-BE" sz="1100" b="0"/>
          </a:p>
        </p:txBody>
      </p:sp>
    </p:spTree>
    <p:extLst>
      <p:ext uri="{BB962C8B-B14F-4D97-AF65-F5344CB8AC3E}">
        <p14:creationId xmlns:p14="http://schemas.microsoft.com/office/powerpoint/2010/main" val="1247353237"/>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nl-BE"/>
              <a:t>PSSM – Instruction Receipt Processing</a:t>
            </a:r>
            <a:endParaRPr lang="en-US"/>
          </a:p>
        </p:txBody>
      </p:sp>
      <p:sp>
        <p:nvSpPr>
          <p:cNvPr id="80899"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090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090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090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090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090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0905"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0906" name="Rectangle 5"/>
          <p:cNvSpPr>
            <a:spLocks noChangeArrowheads="1"/>
          </p:cNvSpPr>
          <p:nvPr/>
        </p:nvSpPr>
        <p:spPr bwMode="auto">
          <a:xfrm>
            <a:off x="0" y="3616325"/>
            <a:ext cx="9144000" cy="0"/>
          </a:xfrm>
          <a:prstGeom prst="rect">
            <a:avLst/>
          </a:prstGeom>
          <a:noFill/>
          <a:ln w="28575" algn="ctr">
            <a:noFill/>
            <a:miter lim="800000"/>
            <a:headEnd/>
            <a:tailEnd/>
          </a:ln>
        </p:spPr>
        <p:txBody>
          <a:bodyPr wrap="none" lIns="18000" tIns="18000" rIns="18000" bIns="18000" anchor="ctr">
            <a:spAutoFit/>
          </a:bodyPr>
          <a:lstStyle/>
          <a:p>
            <a:pPr eaLnBrk="0" hangingPunct="0"/>
            <a:endParaRPr lang="nl-BE"/>
          </a:p>
        </p:txBody>
      </p:sp>
      <p:sp>
        <p:nvSpPr>
          <p:cNvPr id="8090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090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090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091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091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091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091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091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0915" name="Rectangle 6"/>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80916" name="Rectangle 1"/>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pPr eaLnBrk="0" hangingPunct="0"/>
            <a:br>
              <a:rPr lang="en-US"/>
            </a:br>
            <a:endParaRPr lang="en-US"/>
          </a:p>
        </p:txBody>
      </p:sp>
      <p:sp>
        <p:nvSpPr>
          <p:cNvPr id="80917" name="Rectangle 5"/>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80918" name="Rectangle 7"/>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sp>
        <p:nvSpPr>
          <p:cNvPr id="80919"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en-GB"/>
          </a:p>
        </p:txBody>
      </p:sp>
      <p:pic>
        <p:nvPicPr>
          <p:cNvPr id="80920" name="Picture 3"/>
          <p:cNvPicPr>
            <a:picLocks noChangeAspect="1" noChangeArrowheads="1"/>
          </p:cNvPicPr>
          <p:nvPr/>
        </p:nvPicPr>
        <p:blipFill>
          <a:blip r:embed="rId3" cstate="print"/>
          <a:srcRect/>
          <a:stretch>
            <a:fillRect/>
          </a:stretch>
        </p:blipFill>
        <p:spPr bwMode="auto">
          <a:xfrm>
            <a:off x="489183" y="884238"/>
            <a:ext cx="4641850" cy="5749925"/>
          </a:xfrm>
          <a:prstGeom prst="rect">
            <a:avLst/>
          </a:prstGeom>
          <a:noFill/>
          <a:ln w="9525">
            <a:noFill/>
            <a:miter lim="800000"/>
            <a:headEnd/>
            <a:tailEnd/>
          </a:ln>
        </p:spPr>
      </p:pic>
      <p:sp>
        <p:nvSpPr>
          <p:cNvPr id="26" name="TextBox 25"/>
          <p:cNvSpPr txBox="1"/>
          <p:nvPr/>
        </p:nvSpPr>
        <p:spPr>
          <a:xfrm>
            <a:off x="5296860" y="1127903"/>
            <a:ext cx="3370263" cy="3785652"/>
          </a:xfrm>
          <a:prstGeom prst="rect">
            <a:avLst/>
          </a:prstGeom>
          <a:noFill/>
        </p:spPr>
        <p:txBody>
          <a:bodyPr>
            <a:spAutoFit/>
          </a:bodyPr>
          <a:lstStyle/>
          <a:p>
            <a:pPr marL="92075" indent="-92075" algn="l">
              <a:buFont typeface="Arial" pitchFamily="34" charset="0"/>
              <a:buChar char="•"/>
              <a:defRPr/>
            </a:pPr>
            <a:r>
              <a:rPr lang="nl-BE" b="0"/>
              <a:t>On submission, Instruction status set to ‘Submitted’</a:t>
            </a:r>
          </a:p>
          <a:p>
            <a:pPr marL="92075" indent="-92075" algn="l">
              <a:buFont typeface="Arial" pitchFamily="34" charset="0"/>
              <a:buChar char="•"/>
              <a:defRPr/>
            </a:pPr>
            <a:endParaRPr lang="nl-BE" b="0"/>
          </a:p>
          <a:p>
            <a:pPr marL="92075" indent="-92075" algn="l">
              <a:buFont typeface="Arial" pitchFamily="34" charset="0"/>
              <a:buChar char="•"/>
              <a:defRPr/>
            </a:pPr>
            <a:r>
              <a:rPr lang="nl-BE" b="0"/>
              <a:t>If no Instruction Receipt expected, then Instruction status set to NULL (it ‘inherits’ Interchange status on UI)</a:t>
            </a:r>
          </a:p>
          <a:p>
            <a:pPr marL="92075" indent="-92075" algn="l">
              <a:buFont typeface="Arial" pitchFamily="34" charset="0"/>
              <a:buChar char="•"/>
              <a:defRPr/>
            </a:pPr>
            <a:endParaRPr lang="nl-BE" b="0"/>
          </a:p>
          <a:p>
            <a:pPr marL="92075" indent="-92075" algn="l">
              <a:buFont typeface="Arial" pitchFamily="34" charset="0"/>
              <a:buChar char="•"/>
              <a:defRPr/>
            </a:pPr>
            <a:r>
              <a:rPr lang="nl-BE" b="0"/>
              <a:t>On receipt of positive ‘validation’ Instruction Receipt:</a:t>
            </a:r>
          </a:p>
          <a:p>
            <a:pPr marL="266700" lvl="1" indent="-84138" algn="l">
              <a:buFont typeface="Arial" pitchFamily="34" charset="0"/>
              <a:buChar char="•"/>
              <a:defRPr/>
            </a:pPr>
            <a:r>
              <a:rPr lang="nl-BE" b="0"/>
              <a:t>Status updated to ‘EP validated’, if ‘settlement’ Instruction Receipt expected</a:t>
            </a:r>
          </a:p>
          <a:p>
            <a:pPr marL="266700" lvl="1" indent="-84138" algn="l">
              <a:buFont typeface="Arial" pitchFamily="34" charset="0"/>
              <a:buChar char="•"/>
              <a:defRPr/>
            </a:pPr>
            <a:r>
              <a:rPr lang="nl-BE" b="0"/>
              <a:t>Status updated to ‘Processed’, if no ‘settlement’ Instruction Receipt expected. </a:t>
            </a:r>
          </a:p>
          <a:p>
            <a:pPr marL="92075" indent="-92075" algn="l">
              <a:buFont typeface="Arial" pitchFamily="34" charset="0"/>
              <a:buChar char="•"/>
              <a:defRPr/>
            </a:pPr>
            <a:endParaRPr lang="nl-BE" b="0"/>
          </a:p>
          <a:p>
            <a:pPr marL="92075" indent="-92075" algn="l">
              <a:buFont typeface="Arial" pitchFamily="34" charset="0"/>
              <a:buChar char="•"/>
              <a:defRPr/>
            </a:pPr>
            <a:r>
              <a:rPr lang="nl-BE" b="0"/>
              <a:t>On receipt of positive ‘settlement’ Receipt: status updated to ‘Processed’ </a:t>
            </a:r>
          </a:p>
          <a:p>
            <a:pPr marL="92075" indent="-92075" algn="l">
              <a:buFont typeface="Arial" pitchFamily="34" charset="0"/>
              <a:buChar char="•"/>
              <a:defRPr/>
            </a:pPr>
            <a:endParaRPr lang="nl-BE" b="0"/>
          </a:p>
          <a:p>
            <a:pPr marL="92075" indent="-92075" algn="l">
              <a:buFont typeface="Arial" pitchFamily="34" charset="0"/>
              <a:buChar char="•"/>
              <a:defRPr/>
            </a:pPr>
            <a:r>
              <a:rPr lang="nl-BE" b="0"/>
              <a:t>Transactions inherit Instruction status (on UI)</a:t>
            </a:r>
          </a:p>
        </p:txBody>
      </p:sp>
    </p:spTree>
    <p:extLst>
      <p:ext uri="{BB962C8B-B14F-4D97-AF65-F5344CB8AC3E}">
        <p14:creationId xmlns:p14="http://schemas.microsoft.com/office/powerpoint/2010/main" val="3541259580"/>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PSSM – examples status update</a:t>
            </a:r>
            <a:endParaRPr lang="en-US"/>
          </a:p>
        </p:txBody>
      </p:sp>
      <p:sp>
        <p:nvSpPr>
          <p:cNvPr id="3" name="Content Placeholder 2"/>
          <p:cNvSpPr>
            <a:spLocks noGrp="1"/>
          </p:cNvSpPr>
          <p:nvPr>
            <p:ph idx="1"/>
          </p:nvPr>
        </p:nvSpPr>
        <p:spPr/>
        <p:txBody>
          <a:bodyPr/>
          <a:lstStyle/>
          <a:p>
            <a:r>
              <a:rPr lang="nl-BE"/>
              <a:t>Transport receipts (network receipt F21)</a:t>
            </a:r>
            <a:endParaRPr lang="en-US"/>
          </a:p>
        </p:txBody>
      </p:sp>
      <p:pic>
        <p:nvPicPr>
          <p:cNvPr id="955395" name="Picture 3"/>
          <p:cNvPicPr>
            <a:picLocks noChangeAspect="1" noChangeArrowheads="1"/>
          </p:cNvPicPr>
          <p:nvPr/>
        </p:nvPicPr>
        <p:blipFill>
          <a:blip r:embed="rId3" cstate="print"/>
          <a:srcRect/>
          <a:stretch>
            <a:fillRect/>
          </a:stretch>
        </p:blipFill>
        <p:spPr bwMode="auto">
          <a:xfrm>
            <a:off x="877518" y="1957204"/>
            <a:ext cx="7307998" cy="2848713"/>
          </a:xfrm>
          <a:prstGeom prst="rect">
            <a:avLst/>
          </a:prstGeom>
          <a:noFill/>
          <a:ln w="9525">
            <a:noFill/>
            <a:miter lim="800000"/>
            <a:headEnd/>
            <a:tailEnd/>
          </a:ln>
          <a:effectLst/>
        </p:spPr>
      </p:pic>
    </p:spTree>
    <p:extLst>
      <p:ext uri="{BB962C8B-B14F-4D97-AF65-F5344CB8AC3E}">
        <p14:creationId xmlns:p14="http://schemas.microsoft.com/office/powerpoint/2010/main" val="137612991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PSSM – examples status update</a:t>
            </a:r>
            <a:endParaRPr lang="en-US"/>
          </a:p>
        </p:txBody>
      </p:sp>
      <p:sp>
        <p:nvSpPr>
          <p:cNvPr id="3" name="Content Placeholder 2"/>
          <p:cNvSpPr>
            <a:spLocks noGrp="1"/>
          </p:cNvSpPr>
          <p:nvPr>
            <p:ph idx="1"/>
          </p:nvPr>
        </p:nvSpPr>
        <p:spPr/>
        <p:txBody>
          <a:bodyPr/>
          <a:lstStyle/>
          <a:p>
            <a:pPr lvl="0"/>
            <a:r>
              <a:rPr lang="en-US"/>
              <a:t>All possible transport receipts and Instruction receipts expected, Y-copy</a:t>
            </a:r>
          </a:p>
        </p:txBody>
      </p:sp>
      <p:pic>
        <p:nvPicPr>
          <p:cNvPr id="955397" name="Picture 5"/>
          <p:cNvPicPr>
            <a:picLocks noChangeAspect="1" noChangeArrowheads="1"/>
          </p:cNvPicPr>
          <p:nvPr/>
        </p:nvPicPr>
        <p:blipFill>
          <a:blip r:embed="rId2" cstate="print"/>
          <a:srcRect/>
          <a:stretch>
            <a:fillRect/>
          </a:stretch>
        </p:blipFill>
        <p:spPr bwMode="auto">
          <a:xfrm>
            <a:off x="350986" y="2020519"/>
            <a:ext cx="8504237" cy="3975100"/>
          </a:xfrm>
          <a:prstGeom prst="rect">
            <a:avLst/>
          </a:prstGeom>
          <a:noFill/>
          <a:ln w="9525">
            <a:noFill/>
            <a:miter lim="800000"/>
            <a:headEnd/>
            <a:tailEnd/>
          </a:ln>
          <a:effectLst/>
        </p:spPr>
      </p:pic>
    </p:spTree>
    <p:extLst>
      <p:ext uri="{BB962C8B-B14F-4D97-AF65-F5344CB8AC3E}">
        <p14:creationId xmlns:p14="http://schemas.microsoft.com/office/powerpoint/2010/main" val="349833253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PSSM - demo</a:t>
            </a:r>
          </a:p>
        </p:txBody>
      </p:sp>
      <p:sp>
        <p:nvSpPr>
          <p:cNvPr id="4" name="Line 25"/>
          <p:cNvSpPr>
            <a:spLocks noChangeShapeType="1"/>
          </p:cNvSpPr>
          <p:nvPr/>
        </p:nvSpPr>
        <p:spPr bwMode="auto">
          <a:xfrm>
            <a:off x="1222098" y="4569027"/>
            <a:ext cx="252000" cy="0"/>
          </a:xfrm>
          <a:prstGeom prst="line">
            <a:avLst/>
          </a:prstGeom>
          <a:ln>
            <a:solidFill>
              <a:schemeClr val="bg1">
                <a:lumMod val="6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5" name="Picture 51" descr="Shop2"/>
          <p:cNvPicPr>
            <a:picLocks noChangeAspect="1" noChangeArrowheads="1"/>
          </p:cNvPicPr>
          <p:nvPr/>
        </p:nvPicPr>
        <p:blipFill>
          <a:blip r:embed="rId2" cstate="print"/>
          <a:srcRect/>
          <a:stretch>
            <a:fillRect/>
          </a:stretch>
        </p:blipFill>
        <p:spPr bwMode="auto">
          <a:xfrm>
            <a:off x="272411" y="4348408"/>
            <a:ext cx="793180" cy="424918"/>
          </a:xfrm>
          <a:prstGeom prst="rect">
            <a:avLst/>
          </a:prstGeom>
          <a:noFill/>
          <a:ln w="9525">
            <a:noFill/>
            <a:miter lim="800000"/>
            <a:headEnd/>
            <a:tailEnd/>
          </a:ln>
        </p:spPr>
      </p:pic>
      <p:pic>
        <p:nvPicPr>
          <p:cNvPr id="6" name="Picture 64" descr="Company9"/>
          <p:cNvPicPr>
            <a:picLocks noChangeAspect="1" noChangeArrowheads="1"/>
          </p:cNvPicPr>
          <p:nvPr/>
        </p:nvPicPr>
        <p:blipFill>
          <a:blip r:embed="rId3" cstate="print"/>
          <a:srcRect/>
          <a:stretch>
            <a:fillRect/>
          </a:stretch>
        </p:blipFill>
        <p:spPr bwMode="auto">
          <a:xfrm>
            <a:off x="7883694" y="4406044"/>
            <a:ext cx="1064607" cy="397453"/>
          </a:xfrm>
          <a:prstGeom prst="rect">
            <a:avLst/>
          </a:prstGeom>
          <a:noFill/>
          <a:ln w="9525">
            <a:noFill/>
            <a:miter lim="800000"/>
            <a:headEnd/>
            <a:tailEnd/>
          </a:ln>
        </p:spPr>
      </p:pic>
      <p:sp>
        <p:nvSpPr>
          <p:cNvPr id="7" name="TextBox 6"/>
          <p:cNvSpPr txBox="1"/>
          <p:nvPr/>
        </p:nvSpPr>
        <p:spPr>
          <a:xfrm>
            <a:off x="7882780" y="4862868"/>
            <a:ext cx="1137876" cy="477054"/>
          </a:xfrm>
          <a:prstGeom prst="rect">
            <a:avLst/>
          </a:prstGeom>
          <a:noFill/>
        </p:spPr>
        <p:txBody>
          <a:bodyPr wrap="none" rtlCol="0">
            <a:spAutoFit/>
          </a:bodyPr>
          <a:lstStyle/>
          <a:p>
            <a:r>
              <a:rPr lang="nl-BE" sz="1400">
                <a:latin typeface="+mn-lt"/>
              </a:rPr>
              <a:t>Web Lite Inc </a:t>
            </a:r>
            <a:br>
              <a:rPr lang="nl-BE" sz="1400">
                <a:latin typeface="+mn-lt"/>
              </a:rPr>
            </a:br>
            <a:r>
              <a:rPr lang="nl-BE" sz="1100" b="1" i="1">
                <a:latin typeface="+mn-lt"/>
              </a:rPr>
              <a:t>Credit Party</a:t>
            </a:r>
            <a:endParaRPr lang="en-US" sz="1000" b="1" i="1">
              <a:latin typeface="+mn-lt"/>
            </a:endParaRPr>
          </a:p>
        </p:txBody>
      </p:sp>
      <p:sp>
        <p:nvSpPr>
          <p:cNvPr id="8" name="TextBox 7"/>
          <p:cNvSpPr txBox="1"/>
          <p:nvPr/>
        </p:nvSpPr>
        <p:spPr>
          <a:xfrm>
            <a:off x="1462999" y="4851789"/>
            <a:ext cx="1229824" cy="646331"/>
          </a:xfrm>
          <a:prstGeom prst="rect">
            <a:avLst/>
          </a:prstGeom>
          <a:noFill/>
        </p:spPr>
        <p:txBody>
          <a:bodyPr wrap="none" rtlCol="0">
            <a:spAutoFit/>
          </a:bodyPr>
          <a:lstStyle/>
          <a:p>
            <a:r>
              <a:rPr lang="en-US" sz="1400" err="1">
                <a:latin typeface="+mn-lt"/>
              </a:rPr>
              <a:t>Banco</a:t>
            </a:r>
            <a:r>
              <a:rPr lang="en-US" sz="1400">
                <a:latin typeface="+mn-lt"/>
              </a:rPr>
              <a:t> </a:t>
            </a:r>
            <a:r>
              <a:rPr lang="en-US" sz="1400" err="1">
                <a:latin typeface="+mn-lt"/>
              </a:rPr>
              <a:t>Monex</a:t>
            </a:r>
            <a:br>
              <a:rPr lang="en-US" sz="1400">
                <a:latin typeface="+mn-lt"/>
              </a:rPr>
            </a:br>
            <a:r>
              <a:rPr lang="en-US" sz="1100">
                <a:latin typeface="+mn-lt"/>
              </a:rPr>
              <a:t>(MONXMXMM) </a:t>
            </a:r>
            <a:br>
              <a:rPr lang="en-US" sz="1400">
                <a:latin typeface="+mn-lt"/>
              </a:rPr>
            </a:br>
            <a:r>
              <a:rPr lang="nl-BE" sz="1100" b="1" i="1">
                <a:latin typeface="+mn-lt"/>
              </a:rPr>
              <a:t>Debit Party Agent</a:t>
            </a:r>
            <a:endParaRPr lang="en-US" sz="1100" b="1" i="1">
              <a:latin typeface="+mn-lt"/>
            </a:endParaRPr>
          </a:p>
        </p:txBody>
      </p:sp>
      <p:pic>
        <p:nvPicPr>
          <p:cNvPr id="9" name="Picture 5" descr="Bank-shadow"/>
          <p:cNvPicPr>
            <a:picLocks noChangeAspect="1" noChangeArrowheads="1"/>
          </p:cNvPicPr>
          <p:nvPr/>
        </p:nvPicPr>
        <p:blipFill>
          <a:blip r:embed="rId4" cstate="print"/>
          <a:srcRect/>
          <a:stretch>
            <a:fillRect/>
          </a:stretch>
        </p:blipFill>
        <p:spPr bwMode="auto">
          <a:xfrm>
            <a:off x="1519473" y="4137409"/>
            <a:ext cx="1025525" cy="760412"/>
          </a:xfrm>
          <a:prstGeom prst="rect">
            <a:avLst/>
          </a:prstGeom>
          <a:noFill/>
          <a:ln w="9525">
            <a:noFill/>
            <a:miter lim="800000"/>
            <a:headEnd/>
            <a:tailEnd/>
          </a:ln>
        </p:spPr>
      </p:pic>
      <p:sp>
        <p:nvSpPr>
          <p:cNvPr id="10" name="TextBox 9"/>
          <p:cNvSpPr txBox="1"/>
          <p:nvPr/>
        </p:nvSpPr>
        <p:spPr>
          <a:xfrm>
            <a:off x="5912185" y="4973792"/>
            <a:ext cx="2193741" cy="904863"/>
          </a:xfrm>
          <a:prstGeom prst="rect">
            <a:avLst/>
          </a:prstGeom>
          <a:noFill/>
        </p:spPr>
        <p:txBody>
          <a:bodyPr wrap="none" rtlCol="0">
            <a:spAutoFit/>
          </a:bodyPr>
          <a:lstStyle/>
          <a:p>
            <a:r>
              <a:rPr lang="it-IT" sz="1400">
                <a:latin typeface="+mn-lt"/>
              </a:rPr>
              <a:t>BANCA MONTE DEI PASCHI</a:t>
            </a:r>
          </a:p>
          <a:p>
            <a:r>
              <a:rPr lang="it-IT" sz="1400">
                <a:latin typeface="+mn-lt"/>
              </a:rPr>
              <a:t> DI SIENA S.P.A.</a:t>
            </a:r>
            <a:r>
              <a:rPr lang="en-US" sz="1400">
                <a:latin typeface="+mn-lt"/>
              </a:rPr>
              <a:t> </a:t>
            </a:r>
            <a:br>
              <a:rPr lang="en-US" sz="1400">
                <a:latin typeface="+mn-lt"/>
              </a:rPr>
            </a:br>
            <a:r>
              <a:rPr lang="en-US" sz="1100">
                <a:latin typeface="+mn-lt"/>
              </a:rPr>
              <a:t>(TOSCIT3F) </a:t>
            </a:r>
            <a:br>
              <a:rPr lang="en-US" sz="1400">
                <a:latin typeface="+mn-lt"/>
              </a:rPr>
            </a:br>
            <a:r>
              <a:rPr lang="nl-BE" sz="1100" i="1"/>
              <a:t> </a:t>
            </a:r>
            <a:r>
              <a:rPr lang="nl-BE" sz="1100" i="1">
                <a:latin typeface="+mn-lt"/>
              </a:rPr>
              <a:t>Credit Party Agent</a:t>
            </a:r>
            <a:endParaRPr lang="en-US" sz="1100" i="1">
              <a:latin typeface="+mn-lt"/>
            </a:endParaRPr>
          </a:p>
        </p:txBody>
      </p:sp>
      <p:pic>
        <p:nvPicPr>
          <p:cNvPr id="11" name="Picture 5" descr="Bank-shadow"/>
          <p:cNvPicPr>
            <a:picLocks noChangeAspect="1" noChangeArrowheads="1"/>
          </p:cNvPicPr>
          <p:nvPr/>
        </p:nvPicPr>
        <p:blipFill>
          <a:blip r:embed="rId4" cstate="print"/>
          <a:srcRect/>
          <a:stretch>
            <a:fillRect/>
          </a:stretch>
        </p:blipFill>
        <p:spPr bwMode="auto">
          <a:xfrm>
            <a:off x="6439985" y="4237656"/>
            <a:ext cx="1025525" cy="760412"/>
          </a:xfrm>
          <a:prstGeom prst="rect">
            <a:avLst/>
          </a:prstGeom>
          <a:noFill/>
          <a:ln w="9525">
            <a:noFill/>
            <a:miter lim="800000"/>
            <a:headEnd/>
            <a:tailEnd/>
          </a:ln>
        </p:spPr>
      </p:pic>
      <p:sp>
        <p:nvSpPr>
          <p:cNvPr id="12" name="Line 25"/>
          <p:cNvSpPr>
            <a:spLocks noChangeShapeType="1"/>
          </p:cNvSpPr>
          <p:nvPr/>
        </p:nvSpPr>
        <p:spPr bwMode="auto">
          <a:xfrm flipV="1">
            <a:off x="2429191" y="3880189"/>
            <a:ext cx="202022" cy="202037"/>
          </a:xfrm>
          <a:prstGeom prst="line">
            <a:avLst/>
          </a:prstGeom>
          <a:ln>
            <a:solidFill>
              <a:schemeClr val="bg1">
                <a:lumMod val="6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13" name="Picture 54" descr="message"/>
          <p:cNvPicPr>
            <a:picLocks noChangeAspect="1" noChangeArrowheads="1"/>
          </p:cNvPicPr>
          <p:nvPr/>
        </p:nvPicPr>
        <p:blipFill>
          <a:blip r:embed="rId5" cstate="print"/>
          <a:srcRect/>
          <a:stretch>
            <a:fillRect/>
          </a:stretch>
        </p:blipFill>
        <p:spPr bwMode="auto">
          <a:xfrm>
            <a:off x="1821470" y="3125340"/>
            <a:ext cx="453067" cy="357190"/>
          </a:xfrm>
          <a:prstGeom prst="rect">
            <a:avLst/>
          </a:prstGeom>
          <a:noFill/>
          <a:ln w="9525">
            <a:noFill/>
            <a:miter lim="800000"/>
            <a:headEnd/>
            <a:tailEnd/>
          </a:ln>
        </p:spPr>
      </p:pic>
      <p:sp>
        <p:nvSpPr>
          <p:cNvPr id="14" name="TextBox 13"/>
          <p:cNvSpPr txBox="1"/>
          <p:nvPr/>
        </p:nvSpPr>
        <p:spPr>
          <a:xfrm>
            <a:off x="1502083" y="3435234"/>
            <a:ext cx="1048685" cy="464743"/>
          </a:xfrm>
          <a:prstGeom prst="rect">
            <a:avLst/>
          </a:prstGeom>
          <a:noFill/>
        </p:spPr>
        <p:txBody>
          <a:bodyPr wrap="none" rtlCol="0">
            <a:spAutoFit/>
          </a:bodyPr>
          <a:lstStyle/>
          <a:p>
            <a:r>
              <a:rPr lang="nl-BE" sz="1100">
                <a:latin typeface="+mn-lt"/>
              </a:rPr>
              <a:t>MT103</a:t>
            </a:r>
          </a:p>
          <a:p>
            <a:r>
              <a:rPr lang="nl-BE" sz="1100">
                <a:latin typeface="+mn-lt"/>
              </a:rPr>
              <a:t>(1000001 EUR)</a:t>
            </a:r>
          </a:p>
        </p:txBody>
      </p:sp>
      <p:sp>
        <p:nvSpPr>
          <p:cNvPr id="15" name="TextBox 14"/>
          <p:cNvSpPr txBox="1"/>
          <p:nvPr/>
        </p:nvSpPr>
        <p:spPr>
          <a:xfrm>
            <a:off x="5046459" y="3599553"/>
            <a:ext cx="1613179" cy="1064907"/>
          </a:xfrm>
          <a:prstGeom prst="rect">
            <a:avLst/>
          </a:prstGeom>
          <a:noFill/>
        </p:spPr>
        <p:txBody>
          <a:bodyPr wrap="square" rtlCol="0">
            <a:spAutoFit/>
          </a:bodyPr>
          <a:lstStyle/>
          <a:p>
            <a:r>
              <a:rPr lang="en-US" sz="1400">
                <a:latin typeface="+mn-lt"/>
              </a:rPr>
              <a:t>BANCA TOSCANA S.P.A. </a:t>
            </a:r>
            <a:br>
              <a:rPr lang="en-US" sz="1400">
                <a:latin typeface="+mn-lt"/>
              </a:rPr>
            </a:br>
            <a:r>
              <a:rPr lang="en-US" sz="1100">
                <a:latin typeface="+mn-lt"/>
              </a:rPr>
              <a:t>(TOSCIT3F) </a:t>
            </a:r>
            <a:br>
              <a:rPr lang="en-US" sz="1400">
                <a:latin typeface="+mn-lt"/>
              </a:rPr>
            </a:br>
            <a:r>
              <a:rPr lang="nl-BE" sz="1100" i="1">
                <a:latin typeface="+mn-lt"/>
              </a:rPr>
              <a:t>Intermediary</a:t>
            </a:r>
          </a:p>
          <a:p>
            <a:r>
              <a:rPr lang="nl-BE" sz="1100" i="1">
                <a:latin typeface="+mn-lt"/>
              </a:rPr>
              <a:t>Agent</a:t>
            </a:r>
            <a:endParaRPr lang="en-US" sz="1100" i="1">
              <a:latin typeface="+mn-lt"/>
            </a:endParaRPr>
          </a:p>
        </p:txBody>
      </p:sp>
      <p:pic>
        <p:nvPicPr>
          <p:cNvPr id="16" name="Picture 5" descr="Bank-shadow"/>
          <p:cNvPicPr>
            <a:picLocks noChangeAspect="1" noChangeArrowheads="1"/>
          </p:cNvPicPr>
          <p:nvPr/>
        </p:nvPicPr>
        <p:blipFill>
          <a:blip r:embed="rId4" cstate="print"/>
          <a:srcRect/>
          <a:stretch>
            <a:fillRect/>
          </a:stretch>
        </p:blipFill>
        <p:spPr bwMode="auto">
          <a:xfrm>
            <a:off x="5248722" y="2911042"/>
            <a:ext cx="1025525" cy="760412"/>
          </a:xfrm>
          <a:prstGeom prst="rect">
            <a:avLst/>
          </a:prstGeom>
          <a:noFill/>
          <a:ln w="9525">
            <a:noFill/>
            <a:miter lim="800000"/>
            <a:headEnd/>
            <a:tailEnd/>
          </a:ln>
        </p:spPr>
      </p:pic>
      <p:sp>
        <p:nvSpPr>
          <p:cNvPr id="17" name="Line 25"/>
          <p:cNvSpPr>
            <a:spLocks noChangeShapeType="1"/>
          </p:cNvSpPr>
          <p:nvPr/>
        </p:nvSpPr>
        <p:spPr bwMode="auto">
          <a:xfrm flipV="1">
            <a:off x="3561908" y="2326594"/>
            <a:ext cx="404038" cy="372142"/>
          </a:xfrm>
          <a:prstGeom prst="line">
            <a:avLst/>
          </a:prstGeom>
          <a:ln>
            <a:solidFill>
              <a:schemeClr val="bg1">
                <a:lumMod val="6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sp>
        <p:nvSpPr>
          <p:cNvPr id="18" name="Line 25"/>
          <p:cNvSpPr>
            <a:spLocks noChangeShapeType="1"/>
          </p:cNvSpPr>
          <p:nvPr/>
        </p:nvSpPr>
        <p:spPr bwMode="auto">
          <a:xfrm rot="5400000" flipV="1">
            <a:off x="6618308" y="3848411"/>
            <a:ext cx="195617" cy="152856"/>
          </a:xfrm>
          <a:prstGeom prst="line">
            <a:avLst/>
          </a:prstGeom>
          <a:ln>
            <a:solidFill>
              <a:schemeClr val="bg1">
                <a:lumMod val="6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19" name="Picture 5" descr="Bank-shadow"/>
          <p:cNvPicPr>
            <a:picLocks noChangeAspect="1" noChangeArrowheads="1"/>
          </p:cNvPicPr>
          <p:nvPr/>
        </p:nvPicPr>
        <p:blipFill>
          <a:blip r:embed="rId4" cstate="print"/>
          <a:srcRect/>
          <a:stretch>
            <a:fillRect/>
          </a:stretch>
        </p:blipFill>
        <p:spPr bwMode="auto">
          <a:xfrm>
            <a:off x="2801329" y="2902378"/>
            <a:ext cx="1025525" cy="760412"/>
          </a:xfrm>
          <a:prstGeom prst="rect">
            <a:avLst/>
          </a:prstGeom>
          <a:noFill/>
          <a:ln w="9525">
            <a:noFill/>
            <a:miter lim="800000"/>
            <a:headEnd/>
            <a:tailEnd/>
          </a:ln>
        </p:spPr>
      </p:pic>
      <p:sp>
        <p:nvSpPr>
          <p:cNvPr id="20" name="TextBox 19"/>
          <p:cNvSpPr txBox="1"/>
          <p:nvPr/>
        </p:nvSpPr>
        <p:spPr>
          <a:xfrm>
            <a:off x="2545336" y="3593604"/>
            <a:ext cx="1730155" cy="510909"/>
          </a:xfrm>
          <a:prstGeom prst="rect">
            <a:avLst/>
          </a:prstGeom>
          <a:noFill/>
        </p:spPr>
        <p:txBody>
          <a:bodyPr wrap="square" rtlCol="0">
            <a:spAutoFit/>
          </a:bodyPr>
          <a:lstStyle/>
          <a:p>
            <a:pPr algn="ctr"/>
            <a:r>
              <a:rPr lang="nl-BE" sz="1400">
                <a:latin typeface="+mn-lt"/>
              </a:rPr>
              <a:t>XCT BANK-1</a:t>
            </a:r>
          </a:p>
          <a:p>
            <a:pPr algn="ctr"/>
            <a:r>
              <a:rPr lang="nl-BE" sz="1100">
                <a:latin typeface="+mn-lt"/>
              </a:rPr>
              <a:t>(XCTABEBB)</a:t>
            </a:r>
          </a:p>
        </p:txBody>
      </p:sp>
      <p:pic>
        <p:nvPicPr>
          <p:cNvPr id="21" name="Picture 20"/>
          <p:cNvPicPr>
            <a:picLocks noChangeAspect="1" noChangeArrowheads="1"/>
          </p:cNvPicPr>
          <p:nvPr/>
        </p:nvPicPr>
        <p:blipFill>
          <a:blip r:embed="rId6" cstate="print"/>
          <a:srcRect/>
          <a:stretch>
            <a:fillRect/>
          </a:stretch>
        </p:blipFill>
        <p:spPr bwMode="auto">
          <a:xfrm>
            <a:off x="2872767" y="2830943"/>
            <a:ext cx="285751" cy="285749"/>
          </a:xfrm>
          <a:prstGeom prst="rect">
            <a:avLst/>
          </a:prstGeom>
          <a:noFill/>
          <a:ln w="28575" algn="ctr">
            <a:noFill/>
            <a:miter lim="800000"/>
            <a:headEnd/>
            <a:tailEnd/>
          </a:ln>
        </p:spPr>
      </p:pic>
      <p:pic>
        <p:nvPicPr>
          <p:cNvPr id="22" name="Picture 60" descr="Company5"/>
          <p:cNvPicPr>
            <a:picLocks noChangeAspect="1" noChangeArrowheads="1"/>
          </p:cNvPicPr>
          <p:nvPr/>
        </p:nvPicPr>
        <p:blipFill>
          <a:blip r:embed="rId7" cstate="print"/>
          <a:srcRect/>
          <a:stretch>
            <a:fillRect/>
          </a:stretch>
        </p:blipFill>
        <p:spPr bwMode="auto">
          <a:xfrm>
            <a:off x="3903471" y="1026509"/>
            <a:ext cx="854269" cy="1008511"/>
          </a:xfrm>
          <a:prstGeom prst="rect">
            <a:avLst/>
          </a:prstGeom>
          <a:noFill/>
          <a:ln w="9525">
            <a:noFill/>
            <a:miter lim="800000"/>
            <a:headEnd/>
            <a:tailEnd/>
          </a:ln>
        </p:spPr>
      </p:pic>
      <p:sp>
        <p:nvSpPr>
          <p:cNvPr id="23" name="TextBox 22"/>
          <p:cNvSpPr txBox="1"/>
          <p:nvPr/>
        </p:nvSpPr>
        <p:spPr>
          <a:xfrm>
            <a:off x="4223578" y="1970476"/>
            <a:ext cx="565925" cy="307777"/>
          </a:xfrm>
          <a:prstGeom prst="rect">
            <a:avLst/>
          </a:prstGeom>
          <a:noFill/>
        </p:spPr>
        <p:txBody>
          <a:bodyPr wrap="none" rtlCol="0">
            <a:spAutoFit/>
          </a:bodyPr>
          <a:lstStyle/>
          <a:p>
            <a:r>
              <a:rPr lang="nl-BE" sz="1400">
                <a:latin typeface="+mn-lt"/>
              </a:rPr>
              <a:t>RTGS</a:t>
            </a:r>
            <a:endParaRPr lang="en-US" sz="1400">
              <a:latin typeface="+mn-lt"/>
            </a:endParaRPr>
          </a:p>
        </p:txBody>
      </p:sp>
      <p:sp>
        <p:nvSpPr>
          <p:cNvPr id="24" name="Line 25"/>
          <p:cNvSpPr>
            <a:spLocks noChangeShapeType="1"/>
          </p:cNvSpPr>
          <p:nvPr/>
        </p:nvSpPr>
        <p:spPr bwMode="auto">
          <a:xfrm>
            <a:off x="5005832" y="2395213"/>
            <a:ext cx="421742" cy="400458"/>
          </a:xfrm>
          <a:prstGeom prst="line">
            <a:avLst/>
          </a:prstGeom>
          <a:ln>
            <a:solidFill>
              <a:schemeClr val="bg1">
                <a:lumMod val="6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sp>
        <p:nvSpPr>
          <p:cNvPr id="25" name="Line 25"/>
          <p:cNvSpPr>
            <a:spLocks noChangeShapeType="1"/>
          </p:cNvSpPr>
          <p:nvPr/>
        </p:nvSpPr>
        <p:spPr bwMode="auto">
          <a:xfrm>
            <a:off x="7497984" y="4614436"/>
            <a:ext cx="252000" cy="0"/>
          </a:xfrm>
          <a:prstGeom prst="line">
            <a:avLst/>
          </a:prstGeom>
          <a:ln>
            <a:solidFill>
              <a:schemeClr val="bg1">
                <a:lumMod val="6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26" name="Picture 54" descr="message"/>
          <p:cNvPicPr>
            <a:picLocks noChangeAspect="1" noChangeArrowheads="1"/>
          </p:cNvPicPr>
          <p:nvPr/>
        </p:nvPicPr>
        <p:blipFill>
          <a:blip r:embed="rId5" cstate="print"/>
          <a:srcRect/>
          <a:stretch>
            <a:fillRect/>
          </a:stretch>
        </p:blipFill>
        <p:spPr bwMode="auto">
          <a:xfrm>
            <a:off x="3139039" y="1721094"/>
            <a:ext cx="453067" cy="357190"/>
          </a:xfrm>
          <a:prstGeom prst="rect">
            <a:avLst/>
          </a:prstGeom>
          <a:noFill/>
          <a:ln w="9525">
            <a:noFill/>
            <a:miter lim="800000"/>
            <a:headEnd/>
            <a:tailEnd/>
          </a:ln>
        </p:spPr>
      </p:pic>
      <p:sp>
        <p:nvSpPr>
          <p:cNvPr id="27" name="TextBox 26"/>
          <p:cNvSpPr txBox="1"/>
          <p:nvPr/>
        </p:nvSpPr>
        <p:spPr>
          <a:xfrm>
            <a:off x="2807777" y="2030988"/>
            <a:ext cx="1048685" cy="464743"/>
          </a:xfrm>
          <a:prstGeom prst="rect">
            <a:avLst/>
          </a:prstGeom>
          <a:noFill/>
        </p:spPr>
        <p:txBody>
          <a:bodyPr wrap="none" rtlCol="0">
            <a:spAutoFit/>
          </a:bodyPr>
          <a:lstStyle/>
          <a:p>
            <a:r>
              <a:rPr lang="nl-BE" sz="1100">
                <a:latin typeface="+mn-lt"/>
              </a:rPr>
              <a:t>MT103</a:t>
            </a:r>
          </a:p>
          <a:p>
            <a:r>
              <a:rPr lang="nl-BE" sz="1100">
                <a:latin typeface="+mn-lt"/>
              </a:rPr>
              <a:t>(1000001 EUR)</a:t>
            </a:r>
          </a:p>
        </p:txBody>
      </p:sp>
      <p:sp>
        <p:nvSpPr>
          <p:cNvPr id="28" name="TextBox 27"/>
          <p:cNvSpPr txBox="1"/>
          <p:nvPr/>
        </p:nvSpPr>
        <p:spPr>
          <a:xfrm>
            <a:off x="103773" y="4866410"/>
            <a:ext cx="1349537" cy="477054"/>
          </a:xfrm>
          <a:prstGeom prst="rect">
            <a:avLst/>
          </a:prstGeom>
          <a:noFill/>
        </p:spPr>
        <p:txBody>
          <a:bodyPr wrap="none" rtlCol="0">
            <a:spAutoFit/>
          </a:bodyPr>
          <a:lstStyle/>
          <a:p>
            <a:r>
              <a:rPr lang="nl-BE" sz="1400">
                <a:latin typeface="+mn-lt"/>
              </a:rPr>
              <a:t>Super Store Inc </a:t>
            </a:r>
            <a:br>
              <a:rPr lang="nl-BE" sz="1400">
                <a:latin typeface="+mn-lt"/>
              </a:rPr>
            </a:br>
            <a:r>
              <a:rPr lang="nl-BE" sz="1100" i="1">
                <a:latin typeface="+mn-lt"/>
              </a:rPr>
              <a:t>Debit</a:t>
            </a:r>
            <a:r>
              <a:rPr lang="nl-BE" sz="1100" b="1" i="1">
                <a:latin typeface="+mn-lt"/>
              </a:rPr>
              <a:t> Party</a:t>
            </a:r>
            <a:endParaRPr lang="en-US" sz="1000" b="1" i="1">
              <a:latin typeface="+mn-lt"/>
            </a:endParaRPr>
          </a:p>
        </p:txBody>
      </p:sp>
      <p:sp>
        <p:nvSpPr>
          <p:cNvPr id="29" name="Line 25"/>
          <p:cNvSpPr>
            <a:spLocks noChangeShapeType="1"/>
          </p:cNvSpPr>
          <p:nvPr/>
        </p:nvSpPr>
        <p:spPr bwMode="auto">
          <a:xfrm rot="-10800000" flipV="1">
            <a:off x="3759504" y="2517981"/>
            <a:ext cx="350876" cy="308344"/>
          </a:xfrm>
          <a:prstGeom prst="line">
            <a:avLst/>
          </a:prstGeom>
          <a:ln>
            <a:solidFill>
              <a:schemeClr val="bg1">
                <a:lumMod val="6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defRPr/>
            </a:pPr>
            <a:endParaRPr lang="en-US"/>
          </a:p>
        </p:txBody>
      </p:sp>
      <p:pic>
        <p:nvPicPr>
          <p:cNvPr id="30" name="Picture 54" descr="message"/>
          <p:cNvPicPr>
            <a:picLocks noChangeAspect="1" noChangeArrowheads="1"/>
          </p:cNvPicPr>
          <p:nvPr/>
        </p:nvPicPr>
        <p:blipFill>
          <a:blip r:embed="rId5" cstate="print"/>
          <a:srcRect/>
          <a:stretch>
            <a:fillRect/>
          </a:stretch>
        </p:blipFill>
        <p:spPr bwMode="auto">
          <a:xfrm>
            <a:off x="4094538" y="2652705"/>
            <a:ext cx="453067" cy="357190"/>
          </a:xfrm>
          <a:prstGeom prst="rect">
            <a:avLst/>
          </a:prstGeom>
          <a:noFill/>
          <a:ln w="9525">
            <a:noFill/>
            <a:miter lim="800000"/>
            <a:headEnd/>
            <a:tailEnd/>
          </a:ln>
        </p:spPr>
      </p:pic>
      <p:sp>
        <p:nvSpPr>
          <p:cNvPr id="31" name="TextBox 30"/>
          <p:cNvSpPr txBox="1"/>
          <p:nvPr/>
        </p:nvSpPr>
        <p:spPr>
          <a:xfrm>
            <a:off x="4033876" y="2962599"/>
            <a:ext cx="595035" cy="261610"/>
          </a:xfrm>
          <a:prstGeom prst="rect">
            <a:avLst/>
          </a:prstGeom>
          <a:noFill/>
        </p:spPr>
        <p:txBody>
          <a:bodyPr wrap="none" rtlCol="0">
            <a:spAutoFit/>
          </a:bodyPr>
          <a:lstStyle/>
          <a:p>
            <a:r>
              <a:rPr lang="nl-BE" sz="1100">
                <a:latin typeface="+mn-lt"/>
              </a:rPr>
              <a:t>MT012</a:t>
            </a:r>
          </a:p>
        </p:txBody>
      </p:sp>
    </p:spTree>
    <p:extLst>
      <p:ext uri="{BB962C8B-B14F-4D97-AF65-F5344CB8AC3E}">
        <p14:creationId xmlns:p14="http://schemas.microsoft.com/office/powerpoint/2010/main" val="295765760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2"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1" name="Rectangle 60"/>
          <p:cNvSpPr>
            <a:spLocks noChangeArrowheads="1"/>
          </p:cNvSpPr>
          <p:nvPr/>
        </p:nvSpPr>
        <p:spPr bwMode="auto">
          <a:xfrm>
            <a:off x="3993168" y="1293695"/>
            <a:ext cx="1358900" cy="511175"/>
          </a:xfrm>
          <a:prstGeom prst="rect">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62" name="Rectangle 61"/>
          <p:cNvSpPr>
            <a:spLocks noChangeArrowheads="1"/>
          </p:cNvSpPr>
          <p:nvPr/>
        </p:nvSpPr>
        <p:spPr bwMode="auto">
          <a:xfrm>
            <a:off x="550375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63" name="Rectangle 62"/>
          <p:cNvSpPr>
            <a:spLocks noChangeArrowheads="1"/>
          </p:cNvSpPr>
          <p:nvPr/>
        </p:nvSpPr>
        <p:spPr bwMode="auto">
          <a:xfrm>
            <a:off x="550375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
        <p:nvSpPr>
          <p:cNvPr id="79" name="Rectangle 78"/>
          <p:cNvSpPr>
            <a:spLocks noChangeArrowheads="1"/>
          </p:cNvSpPr>
          <p:nvPr/>
        </p:nvSpPr>
        <p:spPr bwMode="auto">
          <a:xfrm>
            <a:off x="5503758"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
        <p:nvSpPr>
          <p:cNvPr id="88" name="Rectangle 87"/>
          <p:cNvSpPr>
            <a:spLocks noChangeArrowheads="1"/>
          </p:cNvSpPr>
          <p:nvPr/>
        </p:nvSpPr>
        <p:spPr bwMode="auto">
          <a:xfrm>
            <a:off x="2481784" y="3054007"/>
            <a:ext cx="1358900" cy="509588"/>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93" name="Rectangle 92"/>
          <p:cNvSpPr>
            <a:spLocks noChangeArrowheads="1"/>
          </p:cNvSpPr>
          <p:nvPr/>
        </p:nvSpPr>
        <p:spPr bwMode="auto">
          <a:xfrm>
            <a:off x="6996797" y="3054008"/>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pic>
        <p:nvPicPr>
          <p:cNvPr id="67" name="Picture 2" descr="SWIFTReady application payments"/>
          <p:cNvPicPr>
            <a:picLocks noChangeAspect="1" noChangeArrowheads="1"/>
          </p:cNvPicPr>
          <p:nvPr/>
        </p:nvPicPr>
        <p:blipFill>
          <a:blip r:embed="rId3" cstate="print"/>
          <a:srcRect/>
          <a:stretch>
            <a:fillRect/>
          </a:stretch>
        </p:blipFill>
        <p:spPr bwMode="auto">
          <a:xfrm>
            <a:off x="6472053" y="5644202"/>
            <a:ext cx="2089361" cy="563796"/>
          </a:xfrm>
          <a:prstGeom prst="rect">
            <a:avLst/>
          </a:prstGeom>
          <a:noFill/>
        </p:spPr>
      </p:pic>
      <p:sp>
        <p:nvSpPr>
          <p:cNvPr id="112" name="Rectangle 111"/>
          <p:cNvSpPr>
            <a:spLocks noChangeArrowheads="1"/>
          </p:cNvSpPr>
          <p:nvPr/>
        </p:nvSpPr>
        <p:spPr bwMode="auto">
          <a:xfrm>
            <a:off x="688769" y="4084579"/>
            <a:ext cx="7885215" cy="1436914"/>
          </a:xfrm>
          <a:prstGeom prst="rect">
            <a:avLst/>
          </a:prstGeom>
          <a:gradFill>
            <a:gsLst>
              <a:gs pos="0">
                <a:srgbClr val="2787A0">
                  <a:alpha val="0"/>
                </a:srgbClr>
              </a:gs>
              <a:gs pos="80000">
                <a:schemeClr val="accent5">
                  <a:shade val="93000"/>
                  <a:satMod val="130000"/>
                </a:schemeClr>
              </a:gs>
              <a:gs pos="100000">
                <a:schemeClr val="accent5">
                  <a:shade val="94000"/>
                  <a:satMod val="135000"/>
                </a:schemeClr>
              </a:gs>
            </a:gsLst>
          </a:gradFill>
          <a:ln>
            <a:noFill/>
            <a:headEnd/>
            <a:tailEnd/>
          </a:ln>
        </p:spPr>
        <p:style>
          <a:lnRef idx="1">
            <a:schemeClr val="accent5"/>
          </a:lnRef>
          <a:fillRef idx="3">
            <a:schemeClr val="accent5"/>
          </a:fillRef>
          <a:effectRef idx="2">
            <a:schemeClr val="accent5"/>
          </a:effectRef>
          <a:fontRef idx="minor">
            <a:schemeClr val="lt1"/>
          </a:fontRef>
        </p:style>
        <p:txBody>
          <a:bodyPr wrap="none" anchor="t" anchorCtr="0"/>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br>
              <a:rPr lang="nl-BE" sz="2000"/>
            </a:br>
            <a:r>
              <a:rPr lang="nl-BE" sz="2000"/>
              <a:t>Maximum adherence </a:t>
            </a:r>
            <a:r>
              <a:rPr lang="nl-BE" sz="2000" b="0"/>
              <a:t>to</a:t>
            </a:r>
            <a:r>
              <a:rPr lang="nl-BE" sz="2000"/>
              <a:t> SWIFT standards and guidelines</a:t>
            </a:r>
          </a:p>
          <a:p>
            <a:pPr marL="342900" indent="-342900"/>
            <a:r>
              <a:rPr lang="nl-BE" sz="2000">
                <a:latin typeface="Calibri" pitchFamily="34" charset="0"/>
              </a:rPr>
              <a:t>Future ready MT – MX coexistence</a:t>
            </a:r>
          </a:p>
        </p:txBody>
      </p:sp>
      <p:sp>
        <p:nvSpPr>
          <p:cNvPr id="37" name="Rectangle 36"/>
          <p:cNvSpPr>
            <a:spLocks noChangeArrowheads="1"/>
          </p:cNvSpPr>
          <p:nvPr/>
        </p:nvSpPr>
        <p:spPr bwMode="auto">
          <a:xfrm>
            <a:off x="983666"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89" name="7-Point Star 88"/>
          <p:cNvSpPr/>
          <p:nvPr/>
        </p:nvSpPr>
        <p:spPr bwMode="auto">
          <a:xfrm>
            <a:off x="730314" y="1156797"/>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38" name="Rectangle 37"/>
          <p:cNvSpPr>
            <a:spLocks noChangeArrowheads="1"/>
          </p:cNvSpPr>
          <p:nvPr/>
        </p:nvSpPr>
        <p:spPr bwMode="auto">
          <a:xfrm>
            <a:off x="6996797"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
        <p:nvSpPr>
          <p:cNvPr id="39" name="Rectangle 38"/>
          <p:cNvSpPr>
            <a:spLocks noChangeArrowheads="1"/>
          </p:cNvSpPr>
          <p:nvPr/>
        </p:nvSpPr>
        <p:spPr bwMode="auto">
          <a:xfrm>
            <a:off x="550375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
        <p:nvSpPr>
          <p:cNvPr id="40" name="Rectangle 39"/>
          <p:cNvSpPr>
            <a:spLocks noChangeArrowheads="1"/>
          </p:cNvSpPr>
          <p:nvPr/>
        </p:nvSpPr>
        <p:spPr bwMode="auto">
          <a:xfrm>
            <a:off x="399316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
        <p:nvSpPr>
          <p:cNvPr id="41" name="Rectangle 40"/>
          <p:cNvSpPr>
            <a:spLocks noChangeArrowheads="1"/>
          </p:cNvSpPr>
          <p:nvPr/>
        </p:nvSpPr>
        <p:spPr bwMode="auto">
          <a:xfrm>
            <a:off x="3993168" y="2467652"/>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
        <p:nvSpPr>
          <p:cNvPr id="42" name="Rectangle 41"/>
          <p:cNvSpPr>
            <a:spLocks noChangeArrowheads="1"/>
          </p:cNvSpPr>
          <p:nvPr/>
        </p:nvSpPr>
        <p:spPr bwMode="auto">
          <a:xfrm>
            <a:off x="2481784"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
        <p:nvSpPr>
          <p:cNvPr id="43" name="Rectangle 42"/>
          <p:cNvSpPr>
            <a:spLocks noChangeArrowheads="1"/>
          </p:cNvSpPr>
          <p:nvPr/>
        </p:nvSpPr>
        <p:spPr bwMode="auto">
          <a:xfrm>
            <a:off x="983666"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4" name="Rectangle 43"/>
          <p:cNvSpPr>
            <a:spLocks noChangeArrowheads="1"/>
          </p:cNvSpPr>
          <p:nvPr/>
        </p:nvSpPr>
        <p:spPr bwMode="auto">
          <a:xfrm>
            <a:off x="6996797"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
        <p:nvSpPr>
          <p:cNvPr id="45" name="Rectangle 44"/>
          <p:cNvSpPr>
            <a:spLocks noChangeArrowheads="1"/>
          </p:cNvSpPr>
          <p:nvPr/>
        </p:nvSpPr>
        <p:spPr bwMode="auto">
          <a:xfrm>
            <a:off x="983666"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6" name="Rectangle 45"/>
          <p:cNvSpPr>
            <a:spLocks noChangeArrowheads="1"/>
          </p:cNvSpPr>
          <p:nvPr/>
        </p:nvSpPr>
        <p:spPr bwMode="auto">
          <a:xfrm>
            <a:off x="983666"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
        <p:nvSpPr>
          <p:cNvPr id="47" name="Rectangle 46"/>
          <p:cNvSpPr>
            <a:spLocks noChangeArrowheads="1"/>
          </p:cNvSpPr>
          <p:nvPr/>
        </p:nvSpPr>
        <p:spPr bwMode="auto">
          <a:xfrm>
            <a:off x="399316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8" name="Rectangle 47"/>
          <p:cNvSpPr>
            <a:spLocks noChangeArrowheads="1"/>
          </p:cNvSpPr>
          <p:nvPr/>
        </p:nvSpPr>
        <p:spPr bwMode="auto">
          <a:xfrm>
            <a:off x="2481784"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9" name="Rectangle 48"/>
          <p:cNvSpPr>
            <a:spLocks noChangeArrowheads="1"/>
          </p:cNvSpPr>
          <p:nvPr/>
        </p:nvSpPr>
        <p:spPr bwMode="auto">
          <a:xfrm>
            <a:off x="2481784"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
        <p:nvSpPr>
          <p:cNvPr id="51" name="Rectangle 50"/>
          <p:cNvSpPr>
            <a:spLocks noChangeArrowheads="1"/>
          </p:cNvSpPr>
          <p:nvPr/>
        </p:nvSpPr>
        <p:spPr bwMode="auto">
          <a:xfrm>
            <a:off x="6996797"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Tree>
    <p:extLst>
      <p:ext uri="{BB962C8B-B14F-4D97-AF65-F5344CB8AC3E}">
        <p14:creationId xmlns:p14="http://schemas.microsoft.com/office/powerpoint/2010/main" val="161653597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GB"/>
              <a:t>Charges &amp; Billing</a:t>
            </a:r>
            <a:endParaRPr lang="en-US"/>
          </a:p>
        </p:txBody>
      </p:sp>
      <p:sp>
        <p:nvSpPr>
          <p:cNvPr id="40963" name="Content Placeholder 2"/>
          <p:cNvSpPr>
            <a:spLocks noGrp="1"/>
          </p:cNvSpPr>
          <p:nvPr>
            <p:ph idx="1"/>
          </p:nvPr>
        </p:nvSpPr>
        <p:spPr>
          <a:xfrm>
            <a:off x="408011" y="1028576"/>
            <a:ext cx="7521575" cy="5543550"/>
          </a:xfrm>
        </p:spPr>
        <p:txBody>
          <a:bodyPr>
            <a:normAutofit lnSpcReduction="10000"/>
          </a:bodyPr>
          <a:lstStyle/>
          <a:p>
            <a:r>
              <a:rPr lang="nl-BE" sz="2000" b="1"/>
              <a:t>Charges</a:t>
            </a:r>
          </a:p>
          <a:p>
            <a:pPr lvl="1"/>
            <a:r>
              <a:rPr lang="en-US" sz="1800"/>
              <a:t>On a</a:t>
            </a:r>
            <a:r>
              <a:rPr lang="en-US" sz="1800" b="1"/>
              <a:t> payment per payment basis</a:t>
            </a:r>
          </a:p>
          <a:p>
            <a:pPr lvl="1"/>
            <a:endParaRPr lang="en-US" sz="1800" b="1"/>
          </a:p>
          <a:p>
            <a:pPr lvl="1"/>
            <a:r>
              <a:rPr lang="en-US" sz="1800" b="1"/>
              <a:t>OUR, BEN and SHA </a:t>
            </a:r>
            <a:r>
              <a:rPr lang="en-US" sz="1800"/>
              <a:t>charge options</a:t>
            </a:r>
            <a:endParaRPr lang="en-US" sz="1800" b="1"/>
          </a:p>
          <a:p>
            <a:pPr lvl="1"/>
            <a:endParaRPr lang="nl-BE" sz="1800" b="1"/>
          </a:p>
          <a:p>
            <a:pPr lvl="1"/>
            <a:r>
              <a:rPr lang="nl-BE" sz="1800" b="1"/>
              <a:t>Customer</a:t>
            </a:r>
            <a:r>
              <a:rPr lang="nl-BE" sz="1800"/>
              <a:t> and </a:t>
            </a:r>
            <a:r>
              <a:rPr lang="nl-BE" sz="1800" b="1"/>
              <a:t>interbank</a:t>
            </a:r>
            <a:r>
              <a:rPr lang="nl-BE" sz="1800"/>
              <a:t> charges</a:t>
            </a:r>
          </a:p>
          <a:p>
            <a:pPr lvl="1"/>
            <a:endParaRPr lang="nl-BE" sz="1800"/>
          </a:p>
          <a:p>
            <a:pPr lvl="1"/>
            <a:r>
              <a:rPr lang="nl-BE" sz="1800" b="1"/>
              <a:t>Features</a:t>
            </a:r>
          </a:p>
          <a:p>
            <a:pPr lvl="2"/>
            <a:r>
              <a:rPr lang="nl-BE" sz="1600"/>
              <a:t>Charges defined/calculated in various ways</a:t>
            </a:r>
          </a:p>
          <a:p>
            <a:pPr lvl="2"/>
            <a:endParaRPr lang="nl-BE" sz="1600"/>
          </a:p>
          <a:p>
            <a:pPr lvl="2"/>
            <a:endParaRPr lang="nl-BE" sz="1600"/>
          </a:p>
          <a:p>
            <a:pPr lvl="2"/>
            <a:endParaRPr lang="nl-BE" sz="1600"/>
          </a:p>
          <a:p>
            <a:pPr lvl="2"/>
            <a:endParaRPr lang="nl-BE" sz="1600"/>
          </a:p>
          <a:p>
            <a:pPr lvl="2"/>
            <a:endParaRPr lang="nl-BE" sz="1600"/>
          </a:p>
          <a:p>
            <a:pPr lvl="2"/>
            <a:r>
              <a:rPr lang="nl-BE" sz="1600"/>
              <a:t>Various methods to claim charges (accounting, SWIFT MT190, SWIFT MT191, pre-paid charges)</a:t>
            </a:r>
          </a:p>
          <a:p>
            <a:pPr lvl="2"/>
            <a:r>
              <a:rPr lang="nl-BE" sz="1600"/>
              <a:t>Charges can be defined per the agreement on Bank group, Bank, Participant or Account level</a:t>
            </a:r>
          </a:p>
          <a:p>
            <a:pPr lvl="2"/>
            <a:r>
              <a:rPr lang="nl-BE" sz="1600"/>
              <a:t>No charges for PSD eligible payments</a:t>
            </a:r>
          </a:p>
          <a:p>
            <a:pPr lvl="2"/>
            <a:endParaRPr lang="nl-BE" sz="1600"/>
          </a:p>
          <a:p>
            <a:pPr lvl="1"/>
            <a:endParaRPr lang="nl-BE" sz="1800"/>
          </a:p>
          <a:p>
            <a:pPr lvl="1"/>
            <a:endParaRPr lang="nl-BE" sz="1800"/>
          </a:p>
          <a:p>
            <a:pPr lvl="1"/>
            <a:endParaRPr lang="nl-BE" sz="1800"/>
          </a:p>
          <a:p>
            <a:pPr lvl="1"/>
            <a:endParaRPr lang="nl-BE" sz="1800"/>
          </a:p>
          <a:p>
            <a:pPr lvl="1"/>
            <a:endParaRPr lang="nl-BE" sz="1100"/>
          </a:p>
        </p:txBody>
      </p:sp>
      <p:sp>
        <p:nvSpPr>
          <p:cNvPr id="7" name="AutoShape 33"/>
          <p:cNvSpPr>
            <a:spLocks noChangeArrowheads="1"/>
          </p:cNvSpPr>
          <p:nvPr/>
        </p:nvSpPr>
        <p:spPr bwMode="auto">
          <a:xfrm>
            <a:off x="1615033" y="3826797"/>
            <a:ext cx="1603169" cy="1115066"/>
          </a:xfrm>
          <a:prstGeom prst="roundRect">
            <a:avLst>
              <a:gd name="adj" fmla="val 13477"/>
            </a:avLst>
          </a:prstGeom>
          <a:gradFill rotWithShape="1">
            <a:gsLst>
              <a:gs pos="0">
                <a:srgbClr val="FFFFFF"/>
              </a:gs>
              <a:gs pos="100000">
                <a:srgbClr val="889FBE"/>
              </a:gs>
            </a:gsLst>
            <a:lin ang="2700000" scaled="1"/>
          </a:gradFill>
          <a:ln w="19050" algn="ctr">
            <a:solidFill>
              <a:srgbClr val="889FBE"/>
            </a:solidFill>
            <a:round/>
            <a:headEnd/>
            <a:tailEnd/>
          </a:ln>
        </p:spPr>
        <p:txBody>
          <a:bodyPr wrap="none" anchor="t"/>
          <a:lstStyle/>
          <a:p>
            <a:pPr marL="342900" indent="-342900"/>
            <a:r>
              <a:rPr lang="en-US" sz="1400" i="0" u="sng"/>
              <a:t>Fixed</a:t>
            </a:r>
          </a:p>
          <a:p>
            <a:pPr marL="342900" indent="-342900"/>
            <a:r>
              <a:rPr lang="en-US" i="0"/>
              <a:t>€20</a:t>
            </a:r>
          </a:p>
        </p:txBody>
      </p:sp>
      <p:sp>
        <p:nvSpPr>
          <p:cNvPr id="8" name="AutoShape 59"/>
          <p:cNvSpPr>
            <a:spLocks noChangeArrowheads="1"/>
          </p:cNvSpPr>
          <p:nvPr/>
        </p:nvSpPr>
        <p:spPr bwMode="auto">
          <a:xfrm>
            <a:off x="3441056" y="3826798"/>
            <a:ext cx="1605953" cy="1127250"/>
          </a:xfrm>
          <a:prstGeom prst="roundRect">
            <a:avLst>
              <a:gd name="adj" fmla="val 15833"/>
            </a:avLst>
          </a:prstGeom>
          <a:gradFill rotWithShape="1">
            <a:gsLst>
              <a:gs pos="0">
                <a:srgbClr val="336699"/>
              </a:gs>
              <a:gs pos="100000">
                <a:srgbClr val="1C3763"/>
              </a:gs>
            </a:gsLst>
            <a:lin ang="2700000" scaled="1"/>
          </a:gradFill>
          <a:ln w="19050" algn="ctr">
            <a:solidFill>
              <a:srgbClr val="000032"/>
            </a:solidFill>
            <a:round/>
            <a:headEnd/>
            <a:tailEnd/>
          </a:ln>
        </p:spPr>
        <p:txBody>
          <a:bodyPr wrap="none" anchor="t"/>
          <a:lstStyle/>
          <a:p>
            <a:pPr marL="342900" indent="-342900"/>
            <a:r>
              <a:rPr lang="nl-BE" sz="1400" i="0" u="sng">
                <a:solidFill>
                  <a:schemeClr val="bg1"/>
                </a:solidFill>
              </a:rPr>
              <a:t>Percentage</a:t>
            </a:r>
          </a:p>
          <a:p>
            <a:pPr marL="342900" indent="-342900"/>
            <a:r>
              <a:rPr lang="nl-BE" i="0">
                <a:solidFill>
                  <a:schemeClr val="bg1"/>
                </a:solidFill>
              </a:rPr>
              <a:t>0,1 % </a:t>
            </a:r>
          </a:p>
          <a:p>
            <a:pPr marL="342900" indent="-342900"/>
            <a:r>
              <a:rPr lang="nl-BE" i="0">
                <a:solidFill>
                  <a:schemeClr val="bg1"/>
                </a:solidFill>
              </a:rPr>
              <a:t>Min. €5</a:t>
            </a:r>
          </a:p>
          <a:p>
            <a:pPr marL="342900" indent="-342900"/>
            <a:r>
              <a:rPr lang="nl-BE" i="0">
                <a:solidFill>
                  <a:schemeClr val="bg1"/>
                </a:solidFill>
              </a:rPr>
              <a:t>Max. €100</a:t>
            </a:r>
            <a:endParaRPr lang="en-US" i="0">
              <a:solidFill>
                <a:schemeClr val="bg1"/>
              </a:solidFill>
            </a:endParaRPr>
          </a:p>
        </p:txBody>
      </p:sp>
      <p:sp>
        <p:nvSpPr>
          <p:cNvPr id="9" name="AutoShape 59"/>
          <p:cNvSpPr>
            <a:spLocks noChangeArrowheads="1"/>
          </p:cNvSpPr>
          <p:nvPr/>
        </p:nvSpPr>
        <p:spPr bwMode="auto">
          <a:xfrm>
            <a:off x="5296385" y="3850547"/>
            <a:ext cx="2505693" cy="1125186"/>
          </a:xfrm>
          <a:prstGeom prst="roundRect">
            <a:avLst>
              <a:gd name="adj" fmla="val 15833"/>
            </a:avLst>
          </a:prstGeom>
          <a:gradFill rotWithShape="1">
            <a:gsLst>
              <a:gs pos="0">
                <a:srgbClr val="FFFFCC"/>
              </a:gs>
              <a:gs pos="100000">
                <a:srgbClr val="FFCC00"/>
              </a:gs>
            </a:gsLst>
            <a:lin ang="2700000" scaled="1"/>
          </a:gradFill>
          <a:ln w="19050" algn="ctr">
            <a:solidFill>
              <a:srgbClr val="FFCC00"/>
            </a:solidFill>
            <a:round/>
            <a:headEnd/>
            <a:tailEnd/>
          </a:ln>
        </p:spPr>
        <p:txBody>
          <a:bodyPr wrap="none" anchor="t"/>
          <a:lstStyle/>
          <a:p>
            <a:pPr marL="342900" indent="-342900"/>
            <a:r>
              <a:rPr lang="nl-BE" sz="1400" i="0" u="sng"/>
              <a:t>Tiers</a:t>
            </a:r>
          </a:p>
          <a:p>
            <a:pPr marL="342900" indent="-342900"/>
            <a:r>
              <a:rPr lang="nl-BE" i="0"/>
              <a:t>€0-€10000: €5</a:t>
            </a:r>
          </a:p>
          <a:p>
            <a:pPr marL="342900" indent="-342900"/>
            <a:r>
              <a:rPr lang="nl-BE" i="0"/>
              <a:t>€10000-€100000: €10</a:t>
            </a:r>
          </a:p>
          <a:p>
            <a:pPr marL="342900" indent="-342900"/>
            <a:endParaRPr lang="nl-BE" sz="1400" i="0" u="sng"/>
          </a:p>
        </p:txBody>
      </p:sp>
    </p:spTree>
    <p:extLst>
      <p:ext uri="{BB962C8B-B14F-4D97-AF65-F5344CB8AC3E}">
        <p14:creationId xmlns:p14="http://schemas.microsoft.com/office/powerpoint/2010/main" val="1836953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en-US"/>
              <a:t>Agenda</a:t>
            </a:r>
          </a:p>
        </p:txBody>
      </p:sp>
      <p:sp>
        <p:nvSpPr>
          <p:cNvPr id="11267" name="Rectangle 3"/>
          <p:cNvSpPr>
            <a:spLocks noGrp="1" noChangeArrowheads="1"/>
          </p:cNvSpPr>
          <p:nvPr>
            <p:ph type="body" idx="1"/>
          </p:nvPr>
        </p:nvSpPr>
        <p:spPr/>
        <p:txBody>
          <a:bodyPr/>
          <a:lstStyle/>
          <a:p>
            <a:pPr marL="533400" indent="-533400" eaLnBrk="1" hangingPunct="1">
              <a:buFont typeface="Wingdings" pitchFamily="2" charset="2"/>
              <a:buAutoNum type="arabicPeriod"/>
            </a:pPr>
            <a:r>
              <a:rPr lang="en-US" altLang="en-US">
                <a:solidFill>
                  <a:srgbClr val="B2B2B2"/>
                </a:solidFill>
              </a:rPr>
              <a:t>Introduction to Payments</a:t>
            </a:r>
          </a:p>
          <a:p>
            <a:pPr marL="533400" indent="-533400" eaLnBrk="1" hangingPunct="1">
              <a:buFont typeface="Wingdings" pitchFamily="2" charset="2"/>
              <a:buAutoNum type="arabicPeriod"/>
            </a:pPr>
            <a:r>
              <a:rPr lang="en-US" altLang="en-US"/>
              <a:t>Some OPF PAYMENT terms and entities</a:t>
            </a:r>
          </a:p>
          <a:p>
            <a:pPr marL="533400" indent="-533400" eaLnBrk="1" hangingPunct="1">
              <a:buFont typeface="Wingdings" pitchFamily="2" charset="2"/>
              <a:buAutoNum type="arabicPeriod"/>
            </a:pPr>
            <a:r>
              <a:rPr lang="en-US" altLang="en-US">
                <a:solidFill>
                  <a:srgbClr val="B2B2B2"/>
                </a:solidFill>
              </a:rPr>
              <a:t>OPF PAYMENT Flows</a:t>
            </a:r>
          </a:p>
          <a:p>
            <a:pPr marL="533400" indent="-533400" eaLnBrk="1" hangingPunct="1">
              <a:buFont typeface="Wingdings" pitchFamily="2" charset="2"/>
              <a:buAutoNum type="arabicPeriod"/>
            </a:pPr>
            <a:r>
              <a:rPr lang="en-US" altLang="en-US">
                <a:solidFill>
                  <a:srgbClr val="B2B2B2"/>
                </a:solidFill>
              </a:rPr>
              <a:t>Accounting</a:t>
            </a:r>
          </a:p>
          <a:p>
            <a:pPr marL="533400" indent="-533400" eaLnBrk="1" hangingPunct="1">
              <a:buFont typeface="Wingdings" pitchFamily="2" charset="2"/>
              <a:buAutoNum type="arabicPeriod"/>
            </a:pPr>
            <a:r>
              <a:rPr lang="en-US" altLang="en-US">
                <a:solidFill>
                  <a:srgbClr val="B2B2B2"/>
                </a:solidFill>
              </a:rPr>
              <a:t>R-Transactions</a:t>
            </a:r>
          </a:p>
          <a:p>
            <a:pPr marL="533400" indent="-533400" eaLnBrk="1" hangingPunct="1">
              <a:buFont typeface="Wingdings" pitchFamily="2" charset="2"/>
              <a:buAutoNum type="arabicPeriod"/>
            </a:pPr>
            <a:r>
              <a:rPr lang="en-US" altLang="en-US">
                <a:solidFill>
                  <a:srgbClr val="B2B2B2"/>
                </a:solidFill>
              </a:rPr>
              <a:t>Formats</a:t>
            </a:r>
          </a:p>
          <a:p>
            <a:pPr marL="533400" indent="-533400" eaLnBrk="1" hangingPunct="1">
              <a:buFont typeface="Wingdings" pitchFamily="2" charset="2"/>
              <a:buAutoNum type="arabicPeriod"/>
            </a:pPr>
            <a:r>
              <a:rPr lang="en-US" altLang="en-US">
                <a:solidFill>
                  <a:srgbClr val="B2B2B2"/>
                </a:solidFill>
              </a:rPr>
              <a:t>Exchange Conditions</a:t>
            </a:r>
          </a:p>
        </p:txBody>
      </p:sp>
    </p:spTree>
    <p:extLst>
      <p:ext uri="{BB962C8B-B14F-4D97-AF65-F5344CB8AC3E}">
        <p14:creationId xmlns:p14="http://schemas.microsoft.com/office/powerpoint/2010/main" val="139355570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Charges - terminology</a:t>
            </a:r>
            <a:endParaRPr lang="en-US"/>
          </a:p>
        </p:txBody>
      </p:sp>
      <p:sp>
        <p:nvSpPr>
          <p:cNvPr id="3" name="Content Placeholder 2"/>
          <p:cNvSpPr>
            <a:spLocks noGrp="1"/>
          </p:cNvSpPr>
          <p:nvPr>
            <p:ph idx="1"/>
          </p:nvPr>
        </p:nvSpPr>
        <p:spPr/>
        <p:txBody>
          <a:bodyPr>
            <a:normAutofit fontScale="92500" lnSpcReduction="10000"/>
          </a:bodyPr>
          <a:lstStyle/>
          <a:p>
            <a:r>
              <a:rPr lang="nl-BE" b="1"/>
              <a:t>Charges</a:t>
            </a:r>
            <a:br>
              <a:rPr lang="en-US"/>
            </a:br>
            <a:r>
              <a:rPr lang="en-US"/>
              <a:t>Amount charged for providing payment services to</a:t>
            </a:r>
            <a:r>
              <a:rPr lang="nl-BE"/>
              <a:t>, amongst others, customers and other financial institutions</a:t>
            </a:r>
            <a:br>
              <a:rPr lang="nl-BE"/>
            </a:br>
            <a:endParaRPr lang="nl-BE"/>
          </a:p>
          <a:p>
            <a:r>
              <a:rPr lang="nl-BE" b="1"/>
              <a:t>Charge bearer OUR, BEN, SHA vs. DEBT, CRED and SHAR</a:t>
            </a:r>
            <a:br>
              <a:rPr lang="nl-BE" b="1"/>
            </a:br>
            <a:r>
              <a:rPr lang="nl-BE"/>
              <a:t>Indicates which party/parties will bear the charges</a:t>
            </a:r>
            <a:endParaRPr lang="nl-BE" b="1"/>
          </a:p>
          <a:p>
            <a:pPr lvl="1"/>
            <a:r>
              <a:rPr lang="en-US" u="sng"/>
              <a:t>OUR</a:t>
            </a:r>
            <a:r>
              <a:rPr lang="en-US"/>
              <a:t> </a:t>
            </a:r>
            <a:br>
              <a:rPr lang="en-US"/>
            </a:br>
            <a:r>
              <a:rPr lang="en-US"/>
              <a:t>Charges are to be borne by the debit party. </a:t>
            </a:r>
            <a:br>
              <a:rPr lang="en-US"/>
            </a:br>
            <a:r>
              <a:rPr lang="en-US"/>
              <a:t>The value used internally/by ISO20022 is ‘DEBT’</a:t>
            </a:r>
          </a:p>
          <a:p>
            <a:pPr lvl="1"/>
            <a:r>
              <a:rPr lang="en-US" u="sng"/>
              <a:t>BEN</a:t>
            </a:r>
            <a:br>
              <a:rPr lang="en-US"/>
            </a:br>
            <a:r>
              <a:rPr lang="en-US"/>
              <a:t>Charges are to be borne by the credit party. </a:t>
            </a:r>
            <a:br>
              <a:rPr lang="en-US"/>
            </a:br>
            <a:r>
              <a:rPr lang="en-US"/>
              <a:t> The value used internally/by ISO20022 is ‘CRED’</a:t>
            </a:r>
          </a:p>
          <a:p>
            <a:pPr lvl="1"/>
            <a:r>
              <a:rPr lang="en-US" u="sng"/>
              <a:t>SHA</a:t>
            </a:r>
            <a:br>
              <a:rPr lang="en-US"/>
            </a:br>
            <a:r>
              <a:rPr lang="en-US"/>
              <a:t>Charges on the sender side are to be borne by the debit party, charges on the receiver side are to be borne by the credit party. The value used internally/by ISO20022 is ‘SHAR’</a:t>
            </a:r>
            <a:endParaRPr lang="nl-BE"/>
          </a:p>
        </p:txBody>
      </p:sp>
    </p:spTree>
    <p:extLst>
      <p:ext uri="{BB962C8B-B14F-4D97-AF65-F5344CB8AC3E}">
        <p14:creationId xmlns:p14="http://schemas.microsoft.com/office/powerpoint/2010/main" val="277942678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Charges - terminology</a:t>
            </a:r>
            <a:endParaRPr lang="en-US"/>
          </a:p>
        </p:txBody>
      </p:sp>
      <p:sp>
        <p:nvSpPr>
          <p:cNvPr id="3" name="Content Placeholder 2"/>
          <p:cNvSpPr>
            <a:spLocks noGrp="1"/>
          </p:cNvSpPr>
          <p:nvPr>
            <p:ph idx="1"/>
          </p:nvPr>
        </p:nvSpPr>
        <p:spPr/>
        <p:txBody>
          <a:bodyPr/>
          <a:lstStyle/>
          <a:p>
            <a:r>
              <a:rPr lang="nl-BE" b="1"/>
              <a:t>Charge type</a:t>
            </a:r>
            <a:br>
              <a:rPr lang="nl-BE"/>
            </a:br>
            <a:r>
              <a:rPr lang="nl-BE"/>
              <a:t>Kind of charges that are to be claimed to process a Payment. E.g. Payment processing fee, Fee to call the beneficiary, SWIFT-to-cheque fee</a:t>
            </a:r>
          </a:p>
          <a:p>
            <a:endParaRPr lang="nl-BE"/>
          </a:p>
          <a:p>
            <a:endParaRPr lang="en-US"/>
          </a:p>
        </p:txBody>
      </p:sp>
    </p:spTree>
    <p:extLst>
      <p:ext uri="{BB962C8B-B14F-4D97-AF65-F5344CB8AC3E}">
        <p14:creationId xmlns:p14="http://schemas.microsoft.com/office/powerpoint/2010/main" val="258927891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Charges - terminology</a:t>
            </a:r>
            <a:endParaRPr lang="en-US"/>
          </a:p>
        </p:txBody>
      </p:sp>
      <p:sp>
        <p:nvSpPr>
          <p:cNvPr id="3" name="Content Placeholder 2"/>
          <p:cNvSpPr>
            <a:spLocks noGrp="1"/>
          </p:cNvSpPr>
          <p:nvPr>
            <p:ph idx="1"/>
          </p:nvPr>
        </p:nvSpPr>
        <p:spPr/>
        <p:txBody>
          <a:bodyPr>
            <a:normAutofit/>
          </a:bodyPr>
          <a:lstStyle/>
          <a:p>
            <a:r>
              <a:rPr lang="nl-BE" b="1"/>
              <a:t>Charge calculation methods</a:t>
            </a:r>
          </a:p>
          <a:p>
            <a:pPr lvl="1"/>
            <a:r>
              <a:rPr lang="en-US" sz="2000" b="1"/>
              <a:t>Fixed amount </a:t>
            </a:r>
            <a:r>
              <a:rPr lang="en-US" sz="2000"/>
              <a:t>expressed in a certain currency. E.g. 1 EUR</a:t>
            </a:r>
          </a:p>
          <a:p>
            <a:pPr lvl="1"/>
            <a:r>
              <a:rPr lang="en-US" sz="2000" b="1"/>
              <a:t>Percentages</a:t>
            </a:r>
            <a:r>
              <a:rPr lang="en-US" sz="2000"/>
              <a:t> of the payment’s amount, optionally constrained by minima and maxima amounts. E.g. 0,01% min. 5 EUR, max 100 EUR</a:t>
            </a:r>
          </a:p>
          <a:p>
            <a:pPr lvl="1"/>
            <a:r>
              <a:rPr lang="en-US" sz="2000" b="1"/>
              <a:t>Tiers – fixed amount</a:t>
            </a:r>
            <a:br>
              <a:rPr lang="en-US" sz="2000"/>
            </a:br>
            <a:r>
              <a:rPr lang="en-US" sz="2000"/>
              <a:t>Fixed charges amounts can be defined per “tier slab” of the Payment’s amount (e.g. Tier 1 slab – Up to Amount 10000 – Charge EUR 100, Tier 2 slab – Greater than 10000 – Charge EUR 200)</a:t>
            </a:r>
          </a:p>
          <a:p>
            <a:pPr lvl="1"/>
            <a:r>
              <a:rPr lang="en-US" sz="2000" b="1"/>
              <a:t>Tiers – percentages</a:t>
            </a:r>
            <a:r>
              <a:rPr lang="en-US" sz="2000"/>
              <a:t> </a:t>
            </a:r>
            <a:br>
              <a:rPr lang="en-US" sz="2000"/>
            </a:br>
            <a:r>
              <a:rPr lang="en-US" sz="2000" err="1"/>
              <a:t>Percentages</a:t>
            </a:r>
            <a:r>
              <a:rPr lang="en-US" sz="2000"/>
              <a:t> of the payment’s amount to charge, can be defined per “tier slab” of the Payment’s amount, optionally constrained by minima and maximum amounts (e.g. Tier 1 slab – Up to Amount 10000 – Charge 1%, Tier 2 slab – Greater than 10000 – Charge 0.75%)</a:t>
            </a:r>
            <a:endParaRPr lang="nl-BE" sz="2000" b="1"/>
          </a:p>
          <a:p>
            <a:pPr lvl="1"/>
            <a:endParaRPr lang="en-US"/>
          </a:p>
        </p:txBody>
      </p:sp>
    </p:spTree>
    <p:extLst>
      <p:ext uri="{BB962C8B-B14F-4D97-AF65-F5344CB8AC3E}">
        <p14:creationId xmlns:p14="http://schemas.microsoft.com/office/powerpoint/2010/main" val="279712347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GB"/>
              <a:t>Charges &amp; Billing</a:t>
            </a:r>
            <a:endParaRPr lang="en-US"/>
          </a:p>
        </p:txBody>
      </p:sp>
      <p:sp>
        <p:nvSpPr>
          <p:cNvPr id="40963" name="Content Placeholder 2"/>
          <p:cNvSpPr>
            <a:spLocks noGrp="1"/>
          </p:cNvSpPr>
          <p:nvPr>
            <p:ph idx="1"/>
          </p:nvPr>
        </p:nvSpPr>
        <p:spPr>
          <a:xfrm>
            <a:off x="408011" y="1028576"/>
            <a:ext cx="7521575" cy="5543550"/>
          </a:xfrm>
        </p:spPr>
        <p:txBody>
          <a:bodyPr/>
          <a:lstStyle/>
          <a:p>
            <a:r>
              <a:rPr lang="nl-BE" sz="2000" b="1"/>
              <a:t>Charges</a:t>
            </a:r>
          </a:p>
          <a:p>
            <a:pPr lvl="1"/>
            <a:r>
              <a:rPr lang="nl-BE" sz="1800"/>
              <a:t>Various supported </a:t>
            </a:r>
            <a:r>
              <a:rPr lang="nl-BE" sz="1800" b="1"/>
              <a:t>“charge mechanisms”</a:t>
            </a:r>
          </a:p>
        </p:txBody>
      </p:sp>
      <p:sp>
        <p:nvSpPr>
          <p:cNvPr id="10" name="TextBox 9"/>
          <p:cNvSpPr txBox="1"/>
          <p:nvPr/>
        </p:nvSpPr>
        <p:spPr>
          <a:xfrm>
            <a:off x="1009385" y="3538895"/>
            <a:ext cx="509844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err="1"/>
              <a:t>Benededuct</a:t>
            </a:r>
            <a:endParaRPr lang="en-US"/>
          </a:p>
        </p:txBody>
      </p:sp>
      <p:pic>
        <p:nvPicPr>
          <p:cNvPr id="11" name="Picture 7"/>
          <p:cNvPicPr>
            <a:picLocks noChangeAspect="1" noChangeArrowheads="1"/>
          </p:cNvPicPr>
          <p:nvPr/>
        </p:nvPicPr>
        <p:blipFill>
          <a:blip r:embed="rId3" cstate="print"/>
          <a:srcRect/>
          <a:stretch>
            <a:fillRect/>
          </a:stretch>
        </p:blipFill>
        <p:spPr bwMode="auto">
          <a:xfrm>
            <a:off x="898411" y="3796939"/>
            <a:ext cx="5312392" cy="1189940"/>
          </a:xfrm>
          <a:prstGeom prst="rect">
            <a:avLst/>
          </a:prstGeom>
          <a:noFill/>
          <a:ln w="9525">
            <a:noFill/>
            <a:miter lim="800000"/>
            <a:headEnd/>
            <a:tailEnd/>
          </a:ln>
          <a:effectLst/>
        </p:spPr>
      </p:pic>
      <p:sp>
        <p:nvSpPr>
          <p:cNvPr id="16" name="TextBox 15"/>
          <p:cNvSpPr txBox="1"/>
          <p:nvPr/>
        </p:nvSpPr>
        <p:spPr>
          <a:xfrm>
            <a:off x="1007405" y="1886277"/>
            <a:ext cx="5098448"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Accounting</a:t>
            </a:r>
          </a:p>
        </p:txBody>
      </p:sp>
      <p:pic>
        <p:nvPicPr>
          <p:cNvPr id="25602" name="Picture 2"/>
          <p:cNvPicPr>
            <a:picLocks noChangeAspect="1" noChangeArrowheads="1"/>
          </p:cNvPicPr>
          <p:nvPr/>
        </p:nvPicPr>
        <p:blipFill>
          <a:blip r:embed="rId4" cstate="print"/>
          <a:srcRect/>
          <a:stretch>
            <a:fillRect/>
          </a:stretch>
        </p:blipFill>
        <p:spPr bwMode="auto">
          <a:xfrm>
            <a:off x="900938" y="2169041"/>
            <a:ext cx="2443557" cy="1215426"/>
          </a:xfrm>
          <a:prstGeom prst="rect">
            <a:avLst/>
          </a:prstGeom>
          <a:noFill/>
          <a:ln w="9525">
            <a:noFill/>
            <a:miter lim="800000"/>
            <a:headEnd/>
            <a:tailEnd/>
          </a:ln>
          <a:effectLst/>
        </p:spPr>
      </p:pic>
    </p:spTree>
    <p:extLst>
      <p:ext uri="{BB962C8B-B14F-4D97-AF65-F5344CB8AC3E}">
        <p14:creationId xmlns:p14="http://schemas.microsoft.com/office/powerpoint/2010/main" val="23195921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GB"/>
              <a:t>Charges &amp; Billing</a:t>
            </a:r>
            <a:endParaRPr lang="en-US"/>
          </a:p>
        </p:txBody>
      </p:sp>
      <p:sp>
        <p:nvSpPr>
          <p:cNvPr id="40963" name="Content Placeholder 2"/>
          <p:cNvSpPr>
            <a:spLocks noGrp="1"/>
          </p:cNvSpPr>
          <p:nvPr>
            <p:ph idx="1"/>
          </p:nvPr>
        </p:nvSpPr>
        <p:spPr>
          <a:xfrm>
            <a:off x="408011" y="1028576"/>
            <a:ext cx="7521575" cy="5543550"/>
          </a:xfrm>
        </p:spPr>
        <p:txBody>
          <a:bodyPr/>
          <a:lstStyle/>
          <a:p>
            <a:r>
              <a:rPr lang="nl-BE" sz="2000" b="1"/>
              <a:t>Charges</a:t>
            </a:r>
          </a:p>
          <a:p>
            <a:pPr lvl="1"/>
            <a:r>
              <a:rPr lang="nl-BE" sz="1800"/>
              <a:t>Various supported </a:t>
            </a:r>
            <a:r>
              <a:rPr lang="nl-BE" sz="1800" b="1"/>
              <a:t>“charge mechanisms”</a:t>
            </a:r>
          </a:p>
        </p:txBody>
      </p:sp>
      <p:pic>
        <p:nvPicPr>
          <p:cNvPr id="21506" name="Picture 2"/>
          <p:cNvPicPr>
            <a:picLocks noChangeAspect="1" noChangeArrowheads="1"/>
          </p:cNvPicPr>
          <p:nvPr/>
        </p:nvPicPr>
        <p:blipFill>
          <a:blip r:embed="rId3" cstate="print"/>
          <a:srcRect/>
          <a:stretch>
            <a:fillRect/>
          </a:stretch>
        </p:blipFill>
        <p:spPr bwMode="auto">
          <a:xfrm>
            <a:off x="890656" y="5234267"/>
            <a:ext cx="5320145" cy="1278260"/>
          </a:xfrm>
          <a:prstGeom prst="rect">
            <a:avLst/>
          </a:prstGeom>
          <a:noFill/>
          <a:ln w="9525">
            <a:noFill/>
            <a:miter lim="800000"/>
            <a:headEnd/>
            <a:tailEnd/>
          </a:ln>
          <a:effectLst/>
        </p:spPr>
      </p:pic>
      <p:sp>
        <p:nvSpPr>
          <p:cNvPr id="12" name="TextBox 11"/>
          <p:cNvSpPr txBox="1"/>
          <p:nvPr/>
        </p:nvSpPr>
        <p:spPr>
          <a:xfrm>
            <a:off x="1009383" y="4952008"/>
            <a:ext cx="5077845"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OUR Pre-paid</a:t>
            </a:r>
          </a:p>
        </p:txBody>
      </p:sp>
      <p:sp>
        <p:nvSpPr>
          <p:cNvPr id="14" name="TextBox 13"/>
          <p:cNvSpPr txBox="1"/>
          <p:nvPr/>
        </p:nvSpPr>
        <p:spPr>
          <a:xfrm>
            <a:off x="1007404" y="1743781"/>
            <a:ext cx="5077845"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nl-BE"/>
              <a:t>Charge VOSTRO and advice via MT190</a:t>
            </a:r>
            <a:endParaRPr lang="en-US"/>
          </a:p>
        </p:txBody>
      </p:sp>
      <p:sp>
        <p:nvSpPr>
          <p:cNvPr id="15" name="TextBox 14"/>
          <p:cNvSpPr txBox="1"/>
          <p:nvPr/>
        </p:nvSpPr>
        <p:spPr>
          <a:xfrm>
            <a:off x="1005425" y="3309305"/>
            <a:ext cx="5077845"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nl-BE"/>
              <a:t>Charge on request via MT191</a:t>
            </a:r>
            <a:endParaRPr lang="en-US"/>
          </a:p>
        </p:txBody>
      </p:sp>
      <p:pic>
        <p:nvPicPr>
          <p:cNvPr id="21507" name="Picture 3"/>
          <p:cNvPicPr>
            <a:picLocks noChangeAspect="1" noChangeArrowheads="1"/>
          </p:cNvPicPr>
          <p:nvPr/>
        </p:nvPicPr>
        <p:blipFill>
          <a:blip r:embed="rId4" cstate="print"/>
          <a:srcRect/>
          <a:stretch>
            <a:fillRect/>
          </a:stretch>
        </p:blipFill>
        <p:spPr bwMode="auto">
          <a:xfrm>
            <a:off x="934034" y="3589035"/>
            <a:ext cx="5180777" cy="1325619"/>
          </a:xfrm>
          <a:prstGeom prst="rect">
            <a:avLst/>
          </a:prstGeom>
          <a:noFill/>
          <a:ln w="9525">
            <a:noFill/>
            <a:miter lim="800000"/>
            <a:headEnd/>
            <a:tailEnd/>
          </a:ln>
          <a:effectLst/>
        </p:spPr>
      </p:pic>
      <p:pic>
        <p:nvPicPr>
          <p:cNvPr id="4100" name="Picture 4"/>
          <p:cNvPicPr>
            <a:picLocks noChangeAspect="1" noChangeArrowheads="1"/>
          </p:cNvPicPr>
          <p:nvPr/>
        </p:nvPicPr>
        <p:blipFill>
          <a:blip r:embed="rId5" cstate="print"/>
          <a:srcRect/>
          <a:stretch>
            <a:fillRect/>
          </a:stretch>
        </p:blipFill>
        <p:spPr bwMode="auto">
          <a:xfrm>
            <a:off x="957779" y="2105747"/>
            <a:ext cx="5284614" cy="1183718"/>
          </a:xfrm>
          <a:prstGeom prst="rect">
            <a:avLst/>
          </a:prstGeom>
          <a:noFill/>
          <a:ln w="9525">
            <a:noFill/>
            <a:miter lim="800000"/>
            <a:headEnd/>
            <a:tailEnd/>
          </a:ln>
          <a:effectLst/>
        </p:spPr>
      </p:pic>
    </p:spTree>
    <p:extLst>
      <p:ext uri="{BB962C8B-B14F-4D97-AF65-F5344CB8AC3E}">
        <p14:creationId xmlns:p14="http://schemas.microsoft.com/office/powerpoint/2010/main" val="138889989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nl-BE"/>
              <a:t>Charges - terminology</a:t>
            </a:r>
            <a:endParaRPr lang="en-US"/>
          </a:p>
        </p:txBody>
      </p:sp>
      <p:sp>
        <p:nvSpPr>
          <p:cNvPr id="69635" name="Content Placeholder 2"/>
          <p:cNvSpPr>
            <a:spLocks noGrp="1"/>
          </p:cNvSpPr>
          <p:nvPr>
            <p:ph idx="1"/>
          </p:nvPr>
        </p:nvSpPr>
        <p:spPr/>
        <p:txBody>
          <a:bodyPr>
            <a:normAutofit/>
          </a:bodyPr>
          <a:lstStyle/>
          <a:p>
            <a:r>
              <a:rPr lang="nl-BE" b="1"/>
              <a:t>“Charge mechanisms”</a:t>
            </a:r>
          </a:p>
          <a:p>
            <a:pPr lvl="1"/>
            <a:r>
              <a:rPr lang="nl-BE" sz="2000" b="1"/>
              <a:t>Generating accounting events</a:t>
            </a:r>
            <a:endParaRPr lang="nl-BE" sz="2200" u="sng"/>
          </a:p>
          <a:p>
            <a:pPr lvl="2"/>
            <a:r>
              <a:rPr lang="en-US" sz="1800"/>
              <a:t>Towards a customer of the Bank, including the option to book charges from a deviating charges account. Deviating charges accounts are only used in case they are provided in the payment.</a:t>
            </a:r>
          </a:p>
          <a:p>
            <a:pPr lvl="2"/>
            <a:r>
              <a:rPr lang="en-US" sz="1800"/>
              <a:t>Towards a financial institution’s VOSTRO account in case of DEBT charges.</a:t>
            </a:r>
          </a:p>
          <a:p>
            <a:pPr lvl="2"/>
            <a:r>
              <a:rPr lang="en-US" sz="1800"/>
              <a:t>For pre-paid charges (71G) received.</a:t>
            </a:r>
          </a:p>
          <a:p>
            <a:pPr lvl="2"/>
            <a:endParaRPr lang="nl-BE" sz="1800"/>
          </a:p>
          <a:p>
            <a:pPr lvl="2"/>
            <a:endParaRPr lang="nl-BE" sz="1800"/>
          </a:p>
          <a:p>
            <a:endParaRPr lang="en-US"/>
          </a:p>
        </p:txBody>
      </p:sp>
    </p:spTree>
    <p:extLst>
      <p:ext uri="{BB962C8B-B14F-4D97-AF65-F5344CB8AC3E}">
        <p14:creationId xmlns:p14="http://schemas.microsoft.com/office/powerpoint/2010/main" val="16591274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Charges</a:t>
            </a:r>
            <a:endParaRPr lang="en-US"/>
          </a:p>
        </p:txBody>
      </p:sp>
      <p:sp>
        <p:nvSpPr>
          <p:cNvPr id="3" name="Content Placeholder 2"/>
          <p:cNvSpPr>
            <a:spLocks noGrp="1"/>
          </p:cNvSpPr>
          <p:nvPr>
            <p:ph idx="1"/>
          </p:nvPr>
        </p:nvSpPr>
        <p:spPr/>
        <p:txBody>
          <a:bodyPr>
            <a:normAutofit/>
          </a:bodyPr>
          <a:lstStyle/>
          <a:p>
            <a:r>
              <a:rPr lang="nl-BE" b="1"/>
              <a:t>The service uses processing Attributes as input, derived from the applicable Processing Agreement</a:t>
            </a:r>
          </a:p>
          <a:p>
            <a:pPr lvl="1"/>
            <a:r>
              <a:rPr lang="nl-BE" sz="2000"/>
              <a:t>Instruction: Processing Agreement of the incoming Business Participant</a:t>
            </a:r>
          </a:p>
          <a:p>
            <a:pPr lvl="1"/>
            <a:r>
              <a:rPr lang="nl-BE" sz="2000"/>
              <a:t>Transaction: Processing Agreement of the transaction’s outgoing Business Participant</a:t>
            </a:r>
          </a:p>
          <a:p>
            <a:endParaRPr lang="nl-BE" sz="2000"/>
          </a:p>
        </p:txBody>
      </p:sp>
    </p:spTree>
    <p:extLst>
      <p:ext uri="{BB962C8B-B14F-4D97-AF65-F5344CB8AC3E}">
        <p14:creationId xmlns:p14="http://schemas.microsoft.com/office/powerpoint/2010/main" val="163309745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Isosceles Triangle 47"/>
          <p:cNvSpPr/>
          <p:nvPr/>
        </p:nvSpPr>
        <p:spPr>
          <a:xfrm rot="10740000" flipV="1">
            <a:off x="4674758" y="3276669"/>
            <a:ext cx="132729" cy="1354524"/>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3554" name="Title 1"/>
          <p:cNvSpPr>
            <a:spLocks noGrp="1"/>
          </p:cNvSpPr>
          <p:nvPr>
            <p:ph type="title"/>
          </p:nvPr>
        </p:nvSpPr>
        <p:spPr/>
        <p:txBody>
          <a:bodyPr/>
          <a:lstStyle/>
          <a:p>
            <a:r>
              <a:rPr lang="en-US"/>
              <a:t>Charges - determine processing context</a:t>
            </a:r>
          </a:p>
        </p:txBody>
      </p:sp>
      <p:sp>
        <p:nvSpPr>
          <p:cNvPr id="23567" name="Content Placeholder 2"/>
          <p:cNvSpPr>
            <a:spLocks noGrp="1"/>
          </p:cNvSpPr>
          <p:nvPr>
            <p:ph idx="1"/>
          </p:nvPr>
        </p:nvSpPr>
        <p:spPr>
          <a:xfrm>
            <a:off x="457200" y="929046"/>
            <a:ext cx="8229600" cy="5429288"/>
          </a:xfrm>
        </p:spPr>
        <p:txBody>
          <a:bodyPr>
            <a:normAutofit/>
          </a:bodyPr>
          <a:lstStyle/>
          <a:p>
            <a:r>
              <a:rPr lang="nl-BE" sz="2000" b="1"/>
              <a:t>Determination processing context (xCT) – example charges</a:t>
            </a:r>
          </a:p>
        </p:txBody>
      </p:sp>
      <p:sp>
        <p:nvSpPr>
          <p:cNvPr id="9" name="Right Arrow 8"/>
          <p:cNvSpPr>
            <a:spLocks noChangeArrowheads="1"/>
          </p:cNvSpPr>
          <p:nvPr/>
        </p:nvSpPr>
        <p:spPr bwMode="auto">
          <a:xfrm>
            <a:off x="3021245" y="2541310"/>
            <a:ext cx="1487488" cy="855940"/>
          </a:xfrm>
          <a:prstGeom prst="rightArrow">
            <a:avLst>
              <a:gd name="adj1" fmla="val 50000"/>
              <a:gd name="adj2" fmla="val 50053"/>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marL="342900" indent="-342900" algn="l"/>
            <a:r>
              <a:rPr lang="en-AU" sz="1000">
                <a:solidFill>
                  <a:schemeClr val="lt1"/>
                </a:solidFill>
                <a:latin typeface="+mn-lt"/>
              </a:rPr>
              <a:t>Instruction </a:t>
            </a:r>
          </a:p>
          <a:p>
            <a:pPr marL="342900" indent="-342900" algn="l"/>
            <a:r>
              <a:rPr lang="en-AU" sz="1000">
                <a:solidFill>
                  <a:schemeClr val="lt1"/>
                </a:solidFill>
                <a:latin typeface="+mn-lt"/>
              </a:rPr>
              <a:t>flow</a:t>
            </a:r>
            <a:endParaRPr lang="en-US" sz="1000">
              <a:solidFill>
                <a:schemeClr val="lt1"/>
              </a:solidFill>
              <a:latin typeface="+mn-lt"/>
            </a:endParaRPr>
          </a:p>
        </p:txBody>
      </p:sp>
      <p:sp>
        <p:nvSpPr>
          <p:cNvPr id="10" name="Right Arrow 9"/>
          <p:cNvSpPr>
            <a:spLocks noChangeArrowheads="1"/>
          </p:cNvSpPr>
          <p:nvPr/>
        </p:nvSpPr>
        <p:spPr bwMode="auto">
          <a:xfrm>
            <a:off x="4523020" y="2517559"/>
            <a:ext cx="1426523" cy="855940"/>
          </a:xfrm>
          <a:prstGeom prst="rightArrow">
            <a:avLst>
              <a:gd name="adj1" fmla="val 50000"/>
              <a:gd name="adj2" fmla="val 50053"/>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marL="342900" indent="-342900" algn="l"/>
            <a:r>
              <a:rPr lang="en-AU" sz="1000">
                <a:solidFill>
                  <a:schemeClr val="lt1"/>
                </a:solidFill>
                <a:latin typeface="+mn-lt"/>
              </a:rPr>
              <a:t>Not on-us </a:t>
            </a:r>
          </a:p>
          <a:p>
            <a:pPr marL="342900" indent="-342900" algn="l"/>
            <a:r>
              <a:rPr lang="en-AU" sz="1000">
                <a:solidFill>
                  <a:schemeClr val="lt1"/>
                </a:solidFill>
                <a:latin typeface="+mn-lt"/>
              </a:rPr>
              <a:t>Transaction flow</a:t>
            </a:r>
            <a:endParaRPr lang="en-US" sz="1000">
              <a:solidFill>
                <a:schemeClr val="lt1"/>
              </a:solidFill>
              <a:latin typeface="+mn-lt"/>
            </a:endParaRPr>
          </a:p>
        </p:txBody>
      </p:sp>
      <p:pic>
        <p:nvPicPr>
          <p:cNvPr id="21" name="Picture 20" descr="Bank-shadow.png"/>
          <p:cNvPicPr>
            <a:picLocks noChangeAspect="1"/>
          </p:cNvPicPr>
          <p:nvPr/>
        </p:nvPicPr>
        <p:blipFill>
          <a:blip r:embed="rId2" cstate="print"/>
          <a:srcRect/>
          <a:stretch>
            <a:fillRect/>
          </a:stretch>
        </p:blipFill>
        <p:spPr bwMode="auto">
          <a:xfrm>
            <a:off x="6528787" y="1672000"/>
            <a:ext cx="822040" cy="608918"/>
          </a:xfrm>
          <a:prstGeom prst="rect">
            <a:avLst/>
          </a:prstGeom>
          <a:noFill/>
          <a:ln w="9525">
            <a:noFill/>
            <a:miter lim="800000"/>
            <a:headEnd/>
            <a:tailEnd/>
          </a:ln>
        </p:spPr>
      </p:pic>
      <p:pic>
        <p:nvPicPr>
          <p:cNvPr id="22" name="Picture 21" descr="Company1.png"/>
          <p:cNvPicPr>
            <a:picLocks noChangeAspect="1"/>
          </p:cNvPicPr>
          <p:nvPr/>
        </p:nvPicPr>
        <p:blipFill>
          <a:blip r:embed="rId3" cstate="print"/>
          <a:srcRect/>
          <a:stretch>
            <a:fillRect/>
          </a:stretch>
        </p:blipFill>
        <p:spPr bwMode="auto">
          <a:xfrm>
            <a:off x="1429401" y="1600623"/>
            <a:ext cx="921913" cy="658509"/>
          </a:xfrm>
          <a:prstGeom prst="rect">
            <a:avLst/>
          </a:prstGeom>
          <a:noFill/>
          <a:ln w="9525">
            <a:noFill/>
            <a:miter lim="800000"/>
            <a:headEnd/>
            <a:tailEnd/>
          </a:ln>
        </p:spPr>
      </p:pic>
      <p:cxnSp>
        <p:nvCxnSpPr>
          <p:cNvPr id="31" name="Straight Connector 30"/>
          <p:cNvCxnSpPr>
            <a:cxnSpLocks noChangeShapeType="1"/>
          </p:cNvCxnSpPr>
          <p:nvPr/>
        </p:nvCxnSpPr>
        <p:spPr bwMode="auto">
          <a:xfrm rot="16200000" flipH="1">
            <a:off x="2263646" y="3011787"/>
            <a:ext cx="1475759" cy="5876"/>
          </a:xfrm>
          <a:prstGeom prst="line">
            <a:avLst/>
          </a:prstGeom>
          <a:noFill/>
          <a:ln w="12700" algn="ctr">
            <a:solidFill>
              <a:srgbClr val="889FBE"/>
            </a:solidFill>
            <a:round/>
            <a:headEnd/>
            <a:tailEnd/>
          </a:ln>
        </p:spPr>
      </p:cxnSp>
      <p:pic>
        <p:nvPicPr>
          <p:cNvPr id="33" name="Picture 54" descr="message"/>
          <p:cNvPicPr>
            <a:picLocks noChangeAspect="1" noChangeArrowheads="1"/>
          </p:cNvPicPr>
          <p:nvPr/>
        </p:nvPicPr>
        <p:blipFill>
          <a:blip r:embed="rId4" cstate="print"/>
          <a:srcRect/>
          <a:stretch>
            <a:fillRect/>
          </a:stretch>
        </p:blipFill>
        <p:spPr bwMode="auto">
          <a:xfrm>
            <a:off x="1716026" y="1809981"/>
            <a:ext cx="486806" cy="383789"/>
          </a:xfrm>
          <a:prstGeom prst="rect">
            <a:avLst/>
          </a:prstGeom>
          <a:noFill/>
          <a:ln w="9525">
            <a:noFill/>
            <a:miter lim="800000"/>
            <a:headEnd/>
            <a:tailEnd/>
          </a:ln>
        </p:spPr>
      </p:pic>
      <p:sp>
        <p:nvSpPr>
          <p:cNvPr id="35" name="Isosceles Triangle 34"/>
          <p:cNvSpPr/>
          <p:nvPr/>
        </p:nvSpPr>
        <p:spPr>
          <a:xfrm rot="10740000" flipV="1">
            <a:off x="3097319" y="3278648"/>
            <a:ext cx="132729" cy="1354524"/>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41" name="Straight Connector 40"/>
          <p:cNvCxnSpPr>
            <a:cxnSpLocks noChangeShapeType="1"/>
          </p:cNvCxnSpPr>
          <p:nvPr/>
        </p:nvCxnSpPr>
        <p:spPr bwMode="auto">
          <a:xfrm rot="16200000" flipH="1">
            <a:off x="3781668" y="3009808"/>
            <a:ext cx="1475759" cy="5876"/>
          </a:xfrm>
          <a:prstGeom prst="line">
            <a:avLst/>
          </a:prstGeom>
          <a:noFill/>
          <a:ln w="12700" algn="ctr">
            <a:solidFill>
              <a:srgbClr val="889FBE"/>
            </a:solidFill>
            <a:round/>
            <a:headEnd/>
            <a:tailEnd/>
          </a:ln>
        </p:spPr>
      </p:cxnSp>
      <p:cxnSp>
        <p:nvCxnSpPr>
          <p:cNvPr id="42" name="Straight Connector 41"/>
          <p:cNvCxnSpPr>
            <a:cxnSpLocks noChangeShapeType="1"/>
          </p:cNvCxnSpPr>
          <p:nvPr/>
        </p:nvCxnSpPr>
        <p:spPr bwMode="auto">
          <a:xfrm rot="16200000" flipH="1">
            <a:off x="5216565" y="3019705"/>
            <a:ext cx="1475759" cy="5876"/>
          </a:xfrm>
          <a:prstGeom prst="line">
            <a:avLst/>
          </a:prstGeom>
          <a:noFill/>
          <a:ln w="12700" algn="ctr">
            <a:solidFill>
              <a:srgbClr val="889FBE"/>
            </a:solidFill>
            <a:round/>
            <a:headEnd/>
            <a:tailEnd/>
          </a:ln>
        </p:spPr>
      </p:cxnSp>
      <p:sp>
        <p:nvSpPr>
          <p:cNvPr id="43" name="TextBox 42"/>
          <p:cNvSpPr txBox="1"/>
          <p:nvPr/>
        </p:nvSpPr>
        <p:spPr>
          <a:xfrm>
            <a:off x="1015917" y="2256320"/>
            <a:ext cx="1715534" cy="276999"/>
          </a:xfrm>
          <a:prstGeom prst="rect">
            <a:avLst/>
          </a:prstGeom>
          <a:noFill/>
        </p:spPr>
        <p:txBody>
          <a:bodyPr wrap="none" rtlCol="0">
            <a:spAutoFit/>
          </a:bodyPr>
          <a:lstStyle/>
          <a:p>
            <a:r>
              <a:rPr lang="nl-BE"/>
              <a:t>Customer OPF Bank</a:t>
            </a:r>
            <a:endParaRPr lang="en-US"/>
          </a:p>
        </p:txBody>
      </p:sp>
      <p:sp>
        <p:nvSpPr>
          <p:cNvPr id="45" name="Rectangle 44"/>
          <p:cNvSpPr/>
          <p:nvPr/>
        </p:nvSpPr>
        <p:spPr>
          <a:xfrm>
            <a:off x="261263" y="3823877"/>
            <a:ext cx="4251366" cy="1294411"/>
          </a:xfrm>
          <a:prstGeom prst="rect">
            <a:avLst/>
          </a:prstGeom>
        </p:spPr>
        <p:style>
          <a:lnRef idx="1">
            <a:schemeClr val="accent5"/>
          </a:lnRef>
          <a:fillRef idx="3">
            <a:schemeClr val="accent5"/>
          </a:fillRef>
          <a:effectRef idx="2">
            <a:schemeClr val="accent5"/>
          </a:effectRef>
          <a:fontRef idx="minor">
            <a:schemeClr val="lt1"/>
          </a:fontRef>
        </p:style>
        <p:txBody>
          <a:bodyPr rtlCol="0" anchor="t"/>
          <a:lstStyle/>
          <a:p>
            <a:pPr algn="l"/>
            <a:r>
              <a:rPr lang="nl-BE"/>
              <a:t>Instruction flow - detail</a:t>
            </a:r>
            <a:endParaRPr lang="en-US"/>
          </a:p>
        </p:txBody>
      </p:sp>
      <p:sp>
        <p:nvSpPr>
          <p:cNvPr id="46" name="Rectangle 45"/>
          <p:cNvSpPr/>
          <p:nvPr/>
        </p:nvSpPr>
        <p:spPr>
          <a:xfrm>
            <a:off x="4593776" y="3833773"/>
            <a:ext cx="4324595" cy="1294411"/>
          </a:xfrm>
          <a:prstGeom prst="rect">
            <a:avLst/>
          </a:prstGeom>
        </p:spPr>
        <p:style>
          <a:lnRef idx="1">
            <a:schemeClr val="accent5"/>
          </a:lnRef>
          <a:fillRef idx="3">
            <a:schemeClr val="accent5"/>
          </a:fillRef>
          <a:effectRef idx="2">
            <a:schemeClr val="accent5"/>
          </a:effectRef>
          <a:fontRef idx="minor">
            <a:schemeClr val="lt1"/>
          </a:fontRef>
        </p:style>
        <p:txBody>
          <a:bodyPr rtlCol="0" anchor="t"/>
          <a:lstStyle/>
          <a:p>
            <a:pPr algn="l"/>
            <a:r>
              <a:rPr lang="nl-BE"/>
              <a:t>Not on-us Transaction flow - detail</a:t>
            </a:r>
            <a:endParaRPr lang="en-US"/>
          </a:p>
        </p:txBody>
      </p:sp>
      <p:sp>
        <p:nvSpPr>
          <p:cNvPr id="49" name="TextBox 48"/>
          <p:cNvSpPr txBox="1"/>
          <p:nvPr/>
        </p:nvSpPr>
        <p:spPr>
          <a:xfrm>
            <a:off x="6152754" y="2266220"/>
            <a:ext cx="1697902" cy="276999"/>
          </a:xfrm>
          <a:prstGeom prst="rect">
            <a:avLst/>
          </a:prstGeom>
          <a:noFill/>
        </p:spPr>
        <p:txBody>
          <a:bodyPr wrap="none" rtlCol="0">
            <a:spAutoFit/>
          </a:bodyPr>
          <a:lstStyle/>
          <a:p>
            <a:r>
              <a:rPr lang="nl-BE"/>
              <a:t>USD Correspondent</a:t>
            </a:r>
            <a:endParaRPr lang="en-US"/>
          </a:p>
        </p:txBody>
      </p:sp>
      <p:sp>
        <p:nvSpPr>
          <p:cNvPr id="50" name="Rectangle 49"/>
          <p:cNvSpPr/>
          <p:nvPr/>
        </p:nvSpPr>
        <p:spPr>
          <a:xfrm>
            <a:off x="403793" y="4227630"/>
            <a:ext cx="1009402" cy="58189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nl-BE">
                <a:solidFill>
                  <a:schemeClr val="tx1"/>
                </a:solidFill>
              </a:rPr>
              <a:t>Determine processing context</a:t>
            </a:r>
            <a:endParaRPr lang="en-US">
              <a:solidFill>
                <a:schemeClr val="tx1"/>
              </a:solidFill>
            </a:endParaRPr>
          </a:p>
        </p:txBody>
      </p:sp>
      <p:sp>
        <p:nvSpPr>
          <p:cNvPr id="51" name="Rectangle 50"/>
          <p:cNvSpPr/>
          <p:nvPr/>
        </p:nvSpPr>
        <p:spPr>
          <a:xfrm>
            <a:off x="1945593" y="4225650"/>
            <a:ext cx="1009402" cy="58189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nl-BE">
                <a:solidFill>
                  <a:schemeClr val="tx1"/>
                </a:solidFill>
              </a:rPr>
              <a:t>Charges</a:t>
            </a:r>
            <a:endParaRPr lang="en-US">
              <a:solidFill>
                <a:schemeClr val="tx1"/>
              </a:solidFill>
            </a:endParaRPr>
          </a:p>
        </p:txBody>
      </p:sp>
      <p:sp>
        <p:nvSpPr>
          <p:cNvPr id="52" name="Rectangle 51"/>
          <p:cNvSpPr/>
          <p:nvPr/>
        </p:nvSpPr>
        <p:spPr>
          <a:xfrm>
            <a:off x="3428018" y="4223670"/>
            <a:ext cx="1009402" cy="58189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nl-BE">
                <a:solidFill>
                  <a:schemeClr val="tx1"/>
                </a:solidFill>
              </a:rPr>
              <a:t>Routing</a:t>
            </a:r>
            <a:endParaRPr lang="en-US">
              <a:solidFill>
                <a:schemeClr val="tx1"/>
              </a:solidFill>
            </a:endParaRPr>
          </a:p>
        </p:txBody>
      </p:sp>
      <p:cxnSp>
        <p:nvCxnSpPr>
          <p:cNvPr id="54" name="Straight Arrow Connector 53"/>
          <p:cNvCxnSpPr>
            <a:stCxn id="50" idx="3"/>
            <a:endCxn id="51" idx="1"/>
          </p:cNvCxnSpPr>
          <p:nvPr/>
        </p:nvCxnSpPr>
        <p:spPr>
          <a:xfrm flipV="1">
            <a:off x="1413195" y="4516595"/>
            <a:ext cx="532398" cy="198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1" idx="3"/>
            <a:endCxn id="52" idx="1"/>
          </p:cNvCxnSpPr>
          <p:nvPr/>
        </p:nvCxnSpPr>
        <p:spPr>
          <a:xfrm flipV="1">
            <a:off x="2954995" y="4514615"/>
            <a:ext cx="473023" cy="198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4736306" y="4213776"/>
            <a:ext cx="1009402" cy="58189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nl-BE">
                <a:solidFill>
                  <a:schemeClr val="tx1"/>
                </a:solidFill>
              </a:rPr>
              <a:t>Determine processing context</a:t>
            </a:r>
            <a:endParaRPr lang="en-US">
              <a:solidFill>
                <a:schemeClr val="tx1"/>
              </a:solidFill>
            </a:endParaRPr>
          </a:p>
        </p:txBody>
      </p:sp>
      <p:sp>
        <p:nvSpPr>
          <p:cNvPr id="65" name="Rectangle 64"/>
          <p:cNvSpPr/>
          <p:nvPr/>
        </p:nvSpPr>
        <p:spPr>
          <a:xfrm>
            <a:off x="6278106" y="4211796"/>
            <a:ext cx="1009402" cy="58189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nl-BE">
                <a:solidFill>
                  <a:schemeClr val="tx1"/>
                </a:solidFill>
              </a:rPr>
              <a:t>Charges</a:t>
            </a:r>
            <a:endParaRPr lang="en-US">
              <a:solidFill>
                <a:schemeClr val="tx1"/>
              </a:solidFill>
            </a:endParaRPr>
          </a:p>
        </p:txBody>
      </p:sp>
      <p:sp>
        <p:nvSpPr>
          <p:cNvPr id="66" name="Rectangle 65"/>
          <p:cNvSpPr/>
          <p:nvPr/>
        </p:nvSpPr>
        <p:spPr>
          <a:xfrm>
            <a:off x="7760531" y="4209816"/>
            <a:ext cx="1009402" cy="58189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nl-BE">
                <a:solidFill>
                  <a:schemeClr val="tx1"/>
                </a:solidFill>
              </a:rPr>
              <a:t>...</a:t>
            </a:r>
            <a:endParaRPr lang="en-US">
              <a:solidFill>
                <a:schemeClr val="tx1"/>
              </a:solidFill>
            </a:endParaRPr>
          </a:p>
        </p:txBody>
      </p:sp>
      <p:cxnSp>
        <p:nvCxnSpPr>
          <p:cNvPr id="67" name="Straight Arrow Connector 66"/>
          <p:cNvCxnSpPr>
            <a:stCxn id="64" idx="3"/>
            <a:endCxn id="65" idx="1"/>
          </p:cNvCxnSpPr>
          <p:nvPr/>
        </p:nvCxnSpPr>
        <p:spPr>
          <a:xfrm flipV="1">
            <a:off x="5745708" y="4502741"/>
            <a:ext cx="532398" cy="198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5" idx="3"/>
            <a:endCxn id="66" idx="1"/>
          </p:cNvCxnSpPr>
          <p:nvPr/>
        </p:nvCxnSpPr>
        <p:spPr>
          <a:xfrm flipV="1">
            <a:off x="7287508" y="4500761"/>
            <a:ext cx="473023" cy="198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70" name="Table 69"/>
          <p:cNvGraphicFramePr>
            <a:graphicFrameLocks noGrp="1"/>
          </p:cNvGraphicFramePr>
          <p:nvPr/>
        </p:nvGraphicFramePr>
        <p:xfrm>
          <a:off x="407717" y="4880758"/>
          <a:ext cx="2608616" cy="1742440"/>
        </p:xfrm>
        <a:graphic>
          <a:graphicData uri="http://schemas.openxmlformats.org/drawingml/2006/table">
            <a:tbl>
              <a:tblPr firstRow="1" bandRow="1">
                <a:effectLst>
                  <a:outerShdw blurRad="50800" dist="38100" dir="5400000" algn="t" rotWithShape="0">
                    <a:prstClr val="black">
                      <a:alpha val="40000"/>
                    </a:prstClr>
                  </a:outerShdw>
                </a:effectLst>
                <a:tableStyleId>{7DF18680-E054-41AD-8BC1-D1AEF772440D}</a:tableStyleId>
              </a:tblPr>
              <a:tblGrid>
                <a:gridCol w="868896">
                  <a:extLst>
                    <a:ext uri="{9D8B030D-6E8A-4147-A177-3AD203B41FA5}">
                      <a16:colId xmlns:a16="http://schemas.microsoft.com/office/drawing/2014/main" val="20000"/>
                    </a:ext>
                  </a:extLst>
                </a:gridCol>
                <a:gridCol w="1739720">
                  <a:extLst>
                    <a:ext uri="{9D8B030D-6E8A-4147-A177-3AD203B41FA5}">
                      <a16:colId xmlns:a16="http://schemas.microsoft.com/office/drawing/2014/main" val="20001"/>
                    </a:ext>
                  </a:extLst>
                </a:gridCol>
              </a:tblGrid>
              <a:tr h="370840">
                <a:tc>
                  <a:txBody>
                    <a:bodyPr/>
                    <a:lstStyle/>
                    <a:p>
                      <a:r>
                        <a:rPr lang="nl-BE" sz="1200" dirty="0"/>
                        <a:t>Processing attribute</a:t>
                      </a:r>
                      <a:endParaRPr lang="en-US" sz="1200" dirty="0"/>
                    </a:p>
                  </a:txBody>
                  <a:tcPr/>
                </a:tc>
                <a:tc>
                  <a:txBody>
                    <a:bodyPr/>
                    <a:lstStyle/>
                    <a:p>
                      <a:r>
                        <a:rPr lang="nl-BE" sz="1200" dirty="0"/>
                        <a:t>Value</a:t>
                      </a:r>
                      <a:endParaRPr lang="en-US" sz="1200" dirty="0"/>
                    </a:p>
                  </a:txBody>
                  <a:tcPr/>
                </a:tc>
                <a:extLst>
                  <a:ext uri="{0D108BD9-81ED-4DB2-BD59-A6C34878D82A}">
                    <a16:rowId xmlns:a16="http://schemas.microsoft.com/office/drawing/2014/main" val="10000"/>
                  </a:ext>
                </a:extLst>
              </a:tr>
              <a:tr h="370840">
                <a:tc>
                  <a:txBody>
                    <a:bodyPr/>
                    <a:lstStyle/>
                    <a:p>
                      <a:r>
                        <a:rPr lang="nl-BE" sz="1200" dirty="0"/>
                        <a:t>Charge</a:t>
                      </a:r>
                      <a:r>
                        <a:rPr lang="nl-BE" sz="1200" baseline="0" dirty="0"/>
                        <a:t> type config</a:t>
                      </a:r>
                      <a:endParaRPr lang="en-US" sz="1200" dirty="0"/>
                    </a:p>
                  </a:txBody>
                  <a:tcPr/>
                </a:tc>
                <a:tc>
                  <a:txBody>
                    <a:bodyPr/>
                    <a:lstStyle/>
                    <a:p>
                      <a:r>
                        <a:rPr lang="nl-BE" sz="1200" dirty="0"/>
                        <a:t>“OPF Bank Retail standard”</a:t>
                      </a:r>
                      <a:endParaRPr lang="en-US" sz="1200" dirty="0"/>
                    </a:p>
                  </a:txBody>
                  <a:tcPr/>
                </a:tc>
                <a:extLst>
                  <a:ext uri="{0D108BD9-81ED-4DB2-BD59-A6C34878D82A}">
                    <a16:rowId xmlns:a16="http://schemas.microsoft.com/office/drawing/2014/main" val="10001"/>
                  </a:ext>
                </a:extLst>
              </a:tr>
              <a:tr h="370840">
                <a:tc>
                  <a:txBody>
                    <a:bodyPr/>
                    <a:lstStyle/>
                    <a:p>
                      <a:r>
                        <a:rPr lang="nl-BE" sz="1200" dirty="0"/>
                        <a:t>Charge config</a:t>
                      </a:r>
                      <a:endParaRPr lang="en-US" sz="1200" dirty="0"/>
                    </a:p>
                  </a:txBody>
                  <a:tcPr/>
                </a:tc>
                <a:tc>
                  <a:txBody>
                    <a:bodyPr/>
                    <a:lstStyle/>
                    <a:p>
                      <a:r>
                        <a:rPr lang="nl-BE" sz="1200" dirty="0"/>
                        <a:t>“OPF Bank</a:t>
                      </a:r>
                      <a:r>
                        <a:rPr lang="nl-BE" sz="1200" baseline="0" dirty="0"/>
                        <a:t> Retail standard”</a:t>
                      </a:r>
                      <a:endParaRPr lang="en-US" sz="1200" dirty="0"/>
                    </a:p>
                  </a:txBody>
                  <a:tcPr/>
                </a:tc>
                <a:extLst>
                  <a:ext uri="{0D108BD9-81ED-4DB2-BD59-A6C34878D82A}">
                    <a16:rowId xmlns:a16="http://schemas.microsoft.com/office/drawing/2014/main" val="10002"/>
                  </a:ext>
                </a:extLst>
              </a:tr>
              <a:tr h="370840">
                <a:tc>
                  <a:txBody>
                    <a:bodyPr/>
                    <a:lstStyle/>
                    <a:p>
                      <a:r>
                        <a:rPr lang="nl-BE" sz="1200" dirty="0"/>
                        <a:t>...</a:t>
                      </a:r>
                      <a:endParaRPr lang="en-US" sz="1200" dirty="0"/>
                    </a:p>
                  </a:txBody>
                  <a:tcPr/>
                </a:tc>
                <a:tc>
                  <a:txBody>
                    <a:bodyPr/>
                    <a:lstStyle/>
                    <a:p>
                      <a:r>
                        <a:rPr lang="nl-BE" sz="1200" dirty="0"/>
                        <a:t>....</a:t>
                      </a:r>
                      <a:endParaRPr lang="en-US" sz="1200" dirty="0"/>
                    </a:p>
                  </a:txBody>
                  <a:tcPr/>
                </a:tc>
                <a:extLst>
                  <a:ext uri="{0D108BD9-81ED-4DB2-BD59-A6C34878D82A}">
                    <a16:rowId xmlns:a16="http://schemas.microsoft.com/office/drawing/2014/main" val="10003"/>
                  </a:ext>
                </a:extLst>
              </a:tr>
            </a:tbl>
          </a:graphicData>
        </a:graphic>
      </p:graphicFrame>
      <p:graphicFrame>
        <p:nvGraphicFramePr>
          <p:cNvPr id="71" name="Table 70"/>
          <p:cNvGraphicFramePr>
            <a:graphicFrameLocks noGrp="1"/>
          </p:cNvGraphicFramePr>
          <p:nvPr/>
        </p:nvGraphicFramePr>
        <p:xfrm>
          <a:off x="4752105" y="4866904"/>
          <a:ext cx="3453743" cy="1656080"/>
        </p:xfrm>
        <a:graphic>
          <a:graphicData uri="http://schemas.openxmlformats.org/drawingml/2006/table">
            <a:tbl>
              <a:tblPr firstRow="1" bandRow="1">
                <a:effectLst>
                  <a:outerShdw blurRad="50800" dist="38100" dir="5400000" algn="t" rotWithShape="0">
                    <a:prstClr val="black">
                      <a:alpha val="40000"/>
                    </a:prstClr>
                  </a:outerShdw>
                </a:effectLst>
                <a:tableStyleId>{7DF18680-E054-41AD-8BC1-D1AEF772440D}</a:tableStyleId>
              </a:tblPr>
              <a:tblGrid>
                <a:gridCol w="1150397">
                  <a:extLst>
                    <a:ext uri="{9D8B030D-6E8A-4147-A177-3AD203B41FA5}">
                      <a16:colId xmlns:a16="http://schemas.microsoft.com/office/drawing/2014/main" val="20000"/>
                    </a:ext>
                  </a:extLst>
                </a:gridCol>
                <a:gridCol w="2303346">
                  <a:extLst>
                    <a:ext uri="{9D8B030D-6E8A-4147-A177-3AD203B41FA5}">
                      <a16:colId xmlns:a16="http://schemas.microsoft.com/office/drawing/2014/main" val="20001"/>
                    </a:ext>
                  </a:extLst>
                </a:gridCol>
              </a:tblGrid>
              <a:tr h="370840">
                <a:tc>
                  <a:txBody>
                    <a:bodyPr/>
                    <a:lstStyle/>
                    <a:p>
                      <a:r>
                        <a:rPr lang="nl-BE" sz="1200" dirty="0"/>
                        <a:t>Processing attribute</a:t>
                      </a:r>
                      <a:endParaRPr lang="en-US" sz="1200" dirty="0"/>
                    </a:p>
                  </a:txBody>
                  <a:tcPr/>
                </a:tc>
                <a:tc>
                  <a:txBody>
                    <a:bodyPr/>
                    <a:lstStyle/>
                    <a:p>
                      <a:r>
                        <a:rPr lang="nl-BE" sz="1200" dirty="0"/>
                        <a:t>Value</a:t>
                      </a:r>
                      <a:endParaRPr lang="en-US" sz="1200" dirty="0"/>
                    </a:p>
                  </a:txBody>
                  <a:tcPr/>
                </a:tc>
                <a:extLst>
                  <a:ext uri="{0D108BD9-81ED-4DB2-BD59-A6C34878D82A}">
                    <a16:rowId xmlns:a16="http://schemas.microsoft.com/office/drawing/2014/main" val="10000"/>
                  </a:ext>
                </a:extLst>
              </a:tr>
              <a:tr h="370840">
                <a:tc>
                  <a:txBody>
                    <a:bodyPr/>
                    <a:lstStyle/>
                    <a:p>
                      <a:r>
                        <a:rPr lang="nl-BE" sz="1200" dirty="0"/>
                        <a:t>Charge</a:t>
                      </a:r>
                      <a:r>
                        <a:rPr lang="nl-BE" sz="1200" baseline="0" dirty="0"/>
                        <a:t> type config</a:t>
                      </a:r>
                      <a:endParaRPr lang="en-US" sz="1200" dirty="0"/>
                    </a:p>
                  </a:txBody>
                  <a:tcPr/>
                </a:tc>
                <a:tc>
                  <a:txBody>
                    <a:bodyPr/>
                    <a:lstStyle/>
                    <a:p>
                      <a:r>
                        <a:rPr lang="nl-BE" sz="1200" dirty="0"/>
                        <a:t>“OPF Bank Wholesale”</a:t>
                      </a:r>
                      <a:endParaRPr lang="en-US" sz="1200" dirty="0"/>
                    </a:p>
                  </a:txBody>
                  <a:tcPr/>
                </a:tc>
                <a:extLst>
                  <a:ext uri="{0D108BD9-81ED-4DB2-BD59-A6C34878D82A}">
                    <a16:rowId xmlns:a16="http://schemas.microsoft.com/office/drawing/2014/main" val="10001"/>
                  </a:ext>
                </a:extLst>
              </a:tr>
              <a:tr h="370840">
                <a:tc>
                  <a:txBody>
                    <a:bodyPr/>
                    <a:lstStyle/>
                    <a:p>
                      <a:r>
                        <a:rPr lang="nl-BE" sz="1200" dirty="0"/>
                        <a:t>Charge config</a:t>
                      </a:r>
                      <a:endParaRPr lang="en-US" sz="1200" dirty="0"/>
                    </a:p>
                  </a:txBody>
                  <a:tcPr/>
                </a:tc>
                <a:tc>
                  <a:txBody>
                    <a:bodyPr/>
                    <a:lstStyle/>
                    <a:p>
                      <a:r>
                        <a:rPr lang="nl-BE" sz="1200" dirty="0"/>
                        <a:t>“JPMC Charges Config</a:t>
                      </a:r>
                      <a:r>
                        <a:rPr lang="nl-BE" sz="1200" baseline="0" dirty="0"/>
                        <a:t>”</a:t>
                      </a:r>
                      <a:endParaRPr lang="en-US" sz="1200" dirty="0"/>
                    </a:p>
                  </a:txBody>
                  <a:tcPr/>
                </a:tc>
                <a:extLst>
                  <a:ext uri="{0D108BD9-81ED-4DB2-BD59-A6C34878D82A}">
                    <a16:rowId xmlns:a16="http://schemas.microsoft.com/office/drawing/2014/main" val="10002"/>
                  </a:ext>
                </a:extLst>
              </a:tr>
              <a:tr h="370840">
                <a:tc>
                  <a:txBody>
                    <a:bodyPr/>
                    <a:lstStyle/>
                    <a:p>
                      <a:r>
                        <a:rPr lang="nl-BE" sz="1200" dirty="0"/>
                        <a:t>Pre-paid</a:t>
                      </a:r>
                      <a:endParaRPr lang="en-US" sz="1200" dirty="0"/>
                    </a:p>
                  </a:txBody>
                  <a:tcPr/>
                </a:tc>
                <a:tc>
                  <a:txBody>
                    <a:bodyPr/>
                    <a:lstStyle/>
                    <a:p>
                      <a:r>
                        <a:rPr lang="nl-BE" sz="1200" dirty="0"/>
                        <a:t>True</a:t>
                      </a:r>
                      <a:endParaRPr lang="en-US" sz="1200" dirty="0"/>
                    </a:p>
                  </a:txBody>
                  <a:tcPr/>
                </a:tc>
                <a:extLst>
                  <a:ext uri="{0D108BD9-81ED-4DB2-BD59-A6C34878D82A}">
                    <a16:rowId xmlns:a16="http://schemas.microsoft.com/office/drawing/2014/main" val="10003"/>
                  </a:ext>
                </a:extLst>
              </a:tr>
            </a:tbl>
          </a:graphicData>
        </a:graphic>
      </p:graphicFrame>
      <p:grpSp>
        <p:nvGrpSpPr>
          <p:cNvPr id="2" name="Group 76"/>
          <p:cNvGrpSpPr/>
          <p:nvPr/>
        </p:nvGrpSpPr>
        <p:grpSpPr>
          <a:xfrm>
            <a:off x="2624951" y="1656682"/>
            <a:ext cx="753731" cy="613196"/>
            <a:chOff x="2648701" y="1656682"/>
            <a:chExt cx="753731" cy="613196"/>
          </a:xfrm>
        </p:grpSpPr>
        <p:pic>
          <p:nvPicPr>
            <p:cNvPr id="39" name="Picture 38" descr="document.png"/>
            <p:cNvPicPr>
              <a:picLocks noChangeAspect="1"/>
            </p:cNvPicPr>
            <p:nvPr/>
          </p:nvPicPr>
          <p:blipFill>
            <a:blip r:embed="rId5" cstate="print"/>
            <a:srcRect/>
            <a:stretch>
              <a:fillRect/>
            </a:stretch>
          </p:blipFill>
          <p:spPr bwMode="auto">
            <a:xfrm>
              <a:off x="2795283" y="1656682"/>
              <a:ext cx="428625" cy="517525"/>
            </a:xfrm>
            <a:prstGeom prst="rect">
              <a:avLst/>
            </a:prstGeom>
            <a:noFill/>
            <a:ln w="9525">
              <a:noFill/>
              <a:miter lim="800000"/>
              <a:headEnd/>
              <a:tailEnd/>
            </a:ln>
          </p:spPr>
        </p:pic>
        <p:sp>
          <p:nvSpPr>
            <p:cNvPr id="74" name="TextBox 73"/>
            <p:cNvSpPr txBox="1"/>
            <p:nvPr/>
          </p:nvSpPr>
          <p:spPr>
            <a:xfrm>
              <a:off x="2648701" y="2054434"/>
              <a:ext cx="753731" cy="215444"/>
            </a:xfrm>
            <a:prstGeom prst="rect">
              <a:avLst/>
            </a:prstGeom>
            <a:noFill/>
          </p:spPr>
          <p:txBody>
            <a:bodyPr wrap="none" rtlCol="0">
              <a:spAutoFit/>
            </a:bodyPr>
            <a:lstStyle/>
            <a:p>
              <a:r>
                <a:rPr lang="nl-BE" sz="800">
                  <a:effectLst>
                    <a:outerShdw blurRad="38100" dist="38100" dir="2700000" algn="tl">
                      <a:srgbClr val="000000">
                        <a:alpha val="43137"/>
                      </a:srgbClr>
                    </a:outerShdw>
                  </a:effectLst>
                </a:rPr>
                <a:t>Agreement</a:t>
              </a:r>
              <a:endParaRPr lang="en-US" sz="800">
                <a:effectLst>
                  <a:outerShdw blurRad="38100" dist="38100" dir="2700000" algn="tl">
                    <a:srgbClr val="000000">
                      <a:alpha val="43137"/>
                    </a:srgbClr>
                  </a:outerShdw>
                </a:effectLst>
              </a:endParaRPr>
            </a:p>
          </p:txBody>
        </p:sp>
      </p:grpSp>
      <p:grpSp>
        <p:nvGrpSpPr>
          <p:cNvPr id="3" name="Group 77"/>
          <p:cNvGrpSpPr/>
          <p:nvPr/>
        </p:nvGrpSpPr>
        <p:grpSpPr>
          <a:xfrm>
            <a:off x="5591802" y="1666577"/>
            <a:ext cx="753731" cy="613196"/>
            <a:chOff x="5591802" y="1666577"/>
            <a:chExt cx="753731" cy="613196"/>
          </a:xfrm>
        </p:grpSpPr>
        <p:pic>
          <p:nvPicPr>
            <p:cNvPr id="75" name="Picture 74" descr="document.png"/>
            <p:cNvPicPr>
              <a:picLocks noChangeAspect="1"/>
            </p:cNvPicPr>
            <p:nvPr/>
          </p:nvPicPr>
          <p:blipFill>
            <a:blip r:embed="rId5" cstate="print"/>
            <a:srcRect/>
            <a:stretch>
              <a:fillRect/>
            </a:stretch>
          </p:blipFill>
          <p:spPr bwMode="auto">
            <a:xfrm>
              <a:off x="5738384" y="1666577"/>
              <a:ext cx="428625" cy="517525"/>
            </a:xfrm>
            <a:prstGeom prst="rect">
              <a:avLst/>
            </a:prstGeom>
            <a:noFill/>
            <a:ln w="9525">
              <a:noFill/>
              <a:miter lim="800000"/>
              <a:headEnd/>
              <a:tailEnd/>
            </a:ln>
          </p:spPr>
        </p:pic>
        <p:sp>
          <p:nvSpPr>
            <p:cNvPr id="76" name="TextBox 75"/>
            <p:cNvSpPr txBox="1"/>
            <p:nvPr/>
          </p:nvSpPr>
          <p:spPr>
            <a:xfrm>
              <a:off x="5591802" y="2064329"/>
              <a:ext cx="753731" cy="215444"/>
            </a:xfrm>
            <a:prstGeom prst="rect">
              <a:avLst/>
            </a:prstGeom>
            <a:noFill/>
          </p:spPr>
          <p:txBody>
            <a:bodyPr wrap="none" rtlCol="0">
              <a:spAutoFit/>
            </a:bodyPr>
            <a:lstStyle/>
            <a:p>
              <a:r>
                <a:rPr lang="nl-BE" sz="800">
                  <a:effectLst>
                    <a:outerShdw blurRad="38100" dist="38100" dir="2700000" algn="tl">
                      <a:srgbClr val="000000">
                        <a:alpha val="43137"/>
                      </a:srgbClr>
                    </a:outerShdw>
                  </a:effectLst>
                </a:rPr>
                <a:t>Agreement</a:t>
              </a:r>
              <a:endParaRPr lang="en-US" sz="800">
                <a:effectLst>
                  <a:outerShdw blurRad="38100" dist="38100" dir="2700000" algn="tl">
                    <a:srgbClr val="000000">
                      <a:alpha val="43137"/>
                    </a:srgbClr>
                  </a:outerShdw>
                </a:effectLst>
              </a:endParaRPr>
            </a:p>
          </p:txBody>
        </p:sp>
      </p:grpSp>
      <p:pic>
        <p:nvPicPr>
          <p:cNvPr id="79" name="Picture 78" descr="Bank-shadow.png"/>
          <p:cNvPicPr>
            <a:picLocks noChangeAspect="1"/>
          </p:cNvPicPr>
          <p:nvPr/>
        </p:nvPicPr>
        <p:blipFill>
          <a:blip r:embed="rId2" cstate="print"/>
          <a:srcRect/>
          <a:stretch>
            <a:fillRect/>
          </a:stretch>
        </p:blipFill>
        <p:spPr bwMode="auto">
          <a:xfrm>
            <a:off x="4080490" y="1622515"/>
            <a:ext cx="855626" cy="633797"/>
          </a:xfrm>
          <a:prstGeom prst="rect">
            <a:avLst/>
          </a:prstGeom>
          <a:noFill/>
          <a:ln w="9525">
            <a:noFill/>
            <a:miter lim="800000"/>
            <a:headEnd/>
            <a:tailEnd/>
          </a:ln>
        </p:spPr>
      </p:pic>
      <p:sp>
        <p:nvSpPr>
          <p:cNvPr id="80" name="TextBox 79"/>
          <p:cNvSpPr txBox="1"/>
          <p:nvPr/>
        </p:nvSpPr>
        <p:spPr>
          <a:xfrm>
            <a:off x="4101856" y="2264237"/>
            <a:ext cx="926857" cy="276999"/>
          </a:xfrm>
          <a:prstGeom prst="rect">
            <a:avLst/>
          </a:prstGeom>
          <a:noFill/>
        </p:spPr>
        <p:txBody>
          <a:bodyPr wrap="none" rtlCol="0">
            <a:spAutoFit/>
          </a:bodyPr>
          <a:lstStyle/>
          <a:p>
            <a:r>
              <a:rPr lang="nl-BE"/>
              <a:t>OPF Bank</a:t>
            </a:r>
            <a:endParaRPr lang="en-US"/>
          </a:p>
        </p:txBody>
      </p:sp>
      <p:sp>
        <p:nvSpPr>
          <p:cNvPr id="81" name="TextBox 80"/>
          <p:cNvSpPr txBox="1"/>
          <p:nvPr/>
        </p:nvSpPr>
        <p:spPr>
          <a:xfrm>
            <a:off x="1576807" y="4809503"/>
            <a:ext cx="1781258" cy="276999"/>
          </a:xfrm>
          <a:prstGeom prst="rect">
            <a:avLst/>
          </a:prstGeom>
          <a:noFill/>
        </p:spPr>
        <p:txBody>
          <a:bodyPr wrap="none" rtlCol="0">
            <a:spAutoFit/>
          </a:bodyPr>
          <a:lstStyle/>
          <a:p>
            <a:r>
              <a:rPr lang="nl-BE"/>
              <a:t>Charge amount = €5</a:t>
            </a:r>
            <a:endParaRPr lang="en-US"/>
          </a:p>
        </p:txBody>
      </p:sp>
      <p:sp>
        <p:nvSpPr>
          <p:cNvPr id="82" name="TextBox 81"/>
          <p:cNvSpPr txBox="1"/>
          <p:nvPr/>
        </p:nvSpPr>
        <p:spPr>
          <a:xfrm>
            <a:off x="5777962" y="4819399"/>
            <a:ext cx="1901483" cy="276999"/>
          </a:xfrm>
          <a:prstGeom prst="rect">
            <a:avLst/>
          </a:prstGeom>
          <a:noFill/>
        </p:spPr>
        <p:txBody>
          <a:bodyPr wrap="none" rtlCol="0">
            <a:spAutoFit/>
          </a:bodyPr>
          <a:lstStyle/>
          <a:p>
            <a:r>
              <a:rPr lang="nl-BE"/>
              <a:t>Pre-paid charges = $7</a:t>
            </a:r>
            <a:endParaRPr lang="en-US"/>
          </a:p>
        </p:txBody>
      </p:sp>
      <p:grpSp>
        <p:nvGrpSpPr>
          <p:cNvPr id="4" name="Group 83"/>
          <p:cNvGrpSpPr/>
          <p:nvPr/>
        </p:nvGrpSpPr>
        <p:grpSpPr>
          <a:xfrm>
            <a:off x="5643481" y="2758026"/>
            <a:ext cx="654346" cy="668113"/>
            <a:chOff x="5643481" y="2758026"/>
            <a:chExt cx="654346" cy="668113"/>
          </a:xfrm>
        </p:grpSpPr>
        <p:pic>
          <p:nvPicPr>
            <p:cNvPr id="63" name="Picture 54" descr="message"/>
            <p:cNvPicPr>
              <a:picLocks noChangeAspect="1" noChangeArrowheads="1"/>
            </p:cNvPicPr>
            <p:nvPr/>
          </p:nvPicPr>
          <p:blipFill>
            <a:blip r:embed="rId4" cstate="print"/>
            <a:srcRect/>
            <a:stretch>
              <a:fillRect/>
            </a:stretch>
          </p:blipFill>
          <p:spPr bwMode="auto">
            <a:xfrm>
              <a:off x="5733890" y="2758026"/>
              <a:ext cx="486806" cy="383789"/>
            </a:xfrm>
            <a:prstGeom prst="rect">
              <a:avLst/>
            </a:prstGeom>
            <a:noFill/>
            <a:ln w="9525">
              <a:noFill/>
              <a:miter lim="800000"/>
              <a:headEnd/>
              <a:tailEnd/>
            </a:ln>
          </p:spPr>
        </p:pic>
        <p:sp>
          <p:nvSpPr>
            <p:cNvPr id="83" name="TextBox 82"/>
            <p:cNvSpPr txBox="1"/>
            <p:nvPr/>
          </p:nvSpPr>
          <p:spPr>
            <a:xfrm>
              <a:off x="5643481" y="3087585"/>
              <a:ext cx="654346" cy="338554"/>
            </a:xfrm>
            <a:prstGeom prst="rect">
              <a:avLst/>
            </a:prstGeom>
            <a:noFill/>
          </p:spPr>
          <p:txBody>
            <a:bodyPr wrap="none" rtlCol="0">
              <a:spAutoFit/>
            </a:bodyPr>
            <a:lstStyle/>
            <a:p>
              <a:r>
                <a:rPr lang="nl-BE" sz="800"/>
                <a:t>MT103</a:t>
              </a:r>
              <a:br>
                <a:rPr lang="nl-BE" sz="800"/>
              </a:br>
              <a:r>
                <a:rPr lang="nl-BE" sz="800"/>
                <a:t>(71G:$7)</a:t>
              </a:r>
              <a:endParaRPr lang="en-US" sz="800"/>
            </a:p>
          </p:txBody>
        </p:sp>
      </p:grpSp>
    </p:spTree>
    <p:extLst>
      <p:ext uri="{BB962C8B-B14F-4D97-AF65-F5344CB8AC3E}">
        <p14:creationId xmlns:p14="http://schemas.microsoft.com/office/powerpoint/2010/main" val="313303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2.77556E-17 1.87789E-6 C -0.01198 0.04995 -0.02361 0.10106 -0.00486 0.12419 C 0.01389 0.14824 0.09358 0.13876 0.11372 0.14107 " pathEditMode="relative" rAng="0" ptsTypes="aaA">
                                      <p:cBhvr>
                                        <p:cTn id="8" dur="2000" fill="hold"/>
                                        <p:tgtEl>
                                          <p:spTgt spid="33"/>
                                        </p:tgtEl>
                                        <p:attrNameLst>
                                          <p:attrName>ppt_x</p:attrName>
                                          <p:attrName>ppt_y</p:attrName>
                                        </p:attrNameLst>
                                      </p:cBhvr>
                                      <p:rCtr x="4500" y="7400"/>
                                    </p:animMotion>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1000"/>
                                        <p:tgtEl>
                                          <p:spTgt spid="33"/>
                                        </p:tgtEl>
                                      </p:cBhvr>
                                    </p:animEffect>
                                    <p:set>
                                      <p:cBhvr>
                                        <p:cTn id="13" dur="1" fill="hold">
                                          <p:stCondLst>
                                            <p:cond delay="999"/>
                                          </p:stCondLst>
                                        </p:cTn>
                                        <p:tgtEl>
                                          <p:spTgt spid="33"/>
                                        </p:tgtEl>
                                        <p:attrNameLst>
                                          <p:attrName>style.visibility</p:attrName>
                                        </p:attrNameLst>
                                      </p:cBhvr>
                                      <p:to>
                                        <p:strVal val="hidden"/>
                                      </p:to>
                                    </p:se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dissolve">
                                      <p:cBhvr>
                                        <p:cTn id="17" dur="500"/>
                                        <p:tgtEl>
                                          <p:spTgt spid="5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dissolve">
                                      <p:cBhvr>
                                        <p:cTn id="20" dur="500"/>
                                        <p:tgtEl>
                                          <p:spTgt spid="45"/>
                                        </p:tgtEl>
                                      </p:cBhvr>
                                    </p:animEffect>
                                  </p:childTnLst>
                                </p:cTn>
                              </p:par>
                              <p:par>
                                <p:cTn id="21" presetID="9"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dissolve">
                                      <p:cBhvr>
                                        <p:cTn id="23" dur="500"/>
                                        <p:tgtEl>
                                          <p:spTgt spid="5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par>
                                <p:cTn id="27" presetID="9"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dissolve">
                                      <p:cBhvr>
                                        <p:cTn id="29" dur="500"/>
                                        <p:tgtEl>
                                          <p:spTgt spid="56"/>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dissolve">
                                      <p:cBhvr>
                                        <p:cTn id="32" dur="500"/>
                                        <p:tgtEl>
                                          <p:spTgt spid="5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dissolve">
                                      <p:cBhvr>
                                        <p:cTn id="35" dur="500"/>
                                        <p:tgtEl>
                                          <p:spTgt spid="35"/>
                                        </p:tgtEl>
                                      </p:cBhvr>
                                    </p:animEffect>
                                  </p:childTnLst>
                                </p:cTn>
                              </p:par>
                              <p:par>
                                <p:cTn id="36" presetID="1" presetClass="emph" presetSubtype="2" fill="hold" nodeType="withEffect">
                                  <p:stCondLst>
                                    <p:cond delay="0"/>
                                  </p:stCondLst>
                                  <p:childTnLst>
                                    <p:animClr clrSpc="rgb" dir="cw">
                                      <p:cBhvr>
                                        <p:cTn id="37" dur="2000" fill="hold"/>
                                        <p:tgtEl>
                                          <p:spTgt spid="50"/>
                                        </p:tgtEl>
                                        <p:attrNameLst>
                                          <p:attrName>fillcolor</p:attrName>
                                        </p:attrNameLst>
                                      </p:cBhvr>
                                      <p:to>
                                        <a:srgbClr val="CC3300"/>
                                      </p:to>
                                    </p:animClr>
                                    <p:set>
                                      <p:cBhvr>
                                        <p:cTn id="38" dur="2000" fill="hold"/>
                                        <p:tgtEl>
                                          <p:spTgt spid="50"/>
                                        </p:tgtEl>
                                        <p:attrNameLst>
                                          <p:attrName>fill.type</p:attrName>
                                        </p:attrNameLst>
                                      </p:cBhvr>
                                      <p:to>
                                        <p:strVal val="solid"/>
                                      </p:to>
                                    </p:set>
                                    <p:set>
                                      <p:cBhvr>
                                        <p:cTn id="39" dur="2000" fill="hold"/>
                                        <p:tgtEl>
                                          <p:spTgt spid="50"/>
                                        </p:tgtEl>
                                        <p:attrNameLst>
                                          <p:attrName>fill.on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nodeType="clickEffect">
                                  <p:stCondLst>
                                    <p:cond delay="0"/>
                                  </p:stCondLst>
                                  <p:childTnLst>
                                    <p:animMotion origin="layout" path="M -8.33333E-7 -6.33673E-6 C -0.07847 0.08695 -0.15694 0.17414 -0.19618 0.23519 C -0.23542 0.29625 -0.23524 0.3314 -0.23507 0.36678 " pathEditMode="relative" ptsTypes="aaA">
                                      <p:cBhvr>
                                        <p:cTn id="43" dur="2000" fill="hold"/>
                                        <p:tgtEl>
                                          <p:spTgt spid="2"/>
                                        </p:tgtEl>
                                        <p:attrNameLst>
                                          <p:attrName>ppt_x</p:attrName>
                                          <p:attrName>ppt_y</p:attrName>
                                        </p:attrNameLst>
                                      </p:cBhvr>
                                    </p:animMotion>
                                  </p:childTnLst>
                                </p:cTn>
                              </p:par>
                            </p:childTnLst>
                          </p:cTn>
                        </p:par>
                      </p:childTnLst>
                    </p:cTn>
                  </p:par>
                  <p:par>
                    <p:cTn id="44" fill="hold">
                      <p:stCondLst>
                        <p:cond delay="indefinite"/>
                      </p:stCondLst>
                      <p:childTnLst>
                        <p:par>
                          <p:cTn id="45" fill="hold">
                            <p:stCondLst>
                              <p:cond delay="0"/>
                            </p:stCondLst>
                            <p:childTnLst>
                              <p:par>
                                <p:cTn id="46" presetID="9" presetClass="exit" presetSubtype="0" fill="hold" nodeType="clickEffect">
                                  <p:stCondLst>
                                    <p:cond delay="0"/>
                                  </p:stCondLst>
                                  <p:childTnLst>
                                    <p:animEffect transition="out" filter="dissolve">
                                      <p:cBhvr>
                                        <p:cTn id="47" dur="500"/>
                                        <p:tgtEl>
                                          <p:spTgt spid="2"/>
                                        </p:tgtEl>
                                      </p:cBhvr>
                                    </p:animEffect>
                                    <p:set>
                                      <p:cBhvr>
                                        <p:cTn id="48" dur="1" fill="hold">
                                          <p:stCondLst>
                                            <p:cond delay="499"/>
                                          </p:stCondLst>
                                        </p:cTn>
                                        <p:tgtEl>
                                          <p:spTgt spid="2"/>
                                        </p:tgtEl>
                                        <p:attrNameLst>
                                          <p:attrName>style.visibility</p:attrName>
                                        </p:attrNameLst>
                                      </p:cBhvr>
                                      <p:to>
                                        <p:strVal val="hidden"/>
                                      </p:to>
                                    </p:set>
                                  </p:childTnLst>
                                </p:cTn>
                              </p:par>
                            </p:childTnLst>
                          </p:cTn>
                        </p:par>
                        <p:par>
                          <p:cTn id="49" fill="hold">
                            <p:stCondLst>
                              <p:cond delay="500"/>
                            </p:stCondLst>
                            <p:childTnLst>
                              <p:par>
                                <p:cTn id="50" presetID="1" presetClass="entr" presetSubtype="0" fill="hold" nodeType="afterEffect">
                                  <p:stCondLst>
                                    <p:cond delay="0"/>
                                  </p:stCondLst>
                                  <p:childTnLst>
                                    <p:set>
                                      <p:cBhvr>
                                        <p:cTn id="51" dur="1" fill="hold">
                                          <p:stCondLst>
                                            <p:cond delay="0"/>
                                          </p:stCondLst>
                                        </p:cTn>
                                        <p:tgtEl>
                                          <p:spTgt spid="70"/>
                                        </p:tgtEl>
                                        <p:attrNameLst>
                                          <p:attrName>style.visibility</p:attrName>
                                        </p:attrNameLst>
                                      </p:cBhvr>
                                      <p:to>
                                        <p:strVal val="visible"/>
                                      </p:to>
                                    </p:set>
                                  </p:childTnLst>
                                </p:cTn>
                              </p:par>
                              <p:par>
                                <p:cTn id="52" presetID="49" presetClass="path" presetSubtype="0" accel="50000" decel="50000" fill="hold" nodeType="withEffect">
                                  <p:stCondLst>
                                    <p:cond delay="0"/>
                                  </p:stCondLst>
                                  <p:childTnLst>
                                    <p:animMotion origin="layout" path="M -0.03577 -0.15032 L 1.38889E-6 -4.99537E-7 " pathEditMode="relative" rAng="0" ptsTypes="AA">
                                      <p:cBhvr>
                                        <p:cTn id="53" dur="2000" fill="hold"/>
                                        <p:tgtEl>
                                          <p:spTgt spid="70"/>
                                        </p:tgtEl>
                                        <p:attrNameLst>
                                          <p:attrName>ppt_x</p:attrName>
                                          <p:attrName>ppt_y</p:attrName>
                                        </p:attrNameLst>
                                      </p:cBhvr>
                                      <p:rCtr x="1800" y="7500"/>
                                    </p:animMotion>
                                  </p:childTnLst>
                                </p:cTn>
                              </p:par>
                              <p:par>
                                <p:cTn id="54" presetID="55" presetClass="entr" presetSubtype="0" fill="hold" nodeType="withEffect">
                                  <p:stCondLst>
                                    <p:cond delay="0"/>
                                  </p:stCondLst>
                                  <p:childTnLst>
                                    <p:set>
                                      <p:cBhvr>
                                        <p:cTn id="55" dur="1" fill="hold">
                                          <p:stCondLst>
                                            <p:cond delay="0"/>
                                          </p:stCondLst>
                                        </p:cTn>
                                        <p:tgtEl>
                                          <p:spTgt spid="70"/>
                                        </p:tgtEl>
                                        <p:attrNameLst>
                                          <p:attrName>style.visibility</p:attrName>
                                        </p:attrNameLst>
                                      </p:cBhvr>
                                      <p:to>
                                        <p:strVal val="visible"/>
                                      </p:to>
                                    </p:set>
                                    <p:anim calcmode="lin" valueType="num">
                                      <p:cBhvr>
                                        <p:cTn id="56" dur="1000" fill="hold"/>
                                        <p:tgtEl>
                                          <p:spTgt spid="70"/>
                                        </p:tgtEl>
                                        <p:attrNameLst>
                                          <p:attrName>ppt_w</p:attrName>
                                        </p:attrNameLst>
                                      </p:cBhvr>
                                      <p:tavLst>
                                        <p:tav tm="0">
                                          <p:val>
                                            <p:strVal val="#ppt_w*0.70"/>
                                          </p:val>
                                        </p:tav>
                                        <p:tav tm="100000">
                                          <p:val>
                                            <p:strVal val="#ppt_w"/>
                                          </p:val>
                                        </p:tav>
                                      </p:tavLst>
                                    </p:anim>
                                    <p:anim calcmode="lin" valueType="num">
                                      <p:cBhvr>
                                        <p:cTn id="57" dur="1000" fill="hold"/>
                                        <p:tgtEl>
                                          <p:spTgt spid="70"/>
                                        </p:tgtEl>
                                        <p:attrNameLst>
                                          <p:attrName>ppt_h</p:attrName>
                                        </p:attrNameLst>
                                      </p:cBhvr>
                                      <p:tavLst>
                                        <p:tav tm="0">
                                          <p:val>
                                            <p:strVal val="#ppt_h"/>
                                          </p:val>
                                        </p:tav>
                                        <p:tav tm="100000">
                                          <p:val>
                                            <p:strVal val="#ppt_h"/>
                                          </p:val>
                                        </p:tav>
                                      </p:tavLst>
                                    </p:anim>
                                    <p:animEffect transition="in" filter="fade">
                                      <p:cBhvr>
                                        <p:cTn id="58" dur="1000"/>
                                        <p:tgtEl>
                                          <p:spTgt spid="70"/>
                                        </p:tgtEl>
                                      </p:cBhvr>
                                    </p:animEffect>
                                  </p:childTnLst>
                                </p:cTn>
                              </p:par>
                            </p:childTnLst>
                          </p:cTn>
                        </p:par>
                      </p:childTnLst>
                    </p:cTn>
                  </p:par>
                  <p:par>
                    <p:cTn id="59" fill="hold">
                      <p:stCondLst>
                        <p:cond delay="indefinite"/>
                      </p:stCondLst>
                      <p:childTnLst>
                        <p:par>
                          <p:cTn id="60" fill="hold">
                            <p:stCondLst>
                              <p:cond delay="0"/>
                            </p:stCondLst>
                            <p:childTnLst>
                              <p:par>
                                <p:cTn id="61" presetID="56" presetClass="path" presetSubtype="0" accel="50000" decel="50000" fill="hold" nodeType="clickEffect">
                                  <p:stCondLst>
                                    <p:cond delay="0"/>
                                  </p:stCondLst>
                                  <p:childTnLst>
                                    <p:animMotion origin="layout" path="M -2.77778E-6 -1.59112E-6 L 0.07344 -0.17484 " pathEditMode="relative" rAng="0" ptsTypes="AA">
                                      <p:cBhvr>
                                        <p:cTn id="62" dur="2000" fill="hold"/>
                                        <p:tgtEl>
                                          <p:spTgt spid="70"/>
                                        </p:tgtEl>
                                        <p:attrNameLst>
                                          <p:attrName>ppt_x</p:attrName>
                                          <p:attrName>ppt_y</p:attrName>
                                        </p:attrNameLst>
                                      </p:cBhvr>
                                      <p:rCtr x="3700" y="-8700"/>
                                    </p:animMotion>
                                  </p:childTnLst>
                                </p:cTn>
                              </p:par>
                              <p:par>
                                <p:cTn id="63" presetID="1" presetClass="emph" presetSubtype="2" fill="hold" nodeType="withEffect">
                                  <p:stCondLst>
                                    <p:cond delay="0"/>
                                  </p:stCondLst>
                                  <p:childTnLst>
                                    <p:animClr clrSpc="rgb" dir="cw">
                                      <p:cBhvr>
                                        <p:cTn id="64" dur="2000" fill="hold"/>
                                        <p:tgtEl>
                                          <p:spTgt spid="50"/>
                                        </p:tgtEl>
                                        <p:attrNameLst>
                                          <p:attrName>fillcolor</p:attrName>
                                        </p:attrNameLst>
                                      </p:cBhvr>
                                      <p:to>
                                        <a:schemeClr val="bg1"/>
                                      </p:to>
                                    </p:animClr>
                                    <p:set>
                                      <p:cBhvr>
                                        <p:cTn id="65" dur="2000" fill="hold"/>
                                        <p:tgtEl>
                                          <p:spTgt spid="50"/>
                                        </p:tgtEl>
                                        <p:attrNameLst>
                                          <p:attrName>fill.type</p:attrName>
                                        </p:attrNameLst>
                                      </p:cBhvr>
                                      <p:to>
                                        <p:strVal val="solid"/>
                                      </p:to>
                                    </p:set>
                                    <p:set>
                                      <p:cBhvr>
                                        <p:cTn id="66" dur="2000" fill="hold"/>
                                        <p:tgtEl>
                                          <p:spTgt spid="50"/>
                                        </p:tgtEl>
                                        <p:attrNameLst>
                                          <p:attrName>fill.on</p:attrName>
                                        </p:attrNameLst>
                                      </p:cBhvr>
                                      <p:to>
                                        <p:strVal val="true"/>
                                      </p:to>
                                    </p:set>
                                  </p:childTnLst>
                                </p:cTn>
                              </p:par>
                              <p:par>
                                <p:cTn id="67" presetID="55" presetClass="exit" presetSubtype="0" fill="hold" nodeType="withEffect">
                                  <p:stCondLst>
                                    <p:cond delay="0"/>
                                  </p:stCondLst>
                                  <p:childTnLst>
                                    <p:anim calcmode="lin" valueType="num">
                                      <p:cBhvr>
                                        <p:cTn id="68" dur="1000"/>
                                        <p:tgtEl>
                                          <p:spTgt spid="70"/>
                                        </p:tgtEl>
                                        <p:attrNameLst>
                                          <p:attrName>ppt_w</p:attrName>
                                        </p:attrNameLst>
                                      </p:cBhvr>
                                      <p:tavLst>
                                        <p:tav tm="0">
                                          <p:val>
                                            <p:strVal val="ppt_w"/>
                                          </p:val>
                                        </p:tav>
                                        <p:tav tm="100000">
                                          <p:val>
                                            <p:strVal val="ppt_w*0.70"/>
                                          </p:val>
                                        </p:tav>
                                      </p:tavLst>
                                    </p:anim>
                                    <p:anim calcmode="lin" valueType="num">
                                      <p:cBhvr>
                                        <p:cTn id="69" dur="1000"/>
                                        <p:tgtEl>
                                          <p:spTgt spid="70"/>
                                        </p:tgtEl>
                                        <p:attrNameLst>
                                          <p:attrName>ppt_h</p:attrName>
                                        </p:attrNameLst>
                                      </p:cBhvr>
                                      <p:tavLst>
                                        <p:tav tm="0">
                                          <p:val>
                                            <p:strVal val="ppt_h"/>
                                          </p:val>
                                        </p:tav>
                                        <p:tav tm="100000">
                                          <p:val>
                                            <p:strVal val="ppt_h"/>
                                          </p:val>
                                        </p:tav>
                                      </p:tavLst>
                                    </p:anim>
                                    <p:animEffect transition="out" filter="fade">
                                      <p:cBhvr>
                                        <p:cTn id="70" dur="1000"/>
                                        <p:tgtEl>
                                          <p:spTgt spid="70"/>
                                        </p:tgtEl>
                                      </p:cBhvr>
                                    </p:animEffect>
                                    <p:set>
                                      <p:cBhvr>
                                        <p:cTn id="71" dur="1" fill="hold">
                                          <p:stCondLst>
                                            <p:cond delay="999"/>
                                          </p:stCondLst>
                                        </p:cTn>
                                        <p:tgtEl>
                                          <p:spTgt spid="70"/>
                                        </p:tgtEl>
                                        <p:attrNameLst>
                                          <p:attrName>style.visibility</p:attrName>
                                        </p:attrNameLst>
                                      </p:cBhvr>
                                      <p:to>
                                        <p:strVal val="hidden"/>
                                      </p:to>
                                    </p:set>
                                  </p:childTnLst>
                                </p:cTn>
                              </p:par>
                              <p:par>
                                <p:cTn id="72" presetID="9" presetClass="exit" presetSubtype="0" fill="hold" nodeType="withEffect">
                                  <p:stCondLst>
                                    <p:cond delay="0"/>
                                  </p:stCondLst>
                                  <p:childTnLst>
                                    <p:animEffect transition="out" filter="dissolve">
                                      <p:cBhvr>
                                        <p:cTn id="73" dur="2000"/>
                                        <p:tgtEl>
                                          <p:spTgt spid="70"/>
                                        </p:tgtEl>
                                      </p:cBhvr>
                                    </p:animEffect>
                                    <p:set>
                                      <p:cBhvr>
                                        <p:cTn id="74" dur="1" fill="hold">
                                          <p:stCondLst>
                                            <p:cond delay="1999"/>
                                          </p:stCondLst>
                                        </p:cTn>
                                        <p:tgtEl>
                                          <p:spTgt spid="70"/>
                                        </p:tgtEl>
                                        <p:attrNameLst>
                                          <p:attrName>style.visibility</p:attrName>
                                        </p:attrNameLst>
                                      </p:cBhvr>
                                      <p:to>
                                        <p:strVal val="hidden"/>
                                      </p:to>
                                    </p:set>
                                  </p:childTnLst>
                                </p:cTn>
                              </p:par>
                              <p:par>
                                <p:cTn id="75" presetID="1" presetClass="emph" presetSubtype="2" fill="hold" nodeType="withEffect">
                                  <p:stCondLst>
                                    <p:cond delay="0"/>
                                  </p:stCondLst>
                                  <p:childTnLst>
                                    <p:animClr clrSpc="rgb" dir="cw">
                                      <p:cBhvr>
                                        <p:cTn id="76" dur="2000" fill="hold"/>
                                        <p:tgtEl>
                                          <p:spTgt spid="51"/>
                                        </p:tgtEl>
                                        <p:attrNameLst>
                                          <p:attrName>fillcolor</p:attrName>
                                        </p:attrNameLst>
                                      </p:cBhvr>
                                      <p:to>
                                        <a:schemeClr val="accent2"/>
                                      </p:to>
                                    </p:animClr>
                                    <p:set>
                                      <p:cBhvr>
                                        <p:cTn id="77" dur="2000" fill="hold"/>
                                        <p:tgtEl>
                                          <p:spTgt spid="51"/>
                                        </p:tgtEl>
                                        <p:attrNameLst>
                                          <p:attrName>fill.type</p:attrName>
                                        </p:attrNameLst>
                                      </p:cBhvr>
                                      <p:to>
                                        <p:strVal val="solid"/>
                                      </p:to>
                                    </p:set>
                                    <p:set>
                                      <p:cBhvr>
                                        <p:cTn id="78" dur="2000" fill="hold"/>
                                        <p:tgtEl>
                                          <p:spTgt spid="51"/>
                                        </p:tgtEl>
                                        <p:attrNameLst>
                                          <p:attrName>fill.on</p:attrName>
                                        </p:attrNameLst>
                                      </p:cBhvr>
                                      <p:to>
                                        <p:strVal val="true"/>
                                      </p:to>
                                    </p:se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dissolve">
                                      <p:cBhvr>
                                        <p:cTn id="83" dur="500"/>
                                        <p:tgtEl>
                                          <p:spTgt spid="81"/>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xit" presetSubtype="0" fill="hold" grpId="1" nodeType="clickEffect">
                                  <p:stCondLst>
                                    <p:cond delay="0"/>
                                  </p:stCondLst>
                                  <p:childTnLst>
                                    <p:animEffect transition="out" filter="dissolve">
                                      <p:cBhvr>
                                        <p:cTn id="87" dur="500"/>
                                        <p:tgtEl>
                                          <p:spTgt spid="45"/>
                                        </p:tgtEl>
                                      </p:cBhvr>
                                    </p:animEffect>
                                    <p:set>
                                      <p:cBhvr>
                                        <p:cTn id="88" dur="1" fill="hold">
                                          <p:stCondLst>
                                            <p:cond delay="499"/>
                                          </p:stCondLst>
                                        </p:cTn>
                                        <p:tgtEl>
                                          <p:spTgt spid="45"/>
                                        </p:tgtEl>
                                        <p:attrNameLst>
                                          <p:attrName>style.visibility</p:attrName>
                                        </p:attrNameLst>
                                      </p:cBhvr>
                                      <p:to>
                                        <p:strVal val="hidden"/>
                                      </p:to>
                                    </p:set>
                                  </p:childTnLst>
                                </p:cTn>
                              </p:par>
                              <p:par>
                                <p:cTn id="89" presetID="9" presetClass="exit" presetSubtype="0" fill="hold" grpId="1" nodeType="withEffect">
                                  <p:stCondLst>
                                    <p:cond delay="0"/>
                                  </p:stCondLst>
                                  <p:childTnLst>
                                    <p:animEffect transition="out" filter="dissolve">
                                      <p:cBhvr>
                                        <p:cTn id="90" dur="500"/>
                                        <p:tgtEl>
                                          <p:spTgt spid="50"/>
                                        </p:tgtEl>
                                      </p:cBhvr>
                                    </p:animEffect>
                                    <p:set>
                                      <p:cBhvr>
                                        <p:cTn id="91" dur="1" fill="hold">
                                          <p:stCondLst>
                                            <p:cond delay="499"/>
                                          </p:stCondLst>
                                        </p:cTn>
                                        <p:tgtEl>
                                          <p:spTgt spid="50"/>
                                        </p:tgtEl>
                                        <p:attrNameLst>
                                          <p:attrName>style.visibility</p:attrName>
                                        </p:attrNameLst>
                                      </p:cBhvr>
                                      <p:to>
                                        <p:strVal val="hidden"/>
                                      </p:to>
                                    </p:set>
                                  </p:childTnLst>
                                </p:cTn>
                              </p:par>
                              <p:par>
                                <p:cTn id="92" presetID="9" presetClass="exit" presetSubtype="0" fill="hold" grpId="1" nodeType="withEffect">
                                  <p:stCondLst>
                                    <p:cond delay="0"/>
                                  </p:stCondLst>
                                  <p:childTnLst>
                                    <p:animEffect transition="out" filter="dissolve">
                                      <p:cBhvr>
                                        <p:cTn id="93" dur="500"/>
                                        <p:tgtEl>
                                          <p:spTgt spid="51"/>
                                        </p:tgtEl>
                                      </p:cBhvr>
                                    </p:animEffect>
                                    <p:set>
                                      <p:cBhvr>
                                        <p:cTn id="94" dur="1" fill="hold">
                                          <p:stCondLst>
                                            <p:cond delay="499"/>
                                          </p:stCondLst>
                                        </p:cTn>
                                        <p:tgtEl>
                                          <p:spTgt spid="51"/>
                                        </p:tgtEl>
                                        <p:attrNameLst>
                                          <p:attrName>style.visibility</p:attrName>
                                        </p:attrNameLst>
                                      </p:cBhvr>
                                      <p:to>
                                        <p:strVal val="hidden"/>
                                      </p:to>
                                    </p:set>
                                  </p:childTnLst>
                                </p:cTn>
                              </p:par>
                              <p:par>
                                <p:cTn id="95" presetID="9" presetClass="exit" presetSubtype="0" fill="hold" grpId="1" nodeType="withEffect">
                                  <p:stCondLst>
                                    <p:cond delay="0"/>
                                  </p:stCondLst>
                                  <p:childTnLst>
                                    <p:animEffect transition="out" filter="dissolve">
                                      <p:cBhvr>
                                        <p:cTn id="96" dur="500"/>
                                        <p:tgtEl>
                                          <p:spTgt spid="52"/>
                                        </p:tgtEl>
                                      </p:cBhvr>
                                    </p:animEffect>
                                    <p:set>
                                      <p:cBhvr>
                                        <p:cTn id="97" dur="1" fill="hold">
                                          <p:stCondLst>
                                            <p:cond delay="499"/>
                                          </p:stCondLst>
                                        </p:cTn>
                                        <p:tgtEl>
                                          <p:spTgt spid="52"/>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54"/>
                                        </p:tgtEl>
                                      </p:cBhvr>
                                    </p:animEffect>
                                    <p:set>
                                      <p:cBhvr>
                                        <p:cTn id="100" dur="1" fill="hold">
                                          <p:stCondLst>
                                            <p:cond delay="499"/>
                                          </p:stCondLst>
                                        </p:cTn>
                                        <p:tgtEl>
                                          <p:spTgt spid="54"/>
                                        </p:tgtEl>
                                        <p:attrNameLst>
                                          <p:attrName>style.visibility</p:attrName>
                                        </p:attrNameLst>
                                      </p:cBhvr>
                                      <p:to>
                                        <p:strVal val="hidden"/>
                                      </p:to>
                                    </p:set>
                                  </p:childTnLst>
                                </p:cTn>
                              </p:par>
                              <p:par>
                                <p:cTn id="101" presetID="9" presetClass="exit" presetSubtype="0" fill="hold" nodeType="withEffect">
                                  <p:stCondLst>
                                    <p:cond delay="0"/>
                                  </p:stCondLst>
                                  <p:childTnLst>
                                    <p:animEffect transition="out" filter="dissolve">
                                      <p:cBhvr>
                                        <p:cTn id="102" dur="500"/>
                                        <p:tgtEl>
                                          <p:spTgt spid="56"/>
                                        </p:tgtEl>
                                      </p:cBhvr>
                                    </p:animEffect>
                                    <p:set>
                                      <p:cBhvr>
                                        <p:cTn id="103" dur="1" fill="hold">
                                          <p:stCondLst>
                                            <p:cond delay="499"/>
                                          </p:stCondLst>
                                        </p:cTn>
                                        <p:tgtEl>
                                          <p:spTgt spid="56"/>
                                        </p:tgtEl>
                                        <p:attrNameLst>
                                          <p:attrName>style.visibility</p:attrName>
                                        </p:attrNameLst>
                                      </p:cBhvr>
                                      <p:to>
                                        <p:strVal val="hidden"/>
                                      </p:to>
                                    </p:set>
                                  </p:childTnLst>
                                </p:cTn>
                              </p:par>
                              <p:par>
                                <p:cTn id="104" presetID="9" presetClass="exit" presetSubtype="0" fill="hold" grpId="1" nodeType="withEffect">
                                  <p:stCondLst>
                                    <p:cond delay="0"/>
                                  </p:stCondLst>
                                  <p:childTnLst>
                                    <p:animEffect transition="out" filter="dissolve">
                                      <p:cBhvr>
                                        <p:cTn id="105" dur="500"/>
                                        <p:tgtEl>
                                          <p:spTgt spid="35"/>
                                        </p:tgtEl>
                                      </p:cBhvr>
                                    </p:animEffect>
                                    <p:set>
                                      <p:cBhvr>
                                        <p:cTn id="106" dur="1" fill="hold">
                                          <p:stCondLst>
                                            <p:cond delay="499"/>
                                          </p:stCondLst>
                                        </p:cTn>
                                        <p:tgtEl>
                                          <p:spTgt spid="35"/>
                                        </p:tgtEl>
                                        <p:attrNameLst>
                                          <p:attrName>style.visibility</p:attrName>
                                        </p:attrNameLst>
                                      </p:cBhvr>
                                      <p:to>
                                        <p:strVal val="hidden"/>
                                      </p:to>
                                    </p:set>
                                  </p:childTnLst>
                                </p:cTn>
                              </p:par>
                              <p:par>
                                <p:cTn id="107" presetID="9" presetClass="exit" presetSubtype="0" fill="hold" grpId="1" nodeType="withEffect">
                                  <p:stCondLst>
                                    <p:cond delay="0"/>
                                  </p:stCondLst>
                                  <p:childTnLst>
                                    <p:animEffect transition="out" filter="dissolve">
                                      <p:cBhvr>
                                        <p:cTn id="108" dur="500"/>
                                        <p:tgtEl>
                                          <p:spTgt spid="81"/>
                                        </p:tgtEl>
                                      </p:cBhvr>
                                    </p:animEffect>
                                    <p:set>
                                      <p:cBhvr>
                                        <p:cTn id="109" dur="1" fill="hold">
                                          <p:stCondLst>
                                            <p:cond delay="499"/>
                                          </p:stCondLst>
                                        </p:cTn>
                                        <p:tgtEl>
                                          <p:spTgt spid="81"/>
                                        </p:tgtEl>
                                        <p:attrNameLst>
                                          <p:attrName>style.visibility</p:attrName>
                                        </p:attrNameLst>
                                      </p:cBhvr>
                                      <p:to>
                                        <p:strVal val="hidden"/>
                                      </p:to>
                                    </p:set>
                                  </p:childTnLst>
                                </p:cTn>
                              </p:par>
                            </p:childTnLst>
                          </p:cTn>
                        </p:par>
                        <p:par>
                          <p:cTn id="110" fill="hold">
                            <p:stCondLst>
                              <p:cond delay="500"/>
                            </p:stCondLst>
                            <p:childTnLst>
                              <p:par>
                                <p:cTn id="111" presetID="9" presetClass="entr" presetSubtype="0" fill="hold" grpId="0" nodeType="after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dissolve">
                                      <p:cBhvr>
                                        <p:cTn id="113" dur="500"/>
                                        <p:tgtEl>
                                          <p:spTgt spid="46"/>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dissolve">
                                      <p:cBhvr>
                                        <p:cTn id="116" dur="500"/>
                                        <p:tgtEl>
                                          <p:spTgt spid="64"/>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dissolve">
                                      <p:cBhvr>
                                        <p:cTn id="119" dur="500"/>
                                        <p:tgtEl>
                                          <p:spTgt spid="65"/>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66"/>
                                        </p:tgtEl>
                                        <p:attrNameLst>
                                          <p:attrName>style.visibility</p:attrName>
                                        </p:attrNameLst>
                                      </p:cBhvr>
                                      <p:to>
                                        <p:strVal val="visible"/>
                                      </p:to>
                                    </p:set>
                                    <p:animEffect transition="in" filter="dissolve">
                                      <p:cBhvr>
                                        <p:cTn id="122" dur="500"/>
                                        <p:tgtEl>
                                          <p:spTgt spid="66"/>
                                        </p:tgtEl>
                                      </p:cBhvr>
                                    </p:animEffect>
                                  </p:childTnLst>
                                </p:cTn>
                              </p:par>
                              <p:par>
                                <p:cTn id="123" presetID="9" presetClass="entr" presetSubtype="0" fill="hold" nodeType="withEffect">
                                  <p:stCondLst>
                                    <p:cond delay="0"/>
                                  </p:stCondLst>
                                  <p:childTnLst>
                                    <p:set>
                                      <p:cBhvr>
                                        <p:cTn id="124" dur="1" fill="hold">
                                          <p:stCondLst>
                                            <p:cond delay="0"/>
                                          </p:stCondLst>
                                        </p:cTn>
                                        <p:tgtEl>
                                          <p:spTgt spid="67"/>
                                        </p:tgtEl>
                                        <p:attrNameLst>
                                          <p:attrName>style.visibility</p:attrName>
                                        </p:attrNameLst>
                                      </p:cBhvr>
                                      <p:to>
                                        <p:strVal val="visible"/>
                                      </p:to>
                                    </p:set>
                                    <p:animEffect transition="in" filter="dissolve">
                                      <p:cBhvr>
                                        <p:cTn id="125" dur="500"/>
                                        <p:tgtEl>
                                          <p:spTgt spid="67"/>
                                        </p:tgtEl>
                                      </p:cBhvr>
                                    </p:animEffect>
                                  </p:childTnLst>
                                </p:cTn>
                              </p:par>
                              <p:par>
                                <p:cTn id="126" presetID="9" presetClass="entr" presetSubtype="0" fill="hold" nodeType="withEffect">
                                  <p:stCondLst>
                                    <p:cond delay="0"/>
                                  </p:stCondLst>
                                  <p:childTnLst>
                                    <p:set>
                                      <p:cBhvr>
                                        <p:cTn id="127" dur="1" fill="hold">
                                          <p:stCondLst>
                                            <p:cond delay="0"/>
                                          </p:stCondLst>
                                        </p:cTn>
                                        <p:tgtEl>
                                          <p:spTgt spid="68"/>
                                        </p:tgtEl>
                                        <p:attrNameLst>
                                          <p:attrName>style.visibility</p:attrName>
                                        </p:attrNameLst>
                                      </p:cBhvr>
                                      <p:to>
                                        <p:strVal val="visible"/>
                                      </p:to>
                                    </p:set>
                                    <p:animEffect transition="in" filter="dissolve">
                                      <p:cBhvr>
                                        <p:cTn id="128" dur="500"/>
                                        <p:tgtEl>
                                          <p:spTgt spid="68"/>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8"/>
                                        </p:tgtEl>
                                        <p:attrNameLst>
                                          <p:attrName>style.visibility</p:attrName>
                                        </p:attrNameLst>
                                      </p:cBhvr>
                                      <p:to>
                                        <p:strVal val="visible"/>
                                      </p:to>
                                    </p:set>
                                    <p:animEffect transition="in" filter="dissolve">
                                      <p:cBhvr>
                                        <p:cTn id="131" dur="500"/>
                                        <p:tgtEl>
                                          <p:spTgt spid="48"/>
                                        </p:tgtEl>
                                      </p:cBhvr>
                                    </p:animEffect>
                                  </p:childTnLst>
                                </p:cTn>
                              </p:par>
                              <p:par>
                                <p:cTn id="132" presetID="1" presetClass="emph" presetSubtype="2" fill="hold" nodeType="withEffect">
                                  <p:stCondLst>
                                    <p:cond delay="0"/>
                                  </p:stCondLst>
                                  <p:childTnLst>
                                    <p:animClr clrSpc="rgb" dir="cw">
                                      <p:cBhvr>
                                        <p:cTn id="133" dur="2000" fill="hold"/>
                                        <p:tgtEl>
                                          <p:spTgt spid="64"/>
                                        </p:tgtEl>
                                        <p:attrNameLst>
                                          <p:attrName>fillcolor</p:attrName>
                                        </p:attrNameLst>
                                      </p:cBhvr>
                                      <p:to>
                                        <a:schemeClr val="accent2"/>
                                      </p:to>
                                    </p:animClr>
                                    <p:set>
                                      <p:cBhvr>
                                        <p:cTn id="134" dur="2000" fill="hold"/>
                                        <p:tgtEl>
                                          <p:spTgt spid="64"/>
                                        </p:tgtEl>
                                        <p:attrNameLst>
                                          <p:attrName>fill.type</p:attrName>
                                        </p:attrNameLst>
                                      </p:cBhvr>
                                      <p:to>
                                        <p:strVal val="solid"/>
                                      </p:to>
                                    </p:set>
                                    <p:set>
                                      <p:cBhvr>
                                        <p:cTn id="135" dur="2000" fill="hold"/>
                                        <p:tgtEl>
                                          <p:spTgt spid="64"/>
                                        </p:tgtEl>
                                        <p:attrNameLst>
                                          <p:attrName>fill.on</p:attrName>
                                        </p:attrNameLst>
                                      </p:cBhvr>
                                      <p:to>
                                        <p:strVal val="true"/>
                                      </p:to>
                                    </p:set>
                                  </p:childTnLst>
                                </p:cTn>
                              </p:par>
                            </p:childTnLst>
                          </p:cTn>
                        </p:par>
                      </p:childTnLst>
                    </p:cTn>
                  </p:par>
                  <p:par>
                    <p:cTn id="136" fill="hold">
                      <p:stCondLst>
                        <p:cond delay="indefinite"/>
                      </p:stCondLst>
                      <p:childTnLst>
                        <p:par>
                          <p:cTn id="137" fill="hold">
                            <p:stCondLst>
                              <p:cond delay="0"/>
                            </p:stCondLst>
                            <p:childTnLst>
                              <p:par>
                                <p:cTn id="138" presetID="0" presetClass="path" presetSubtype="0" accel="50000" decel="50000" fill="hold" nodeType="clickEffect">
                                  <p:stCondLst>
                                    <p:cond delay="0"/>
                                  </p:stCondLst>
                                  <p:childTnLst>
                                    <p:animMotion origin="layout" path="M 5.55556E-6 -1.70213E-6 C -0.03228 0.0858 -0.06457 0.17183 -0.07794 0.2352 C -0.09131 0.29856 -0.08593 0.3395 -0.08055 0.38066 " pathEditMode="relative" ptsTypes="aaA">
                                      <p:cBhvr>
                                        <p:cTn id="139" dur="2000" fill="hold"/>
                                        <p:tgtEl>
                                          <p:spTgt spid="3"/>
                                        </p:tgtEl>
                                        <p:attrNameLst>
                                          <p:attrName>ppt_x</p:attrName>
                                          <p:attrName>ppt_y</p:attrName>
                                        </p:attrNameLst>
                                      </p:cBhvr>
                                    </p:animMotion>
                                  </p:childTnLst>
                                </p:cTn>
                              </p:par>
                            </p:childTnLst>
                          </p:cTn>
                        </p:par>
                      </p:childTnLst>
                    </p:cTn>
                  </p:par>
                  <p:par>
                    <p:cTn id="140" fill="hold">
                      <p:stCondLst>
                        <p:cond delay="indefinite"/>
                      </p:stCondLst>
                      <p:childTnLst>
                        <p:par>
                          <p:cTn id="141" fill="hold">
                            <p:stCondLst>
                              <p:cond delay="0"/>
                            </p:stCondLst>
                            <p:childTnLst>
                              <p:par>
                                <p:cTn id="142" presetID="9" presetClass="exit" presetSubtype="0" fill="hold" nodeType="clickEffect">
                                  <p:stCondLst>
                                    <p:cond delay="0"/>
                                  </p:stCondLst>
                                  <p:childTnLst>
                                    <p:animEffect transition="out" filter="dissolve">
                                      <p:cBhvr>
                                        <p:cTn id="143" dur="500"/>
                                        <p:tgtEl>
                                          <p:spTgt spid="3"/>
                                        </p:tgtEl>
                                      </p:cBhvr>
                                    </p:animEffect>
                                    <p:set>
                                      <p:cBhvr>
                                        <p:cTn id="144" dur="1" fill="hold">
                                          <p:stCondLst>
                                            <p:cond delay="499"/>
                                          </p:stCondLst>
                                        </p:cTn>
                                        <p:tgtEl>
                                          <p:spTgt spid="3"/>
                                        </p:tgtEl>
                                        <p:attrNameLst>
                                          <p:attrName>style.visibility</p:attrName>
                                        </p:attrNameLst>
                                      </p:cBhvr>
                                      <p:to>
                                        <p:strVal val="hidden"/>
                                      </p:to>
                                    </p:set>
                                  </p:childTnLst>
                                </p:cTn>
                              </p:par>
                              <p:par>
                                <p:cTn id="145" presetID="1" presetClass="entr" presetSubtype="0" fill="hold" nodeType="withEffect">
                                  <p:stCondLst>
                                    <p:cond delay="0"/>
                                  </p:stCondLst>
                                  <p:childTnLst>
                                    <p:set>
                                      <p:cBhvr>
                                        <p:cTn id="146" dur="1" fill="hold">
                                          <p:stCondLst>
                                            <p:cond delay="0"/>
                                          </p:stCondLst>
                                        </p:cTn>
                                        <p:tgtEl>
                                          <p:spTgt spid="71"/>
                                        </p:tgtEl>
                                        <p:attrNameLst>
                                          <p:attrName>style.visibility</p:attrName>
                                        </p:attrNameLst>
                                      </p:cBhvr>
                                      <p:to>
                                        <p:strVal val="visible"/>
                                      </p:to>
                                    </p:set>
                                  </p:childTnLst>
                                </p:cTn>
                              </p:par>
                              <p:par>
                                <p:cTn id="147" presetID="55" presetClass="entr" presetSubtype="0" fill="hold" nodeType="withEffect">
                                  <p:stCondLst>
                                    <p:cond delay="0"/>
                                  </p:stCondLst>
                                  <p:childTnLst>
                                    <p:set>
                                      <p:cBhvr>
                                        <p:cTn id="148" dur="1" fill="hold">
                                          <p:stCondLst>
                                            <p:cond delay="0"/>
                                          </p:stCondLst>
                                        </p:cTn>
                                        <p:tgtEl>
                                          <p:spTgt spid="71"/>
                                        </p:tgtEl>
                                        <p:attrNameLst>
                                          <p:attrName>style.visibility</p:attrName>
                                        </p:attrNameLst>
                                      </p:cBhvr>
                                      <p:to>
                                        <p:strVal val="visible"/>
                                      </p:to>
                                    </p:set>
                                    <p:anim calcmode="lin" valueType="num">
                                      <p:cBhvr>
                                        <p:cTn id="149" dur="1000" fill="hold"/>
                                        <p:tgtEl>
                                          <p:spTgt spid="71"/>
                                        </p:tgtEl>
                                        <p:attrNameLst>
                                          <p:attrName>ppt_w</p:attrName>
                                        </p:attrNameLst>
                                      </p:cBhvr>
                                      <p:tavLst>
                                        <p:tav tm="0">
                                          <p:val>
                                            <p:strVal val="#ppt_w*0.70"/>
                                          </p:val>
                                        </p:tav>
                                        <p:tav tm="100000">
                                          <p:val>
                                            <p:strVal val="#ppt_w"/>
                                          </p:val>
                                        </p:tav>
                                      </p:tavLst>
                                    </p:anim>
                                    <p:anim calcmode="lin" valueType="num">
                                      <p:cBhvr>
                                        <p:cTn id="150" dur="1000" fill="hold"/>
                                        <p:tgtEl>
                                          <p:spTgt spid="71"/>
                                        </p:tgtEl>
                                        <p:attrNameLst>
                                          <p:attrName>ppt_h</p:attrName>
                                        </p:attrNameLst>
                                      </p:cBhvr>
                                      <p:tavLst>
                                        <p:tav tm="0">
                                          <p:val>
                                            <p:strVal val="#ppt_h"/>
                                          </p:val>
                                        </p:tav>
                                        <p:tav tm="100000">
                                          <p:val>
                                            <p:strVal val="#ppt_h"/>
                                          </p:val>
                                        </p:tav>
                                      </p:tavLst>
                                    </p:anim>
                                    <p:animEffect transition="in" filter="fade">
                                      <p:cBhvr>
                                        <p:cTn id="151" dur="1000"/>
                                        <p:tgtEl>
                                          <p:spTgt spid="71"/>
                                        </p:tgtEl>
                                      </p:cBhvr>
                                    </p:animEffect>
                                  </p:childTnLst>
                                </p:cTn>
                              </p:par>
                              <p:par>
                                <p:cTn id="152" presetID="0" presetClass="path" presetSubtype="0" accel="50000" decel="50000" fill="hold" nodeType="withEffect">
                                  <p:stCondLst>
                                    <p:cond delay="0"/>
                                  </p:stCondLst>
                                  <p:childTnLst>
                                    <p:animMotion origin="layout" path="M -0.13646 -0.16143 L -0.1066 -0.00232 " pathEditMode="relative" ptsTypes="AA">
                                      <p:cBhvr>
                                        <p:cTn id="153" dur="2000" fill="hold"/>
                                        <p:tgtEl>
                                          <p:spTgt spid="71"/>
                                        </p:tgtEl>
                                        <p:attrNameLst>
                                          <p:attrName>ppt_x</p:attrName>
                                          <p:attrName>ppt_y</p:attrName>
                                        </p:attrNameLst>
                                      </p:cBhvr>
                                    </p:animMotion>
                                  </p:childTnLst>
                                </p:cTn>
                              </p:par>
                            </p:childTnLst>
                          </p:cTn>
                        </p:par>
                      </p:childTnLst>
                    </p:cTn>
                  </p:par>
                  <p:par>
                    <p:cTn id="154" fill="hold">
                      <p:stCondLst>
                        <p:cond delay="indefinite"/>
                      </p:stCondLst>
                      <p:childTnLst>
                        <p:par>
                          <p:cTn id="155" fill="hold">
                            <p:stCondLst>
                              <p:cond delay="0"/>
                            </p:stCondLst>
                            <p:childTnLst>
                              <p:par>
                                <p:cTn id="156" presetID="1" presetClass="emph" presetSubtype="2" fill="hold" nodeType="clickEffect">
                                  <p:stCondLst>
                                    <p:cond delay="0"/>
                                  </p:stCondLst>
                                  <p:childTnLst>
                                    <p:animClr clrSpc="rgb" dir="cw">
                                      <p:cBhvr>
                                        <p:cTn id="157" dur="2000" fill="hold"/>
                                        <p:tgtEl>
                                          <p:spTgt spid="64"/>
                                        </p:tgtEl>
                                        <p:attrNameLst>
                                          <p:attrName>fillcolor</p:attrName>
                                        </p:attrNameLst>
                                      </p:cBhvr>
                                      <p:to>
                                        <a:schemeClr val="bg1"/>
                                      </p:to>
                                    </p:animClr>
                                    <p:set>
                                      <p:cBhvr>
                                        <p:cTn id="158" dur="2000" fill="hold"/>
                                        <p:tgtEl>
                                          <p:spTgt spid="64"/>
                                        </p:tgtEl>
                                        <p:attrNameLst>
                                          <p:attrName>fill.type</p:attrName>
                                        </p:attrNameLst>
                                      </p:cBhvr>
                                      <p:to>
                                        <p:strVal val="solid"/>
                                      </p:to>
                                    </p:set>
                                    <p:set>
                                      <p:cBhvr>
                                        <p:cTn id="159" dur="2000" fill="hold"/>
                                        <p:tgtEl>
                                          <p:spTgt spid="64"/>
                                        </p:tgtEl>
                                        <p:attrNameLst>
                                          <p:attrName>fill.on</p:attrName>
                                        </p:attrNameLst>
                                      </p:cBhvr>
                                      <p:to>
                                        <p:strVal val="true"/>
                                      </p:to>
                                    </p:set>
                                  </p:childTnLst>
                                </p:cTn>
                              </p:par>
                              <p:par>
                                <p:cTn id="160" presetID="0" presetClass="path" presetSubtype="0" accel="50000" decel="50000" fill="hold" nodeType="withEffect">
                                  <p:stCondLst>
                                    <p:cond delay="0"/>
                                  </p:stCondLst>
                                  <p:childTnLst>
                                    <p:animMotion origin="layout" path="M -0.1066 -0.00231 L 0.02865 -0.16998 " pathEditMode="relative" rAng="0" ptsTypes="AA">
                                      <p:cBhvr>
                                        <p:cTn id="161" dur="2000" fill="hold"/>
                                        <p:tgtEl>
                                          <p:spTgt spid="71"/>
                                        </p:tgtEl>
                                        <p:attrNameLst>
                                          <p:attrName>ppt_x</p:attrName>
                                          <p:attrName>ppt_y</p:attrName>
                                        </p:attrNameLst>
                                      </p:cBhvr>
                                      <p:rCtr x="6800" y="-8400"/>
                                    </p:animMotion>
                                  </p:childTnLst>
                                </p:cTn>
                              </p:par>
                              <p:par>
                                <p:cTn id="162" presetID="55" presetClass="exit" presetSubtype="0" fill="hold" nodeType="withEffect">
                                  <p:stCondLst>
                                    <p:cond delay="0"/>
                                  </p:stCondLst>
                                  <p:childTnLst>
                                    <p:anim calcmode="lin" valueType="num">
                                      <p:cBhvr>
                                        <p:cTn id="163" dur="1000"/>
                                        <p:tgtEl>
                                          <p:spTgt spid="71"/>
                                        </p:tgtEl>
                                        <p:attrNameLst>
                                          <p:attrName>ppt_w</p:attrName>
                                        </p:attrNameLst>
                                      </p:cBhvr>
                                      <p:tavLst>
                                        <p:tav tm="0">
                                          <p:val>
                                            <p:strVal val="ppt_w"/>
                                          </p:val>
                                        </p:tav>
                                        <p:tav tm="100000">
                                          <p:val>
                                            <p:strVal val="ppt_w*0.70"/>
                                          </p:val>
                                        </p:tav>
                                      </p:tavLst>
                                    </p:anim>
                                    <p:anim calcmode="lin" valueType="num">
                                      <p:cBhvr>
                                        <p:cTn id="164" dur="1000"/>
                                        <p:tgtEl>
                                          <p:spTgt spid="71"/>
                                        </p:tgtEl>
                                        <p:attrNameLst>
                                          <p:attrName>ppt_h</p:attrName>
                                        </p:attrNameLst>
                                      </p:cBhvr>
                                      <p:tavLst>
                                        <p:tav tm="0">
                                          <p:val>
                                            <p:strVal val="ppt_h"/>
                                          </p:val>
                                        </p:tav>
                                        <p:tav tm="100000">
                                          <p:val>
                                            <p:strVal val="ppt_h"/>
                                          </p:val>
                                        </p:tav>
                                      </p:tavLst>
                                    </p:anim>
                                    <p:animEffect transition="out" filter="fade">
                                      <p:cBhvr>
                                        <p:cTn id="165" dur="1000"/>
                                        <p:tgtEl>
                                          <p:spTgt spid="71"/>
                                        </p:tgtEl>
                                      </p:cBhvr>
                                    </p:animEffect>
                                    <p:set>
                                      <p:cBhvr>
                                        <p:cTn id="166" dur="1" fill="hold">
                                          <p:stCondLst>
                                            <p:cond delay="999"/>
                                          </p:stCondLst>
                                        </p:cTn>
                                        <p:tgtEl>
                                          <p:spTgt spid="71"/>
                                        </p:tgtEl>
                                        <p:attrNameLst>
                                          <p:attrName>style.visibility</p:attrName>
                                        </p:attrNameLst>
                                      </p:cBhvr>
                                      <p:to>
                                        <p:strVal val="hidden"/>
                                      </p:to>
                                    </p:set>
                                  </p:childTnLst>
                                </p:cTn>
                              </p:par>
                              <p:par>
                                <p:cTn id="167" presetID="1" presetClass="emph" presetSubtype="2" fill="hold" nodeType="withEffect">
                                  <p:stCondLst>
                                    <p:cond delay="0"/>
                                  </p:stCondLst>
                                  <p:childTnLst>
                                    <p:animClr clrSpc="rgb" dir="cw">
                                      <p:cBhvr>
                                        <p:cTn id="168" dur="2000" fill="hold"/>
                                        <p:tgtEl>
                                          <p:spTgt spid="65"/>
                                        </p:tgtEl>
                                        <p:attrNameLst>
                                          <p:attrName>fillcolor</p:attrName>
                                        </p:attrNameLst>
                                      </p:cBhvr>
                                      <p:to>
                                        <a:schemeClr val="accent2"/>
                                      </p:to>
                                    </p:animClr>
                                    <p:set>
                                      <p:cBhvr>
                                        <p:cTn id="169" dur="2000" fill="hold"/>
                                        <p:tgtEl>
                                          <p:spTgt spid="65"/>
                                        </p:tgtEl>
                                        <p:attrNameLst>
                                          <p:attrName>fill.type</p:attrName>
                                        </p:attrNameLst>
                                      </p:cBhvr>
                                      <p:to>
                                        <p:strVal val="solid"/>
                                      </p:to>
                                    </p:set>
                                    <p:set>
                                      <p:cBhvr>
                                        <p:cTn id="170" dur="2000" fill="hold"/>
                                        <p:tgtEl>
                                          <p:spTgt spid="65"/>
                                        </p:tgtEl>
                                        <p:attrNameLst>
                                          <p:attrName>fill.on</p:attrName>
                                        </p:attrNameLst>
                                      </p:cBhvr>
                                      <p:to>
                                        <p:strVal val="true"/>
                                      </p:to>
                                    </p:se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82"/>
                                        </p:tgtEl>
                                        <p:attrNameLst>
                                          <p:attrName>style.visibility</p:attrName>
                                        </p:attrNameLst>
                                      </p:cBhvr>
                                      <p:to>
                                        <p:strVal val="visible"/>
                                      </p:to>
                                    </p:set>
                                    <p:animEffect transition="in" filter="dissolve">
                                      <p:cBhvr>
                                        <p:cTn id="175" dur="500"/>
                                        <p:tgtEl>
                                          <p:spTgt spid="82"/>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mph" presetSubtype="2" fill="hold" nodeType="clickEffect">
                                  <p:stCondLst>
                                    <p:cond delay="0"/>
                                  </p:stCondLst>
                                  <p:childTnLst>
                                    <p:animClr clrSpc="rgb" dir="cw">
                                      <p:cBhvr>
                                        <p:cTn id="179" dur="2000" fill="hold"/>
                                        <p:tgtEl>
                                          <p:spTgt spid="65"/>
                                        </p:tgtEl>
                                        <p:attrNameLst>
                                          <p:attrName>fillcolor</p:attrName>
                                        </p:attrNameLst>
                                      </p:cBhvr>
                                      <p:to>
                                        <a:schemeClr val="bg1"/>
                                      </p:to>
                                    </p:animClr>
                                    <p:set>
                                      <p:cBhvr>
                                        <p:cTn id="180" dur="2000" fill="hold"/>
                                        <p:tgtEl>
                                          <p:spTgt spid="65"/>
                                        </p:tgtEl>
                                        <p:attrNameLst>
                                          <p:attrName>fill.type</p:attrName>
                                        </p:attrNameLst>
                                      </p:cBhvr>
                                      <p:to>
                                        <p:strVal val="solid"/>
                                      </p:to>
                                    </p:set>
                                    <p:set>
                                      <p:cBhvr>
                                        <p:cTn id="181" dur="2000" fill="hold"/>
                                        <p:tgtEl>
                                          <p:spTgt spid="65"/>
                                        </p:tgtEl>
                                        <p:attrNameLst>
                                          <p:attrName>fill.on</p:attrName>
                                        </p:attrNameLst>
                                      </p:cBhvr>
                                      <p:to>
                                        <p:strVal val="true"/>
                                      </p:to>
                                    </p:set>
                                  </p:childTnLst>
                                </p:cTn>
                              </p:par>
                              <p:par>
                                <p:cTn id="182" presetID="9" presetClass="exit" presetSubtype="0" fill="hold" grpId="1" nodeType="withEffect">
                                  <p:stCondLst>
                                    <p:cond delay="0"/>
                                  </p:stCondLst>
                                  <p:childTnLst>
                                    <p:animEffect transition="out" filter="dissolve">
                                      <p:cBhvr>
                                        <p:cTn id="183" dur="500"/>
                                        <p:tgtEl>
                                          <p:spTgt spid="82"/>
                                        </p:tgtEl>
                                      </p:cBhvr>
                                    </p:animEffect>
                                    <p:set>
                                      <p:cBhvr>
                                        <p:cTn id="184" dur="1" fill="hold">
                                          <p:stCondLst>
                                            <p:cond delay="499"/>
                                          </p:stCondLst>
                                        </p:cTn>
                                        <p:tgtEl>
                                          <p:spTgt spid="82"/>
                                        </p:tgtEl>
                                        <p:attrNameLst>
                                          <p:attrName>style.visibility</p:attrName>
                                        </p:attrNameLst>
                                      </p:cBhvr>
                                      <p:to>
                                        <p:strVal val="hidden"/>
                                      </p:to>
                                    </p:set>
                                  </p:childTnLst>
                                </p:cTn>
                              </p:par>
                              <p:par>
                                <p:cTn id="185" presetID="0" presetClass="path" presetSubtype="0" accel="50000" decel="50000" fill="hold" nodeType="withEffect">
                                  <p:stCondLst>
                                    <p:cond delay="0"/>
                                  </p:stCondLst>
                                  <p:childTnLst>
                                    <p:animMotion origin="layout" path="M 0.02864 -0.16999 C 0.03472 -0.12905 0.04097 -0.08789 0.04687 -0.06106 C 0.05277 -0.03423 0.06024 -0.01781 0.06371 -0.00926 " pathEditMode="relative" ptsTypes="aaA">
                                      <p:cBhvr>
                                        <p:cTn id="186" dur="2000" fill="hold"/>
                                        <p:tgtEl>
                                          <p:spTgt spid="71"/>
                                        </p:tgtEl>
                                        <p:attrNameLst>
                                          <p:attrName>ppt_x</p:attrName>
                                          <p:attrName>ppt_y</p:attrName>
                                        </p:attrNameLst>
                                      </p:cBhvr>
                                    </p:animMotion>
                                  </p:childTnLst>
                                </p:cTn>
                              </p:par>
                              <p:par>
                                <p:cTn id="187" presetID="55" presetClass="entr" presetSubtype="0" fill="hold" nodeType="withEffect">
                                  <p:stCondLst>
                                    <p:cond delay="0"/>
                                  </p:stCondLst>
                                  <p:childTnLst>
                                    <p:set>
                                      <p:cBhvr>
                                        <p:cTn id="188" dur="1" fill="hold">
                                          <p:stCondLst>
                                            <p:cond delay="0"/>
                                          </p:stCondLst>
                                        </p:cTn>
                                        <p:tgtEl>
                                          <p:spTgt spid="71"/>
                                        </p:tgtEl>
                                        <p:attrNameLst>
                                          <p:attrName>style.visibility</p:attrName>
                                        </p:attrNameLst>
                                      </p:cBhvr>
                                      <p:to>
                                        <p:strVal val="visible"/>
                                      </p:to>
                                    </p:set>
                                    <p:anim calcmode="lin" valueType="num">
                                      <p:cBhvr>
                                        <p:cTn id="189" dur="1000" fill="hold"/>
                                        <p:tgtEl>
                                          <p:spTgt spid="71"/>
                                        </p:tgtEl>
                                        <p:attrNameLst>
                                          <p:attrName>ppt_w</p:attrName>
                                        </p:attrNameLst>
                                      </p:cBhvr>
                                      <p:tavLst>
                                        <p:tav tm="0">
                                          <p:val>
                                            <p:strVal val="#ppt_w*0.70"/>
                                          </p:val>
                                        </p:tav>
                                        <p:tav tm="100000">
                                          <p:val>
                                            <p:strVal val="#ppt_w"/>
                                          </p:val>
                                        </p:tav>
                                      </p:tavLst>
                                    </p:anim>
                                    <p:anim calcmode="lin" valueType="num">
                                      <p:cBhvr>
                                        <p:cTn id="190" dur="1000" fill="hold"/>
                                        <p:tgtEl>
                                          <p:spTgt spid="71"/>
                                        </p:tgtEl>
                                        <p:attrNameLst>
                                          <p:attrName>ppt_h</p:attrName>
                                        </p:attrNameLst>
                                      </p:cBhvr>
                                      <p:tavLst>
                                        <p:tav tm="0">
                                          <p:val>
                                            <p:strVal val="#ppt_h"/>
                                          </p:val>
                                        </p:tav>
                                        <p:tav tm="100000">
                                          <p:val>
                                            <p:strVal val="#ppt_h"/>
                                          </p:val>
                                        </p:tav>
                                      </p:tavLst>
                                    </p:anim>
                                    <p:animEffect transition="in" filter="fade">
                                      <p:cBhvr>
                                        <p:cTn id="191" dur="1000"/>
                                        <p:tgtEl>
                                          <p:spTgt spid="71"/>
                                        </p:tgtEl>
                                      </p:cBhvr>
                                    </p:animEffect>
                                  </p:childTnLst>
                                </p:cTn>
                              </p:par>
                            </p:childTnLst>
                          </p:cTn>
                        </p:par>
                      </p:childTnLst>
                    </p:cTn>
                  </p:par>
                  <p:par>
                    <p:cTn id="192" fill="hold">
                      <p:stCondLst>
                        <p:cond delay="indefinite"/>
                      </p:stCondLst>
                      <p:childTnLst>
                        <p:par>
                          <p:cTn id="193" fill="hold">
                            <p:stCondLst>
                              <p:cond delay="0"/>
                            </p:stCondLst>
                            <p:childTnLst>
                              <p:par>
                                <p:cTn id="194" presetID="0" presetClass="path" presetSubtype="0" accel="50000" decel="50000" fill="hold" nodeType="clickEffect">
                                  <p:stCondLst>
                                    <p:cond delay="0"/>
                                  </p:stCondLst>
                                  <p:childTnLst>
                                    <p:animMotion origin="layout" path="M 0.06372 -0.00926 C 0.09531 -0.03169 0.12691 -0.05389 0.14809 -0.08002 C 0.16927 -0.10616 0.18004 -0.13645 0.19097 -0.16652 " pathEditMode="relative" rAng="0" ptsTypes="aaA">
                                      <p:cBhvr>
                                        <p:cTn id="195" dur="2000" fill="hold"/>
                                        <p:tgtEl>
                                          <p:spTgt spid="71"/>
                                        </p:tgtEl>
                                        <p:attrNameLst>
                                          <p:attrName>ppt_x</p:attrName>
                                          <p:attrName>ppt_y</p:attrName>
                                        </p:attrNameLst>
                                      </p:cBhvr>
                                      <p:rCtr x="6400" y="-7900"/>
                                    </p:animMotion>
                                  </p:childTnLst>
                                </p:cTn>
                              </p:par>
                              <p:par>
                                <p:cTn id="196" presetID="55" presetClass="exit" presetSubtype="0" fill="hold" nodeType="withEffect">
                                  <p:stCondLst>
                                    <p:cond delay="0"/>
                                  </p:stCondLst>
                                  <p:childTnLst>
                                    <p:anim calcmode="lin" valueType="num">
                                      <p:cBhvr>
                                        <p:cTn id="197" dur="1000"/>
                                        <p:tgtEl>
                                          <p:spTgt spid="71"/>
                                        </p:tgtEl>
                                        <p:attrNameLst>
                                          <p:attrName>ppt_w</p:attrName>
                                        </p:attrNameLst>
                                      </p:cBhvr>
                                      <p:tavLst>
                                        <p:tav tm="0">
                                          <p:val>
                                            <p:strVal val="ppt_w"/>
                                          </p:val>
                                        </p:tav>
                                        <p:tav tm="100000">
                                          <p:val>
                                            <p:strVal val="ppt_w*0.70"/>
                                          </p:val>
                                        </p:tav>
                                      </p:tavLst>
                                    </p:anim>
                                    <p:anim calcmode="lin" valueType="num">
                                      <p:cBhvr>
                                        <p:cTn id="198" dur="1000"/>
                                        <p:tgtEl>
                                          <p:spTgt spid="71"/>
                                        </p:tgtEl>
                                        <p:attrNameLst>
                                          <p:attrName>ppt_h</p:attrName>
                                        </p:attrNameLst>
                                      </p:cBhvr>
                                      <p:tavLst>
                                        <p:tav tm="0">
                                          <p:val>
                                            <p:strVal val="ppt_h"/>
                                          </p:val>
                                        </p:tav>
                                        <p:tav tm="100000">
                                          <p:val>
                                            <p:strVal val="ppt_h"/>
                                          </p:val>
                                        </p:tav>
                                      </p:tavLst>
                                    </p:anim>
                                    <p:animEffect transition="out" filter="fade">
                                      <p:cBhvr>
                                        <p:cTn id="199" dur="1000"/>
                                        <p:tgtEl>
                                          <p:spTgt spid="71"/>
                                        </p:tgtEl>
                                      </p:cBhvr>
                                    </p:animEffect>
                                    <p:set>
                                      <p:cBhvr>
                                        <p:cTn id="200" dur="1" fill="hold">
                                          <p:stCondLst>
                                            <p:cond delay="999"/>
                                          </p:stCondLst>
                                        </p:cTn>
                                        <p:tgtEl>
                                          <p:spTgt spid="71"/>
                                        </p:tgtEl>
                                        <p:attrNameLst>
                                          <p:attrName>style.visibility</p:attrName>
                                        </p:attrNameLst>
                                      </p:cBhvr>
                                      <p:to>
                                        <p:strVal val="hidden"/>
                                      </p:to>
                                    </p:set>
                                  </p:childTnLst>
                                </p:cTn>
                              </p:par>
                              <p:par>
                                <p:cTn id="201" presetID="1" presetClass="emph" presetSubtype="2" fill="hold" nodeType="withEffect">
                                  <p:stCondLst>
                                    <p:cond delay="0"/>
                                  </p:stCondLst>
                                  <p:childTnLst>
                                    <p:animClr clrSpc="rgb" dir="cw">
                                      <p:cBhvr>
                                        <p:cTn id="202" dur="2000" fill="hold"/>
                                        <p:tgtEl>
                                          <p:spTgt spid="66"/>
                                        </p:tgtEl>
                                        <p:attrNameLst>
                                          <p:attrName>fillcolor</p:attrName>
                                        </p:attrNameLst>
                                      </p:cBhvr>
                                      <p:to>
                                        <a:schemeClr val="accent2"/>
                                      </p:to>
                                    </p:animClr>
                                    <p:set>
                                      <p:cBhvr>
                                        <p:cTn id="203" dur="2000" fill="hold"/>
                                        <p:tgtEl>
                                          <p:spTgt spid="66"/>
                                        </p:tgtEl>
                                        <p:attrNameLst>
                                          <p:attrName>fill.type</p:attrName>
                                        </p:attrNameLst>
                                      </p:cBhvr>
                                      <p:to>
                                        <p:strVal val="solid"/>
                                      </p:to>
                                    </p:set>
                                    <p:set>
                                      <p:cBhvr>
                                        <p:cTn id="204" dur="2000" fill="hold"/>
                                        <p:tgtEl>
                                          <p:spTgt spid="66"/>
                                        </p:tgtEl>
                                        <p:attrNameLst>
                                          <p:attrName>fill.on</p:attrName>
                                        </p:attrNameLst>
                                      </p:cBhvr>
                                      <p:to>
                                        <p:strVal val="true"/>
                                      </p:to>
                                    </p:set>
                                  </p:childTnLst>
                                </p:cTn>
                              </p:par>
                            </p:childTnLst>
                          </p:cTn>
                        </p:par>
                      </p:childTnLst>
                    </p:cTn>
                  </p:par>
                  <p:par>
                    <p:cTn id="205" fill="hold">
                      <p:stCondLst>
                        <p:cond delay="indefinite"/>
                      </p:stCondLst>
                      <p:childTnLst>
                        <p:par>
                          <p:cTn id="206" fill="hold">
                            <p:stCondLst>
                              <p:cond delay="0"/>
                            </p:stCondLst>
                            <p:childTnLst>
                              <p:par>
                                <p:cTn id="207" presetID="9" presetClass="exit" presetSubtype="0" fill="hold" grpId="1" nodeType="clickEffect">
                                  <p:stCondLst>
                                    <p:cond delay="0"/>
                                  </p:stCondLst>
                                  <p:childTnLst>
                                    <p:animEffect transition="out" filter="dissolve">
                                      <p:cBhvr>
                                        <p:cTn id="208" dur="500"/>
                                        <p:tgtEl>
                                          <p:spTgt spid="48"/>
                                        </p:tgtEl>
                                      </p:cBhvr>
                                    </p:animEffect>
                                    <p:set>
                                      <p:cBhvr>
                                        <p:cTn id="209" dur="1" fill="hold">
                                          <p:stCondLst>
                                            <p:cond delay="499"/>
                                          </p:stCondLst>
                                        </p:cTn>
                                        <p:tgtEl>
                                          <p:spTgt spid="48"/>
                                        </p:tgtEl>
                                        <p:attrNameLst>
                                          <p:attrName>style.visibility</p:attrName>
                                        </p:attrNameLst>
                                      </p:cBhvr>
                                      <p:to>
                                        <p:strVal val="hidden"/>
                                      </p:to>
                                    </p:set>
                                  </p:childTnLst>
                                </p:cTn>
                              </p:par>
                              <p:par>
                                <p:cTn id="210" presetID="9" presetClass="exit" presetSubtype="0" fill="hold" grpId="1" nodeType="withEffect">
                                  <p:stCondLst>
                                    <p:cond delay="0"/>
                                  </p:stCondLst>
                                  <p:childTnLst>
                                    <p:animEffect transition="out" filter="dissolve">
                                      <p:cBhvr>
                                        <p:cTn id="211" dur="500"/>
                                        <p:tgtEl>
                                          <p:spTgt spid="46"/>
                                        </p:tgtEl>
                                      </p:cBhvr>
                                    </p:animEffect>
                                    <p:set>
                                      <p:cBhvr>
                                        <p:cTn id="212" dur="1" fill="hold">
                                          <p:stCondLst>
                                            <p:cond delay="499"/>
                                          </p:stCondLst>
                                        </p:cTn>
                                        <p:tgtEl>
                                          <p:spTgt spid="46"/>
                                        </p:tgtEl>
                                        <p:attrNameLst>
                                          <p:attrName>style.visibility</p:attrName>
                                        </p:attrNameLst>
                                      </p:cBhvr>
                                      <p:to>
                                        <p:strVal val="hidden"/>
                                      </p:to>
                                    </p:set>
                                  </p:childTnLst>
                                </p:cTn>
                              </p:par>
                              <p:par>
                                <p:cTn id="213" presetID="9" presetClass="exit" presetSubtype="0" fill="hold" grpId="1" nodeType="withEffect">
                                  <p:stCondLst>
                                    <p:cond delay="0"/>
                                  </p:stCondLst>
                                  <p:childTnLst>
                                    <p:animEffect transition="out" filter="dissolve">
                                      <p:cBhvr>
                                        <p:cTn id="214" dur="500"/>
                                        <p:tgtEl>
                                          <p:spTgt spid="64"/>
                                        </p:tgtEl>
                                      </p:cBhvr>
                                    </p:animEffect>
                                    <p:set>
                                      <p:cBhvr>
                                        <p:cTn id="215" dur="1" fill="hold">
                                          <p:stCondLst>
                                            <p:cond delay="499"/>
                                          </p:stCondLst>
                                        </p:cTn>
                                        <p:tgtEl>
                                          <p:spTgt spid="64"/>
                                        </p:tgtEl>
                                        <p:attrNameLst>
                                          <p:attrName>style.visibility</p:attrName>
                                        </p:attrNameLst>
                                      </p:cBhvr>
                                      <p:to>
                                        <p:strVal val="hidden"/>
                                      </p:to>
                                    </p:set>
                                  </p:childTnLst>
                                </p:cTn>
                              </p:par>
                              <p:par>
                                <p:cTn id="216" presetID="9" presetClass="exit" presetSubtype="0" fill="hold" grpId="1" nodeType="withEffect">
                                  <p:stCondLst>
                                    <p:cond delay="0"/>
                                  </p:stCondLst>
                                  <p:childTnLst>
                                    <p:animEffect transition="out" filter="dissolve">
                                      <p:cBhvr>
                                        <p:cTn id="217" dur="500"/>
                                        <p:tgtEl>
                                          <p:spTgt spid="65"/>
                                        </p:tgtEl>
                                      </p:cBhvr>
                                    </p:animEffect>
                                    <p:set>
                                      <p:cBhvr>
                                        <p:cTn id="218" dur="1" fill="hold">
                                          <p:stCondLst>
                                            <p:cond delay="499"/>
                                          </p:stCondLst>
                                        </p:cTn>
                                        <p:tgtEl>
                                          <p:spTgt spid="65"/>
                                        </p:tgtEl>
                                        <p:attrNameLst>
                                          <p:attrName>style.visibility</p:attrName>
                                        </p:attrNameLst>
                                      </p:cBhvr>
                                      <p:to>
                                        <p:strVal val="hidden"/>
                                      </p:to>
                                    </p:set>
                                  </p:childTnLst>
                                </p:cTn>
                              </p:par>
                              <p:par>
                                <p:cTn id="219" presetID="9" presetClass="exit" presetSubtype="0" fill="hold" grpId="1" nodeType="withEffect">
                                  <p:stCondLst>
                                    <p:cond delay="0"/>
                                  </p:stCondLst>
                                  <p:childTnLst>
                                    <p:animEffect transition="out" filter="dissolve">
                                      <p:cBhvr>
                                        <p:cTn id="220" dur="500"/>
                                        <p:tgtEl>
                                          <p:spTgt spid="66"/>
                                        </p:tgtEl>
                                      </p:cBhvr>
                                    </p:animEffect>
                                    <p:set>
                                      <p:cBhvr>
                                        <p:cTn id="221" dur="1" fill="hold">
                                          <p:stCondLst>
                                            <p:cond delay="499"/>
                                          </p:stCondLst>
                                        </p:cTn>
                                        <p:tgtEl>
                                          <p:spTgt spid="66"/>
                                        </p:tgtEl>
                                        <p:attrNameLst>
                                          <p:attrName>style.visibility</p:attrName>
                                        </p:attrNameLst>
                                      </p:cBhvr>
                                      <p:to>
                                        <p:strVal val="hidden"/>
                                      </p:to>
                                    </p:set>
                                  </p:childTnLst>
                                </p:cTn>
                              </p:par>
                              <p:par>
                                <p:cTn id="222" presetID="9" presetClass="exit" presetSubtype="0" fill="hold" nodeType="withEffect">
                                  <p:stCondLst>
                                    <p:cond delay="0"/>
                                  </p:stCondLst>
                                  <p:childTnLst>
                                    <p:animEffect transition="out" filter="dissolve">
                                      <p:cBhvr>
                                        <p:cTn id="223" dur="500"/>
                                        <p:tgtEl>
                                          <p:spTgt spid="67"/>
                                        </p:tgtEl>
                                      </p:cBhvr>
                                    </p:animEffect>
                                    <p:set>
                                      <p:cBhvr>
                                        <p:cTn id="224" dur="1" fill="hold">
                                          <p:stCondLst>
                                            <p:cond delay="499"/>
                                          </p:stCondLst>
                                        </p:cTn>
                                        <p:tgtEl>
                                          <p:spTgt spid="67"/>
                                        </p:tgtEl>
                                        <p:attrNameLst>
                                          <p:attrName>style.visibility</p:attrName>
                                        </p:attrNameLst>
                                      </p:cBhvr>
                                      <p:to>
                                        <p:strVal val="hidden"/>
                                      </p:to>
                                    </p:set>
                                  </p:childTnLst>
                                </p:cTn>
                              </p:par>
                              <p:par>
                                <p:cTn id="225" presetID="9" presetClass="exit" presetSubtype="0" fill="hold" nodeType="withEffect">
                                  <p:stCondLst>
                                    <p:cond delay="0"/>
                                  </p:stCondLst>
                                  <p:childTnLst>
                                    <p:animEffect transition="out" filter="dissolve">
                                      <p:cBhvr>
                                        <p:cTn id="226" dur="500"/>
                                        <p:tgtEl>
                                          <p:spTgt spid="68"/>
                                        </p:tgtEl>
                                      </p:cBhvr>
                                    </p:animEffect>
                                    <p:set>
                                      <p:cBhvr>
                                        <p:cTn id="227" dur="1" fill="hold">
                                          <p:stCondLst>
                                            <p:cond delay="499"/>
                                          </p:stCondLst>
                                        </p:cTn>
                                        <p:tgtEl>
                                          <p:spTgt spid="68"/>
                                        </p:tgtEl>
                                        <p:attrNameLst>
                                          <p:attrName>style.visibility</p:attrName>
                                        </p:attrNameLst>
                                      </p:cBhvr>
                                      <p:to>
                                        <p:strVal val="hidden"/>
                                      </p:to>
                                    </p:set>
                                  </p:childTnLst>
                                </p:cTn>
                              </p:par>
                              <p:par>
                                <p:cTn id="228" presetID="9" presetClass="exit" presetSubtype="0" fill="hold" grpId="2" nodeType="withEffect">
                                  <p:stCondLst>
                                    <p:cond delay="0"/>
                                  </p:stCondLst>
                                  <p:childTnLst>
                                    <p:animEffect transition="out" filter="dissolve">
                                      <p:cBhvr>
                                        <p:cTn id="229" dur="500"/>
                                        <p:tgtEl>
                                          <p:spTgt spid="82"/>
                                        </p:tgtEl>
                                      </p:cBhvr>
                                    </p:animEffect>
                                    <p:set>
                                      <p:cBhvr>
                                        <p:cTn id="230" dur="1" fill="hold">
                                          <p:stCondLst>
                                            <p:cond delay="499"/>
                                          </p:stCondLst>
                                        </p:cTn>
                                        <p:tgtEl>
                                          <p:spTgt spid="82"/>
                                        </p:tgtEl>
                                        <p:attrNameLst>
                                          <p:attrName>style.visibility</p:attrName>
                                        </p:attrNameLst>
                                      </p:cBhvr>
                                      <p:to>
                                        <p:strVal val="hidden"/>
                                      </p:to>
                                    </p:set>
                                  </p:childTnLst>
                                </p:cTn>
                              </p:par>
                            </p:childTnLst>
                          </p:cTn>
                        </p:par>
                      </p:childTnLst>
                    </p:cTn>
                  </p:par>
                  <p:par>
                    <p:cTn id="231" fill="hold">
                      <p:stCondLst>
                        <p:cond delay="indefinite"/>
                      </p:stCondLst>
                      <p:childTnLst>
                        <p:par>
                          <p:cTn id="232" fill="hold">
                            <p:stCondLst>
                              <p:cond delay="0"/>
                            </p:stCondLst>
                            <p:childTnLst>
                              <p:par>
                                <p:cTn id="233" presetID="9" presetClass="entr" presetSubtype="0" fill="hold" nodeType="clickEffect">
                                  <p:stCondLst>
                                    <p:cond delay="0"/>
                                  </p:stCondLst>
                                  <p:childTnLst>
                                    <p:set>
                                      <p:cBhvr>
                                        <p:cTn id="234" dur="1" fill="hold">
                                          <p:stCondLst>
                                            <p:cond delay="0"/>
                                          </p:stCondLst>
                                        </p:cTn>
                                        <p:tgtEl>
                                          <p:spTgt spid="4"/>
                                        </p:tgtEl>
                                        <p:attrNameLst>
                                          <p:attrName>style.visibility</p:attrName>
                                        </p:attrNameLst>
                                      </p:cBhvr>
                                      <p:to>
                                        <p:strVal val="visible"/>
                                      </p:to>
                                    </p:set>
                                    <p:animEffect transition="in" filter="dissolve">
                                      <p:cBhvr>
                                        <p:cTn id="235" dur="500"/>
                                        <p:tgtEl>
                                          <p:spTgt spid="4"/>
                                        </p:tgtEl>
                                      </p:cBhvr>
                                    </p:animEffect>
                                  </p:childTnLst>
                                </p:cTn>
                              </p:par>
                            </p:childTnLst>
                          </p:cTn>
                        </p:par>
                      </p:childTnLst>
                    </p:cTn>
                  </p:par>
                  <p:par>
                    <p:cTn id="236" fill="hold">
                      <p:stCondLst>
                        <p:cond delay="indefinite"/>
                      </p:stCondLst>
                      <p:childTnLst>
                        <p:par>
                          <p:cTn id="237" fill="hold">
                            <p:stCondLst>
                              <p:cond delay="0"/>
                            </p:stCondLst>
                            <p:childTnLst>
                              <p:par>
                                <p:cTn id="238" presetID="0" presetClass="path" presetSubtype="0" accel="50000" decel="50000" fill="hold" nodeType="clickEffect">
                                  <p:stCondLst>
                                    <p:cond delay="0"/>
                                  </p:stCondLst>
                                  <p:childTnLst>
                                    <p:animMotion origin="layout" path="M -3.05556E-6 -3.54302E-6 C 0.03316 -0.00486 0.0665 -0.00971 0.08559 -0.03122 C 0.10469 -0.05273 0.10938 -0.09135 0.11424 -0.12974 " pathEditMode="relative" ptsTypes="aaA">
                                      <p:cBhvr>
                                        <p:cTn id="239" dur="2000" fill="hold"/>
                                        <p:tgtEl>
                                          <p:spTgt spid="4"/>
                                        </p:tgtEl>
                                        <p:attrNameLst>
                                          <p:attrName>ppt_x</p:attrName>
                                          <p:attrName>ppt_y</p:attrName>
                                        </p:attrNameLst>
                                      </p:cBhvr>
                                    </p:animMotion>
                                  </p:childTnLst>
                                </p:cTn>
                              </p:par>
                            </p:childTnLst>
                          </p:cTn>
                        </p:par>
                      </p:childTnLst>
                    </p:cTn>
                  </p:par>
                  <p:par>
                    <p:cTn id="240" fill="hold">
                      <p:stCondLst>
                        <p:cond delay="indefinite"/>
                      </p:stCondLst>
                      <p:childTnLst>
                        <p:par>
                          <p:cTn id="241" fill="hold">
                            <p:stCondLst>
                              <p:cond delay="0"/>
                            </p:stCondLst>
                            <p:childTnLst>
                              <p:par>
                                <p:cTn id="242" presetID="9" presetClass="exit" presetSubtype="0" fill="hold" nodeType="clickEffect">
                                  <p:stCondLst>
                                    <p:cond delay="0"/>
                                  </p:stCondLst>
                                  <p:childTnLst>
                                    <p:animEffect transition="out" filter="dissolve">
                                      <p:cBhvr>
                                        <p:cTn id="243" dur="500"/>
                                        <p:tgtEl>
                                          <p:spTgt spid="4"/>
                                        </p:tgtEl>
                                      </p:cBhvr>
                                    </p:animEffect>
                                    <p:set>
                                      <p:cBhvr>
                                        <p:cTn id="24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35" grpId="0" animBg="1"/>
      <p:bldP spid="35" grpId="1" animBg="1"/>
      <p:bldP spid="45" grpId="0" animBg="1"/>
      <p:bldP spid="45" grpId="1" animBg="1"/>
      <p:bldP spid="46" grpId="0" animBg="1"/>
      <p:bldP spid="46" grpId="1" animBg="1"/>
      <p:bldP spid="50" grpId="0" animBg="1"/>
      <p:bldP spid="50" grpId="1" animBg="1"/>
      <p:bldP spid="51" grpId="0" animBg="1"/>
      <p:bldP spid="51" grpId="1" animBg="1"/>
      <p:bldP spid="52" grpId="0" animBg="1"/>
      <p:bldP spid="52" grpId="1" animBg="1"/>
      <p:bldP spid="64" grpId="0" animBg="1"/>
      <p:bldP spid="64" grpId="1" animBg="1"/>
      <p:bldP spid="65" grpId="0" animBg="1"/>
      <p:bldP spid="65" grpId="1" animBg="1"/>
      <p:bldP spid="66" grpId="0" animBg="1"/>
      <p:bldP spid="66" grpId="1" animBg="1"/>
      <p:bldP spid="81" grpId="0"/>
      <p:bldP spid="81" grpId="1"/>
      <p:bldP spid="82" grpId="0"/>
      <p:bldP spid="82" grpId="1"/>
      <p:bldP spid="82" grpId="2"/>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Charges </a:t>
            </a:r>
            <a:endParaRPr lang="en-US"/>
          </a:p>
        </p:txBody>
      </p:sp>
      <p:sp>
        <p:nvSpPr>
          <p:cNvPr id="3" name="Content Placeholder 2"/>
          <p:cNvSpPr>
            <a:spLocks noGrp="1"/>
          </p:cNvSpPr>
          <p:nvPr>
            <p:ph idx="1"/>
          </p:nvPr>
        </p:nvSpPr>
        <p:spPr/>
        <p:txBody>
          <a:bodyPr/>
          <a:lstStyle/>
          <a:p>
            <a:r>
              <a:rPr lang="nl-BE" b="1"/>
              <a:t>Steps in determining &amp; claiming charges</a:t>
            </a:r>
          </a:p>
          <a:p>
            <a:pPr lvl="1"/>
            <a:r>
              <a:rPr lang="nl-BE" sz="2000"/>
              <a:t>Determine Payment Charges</a:t>
            </a:r>
          </a:p>
          <a:p>
            <a:pPr lvl="1"/>
            <a:r>
              <a:rPr lang="nl-BE" sz="2000"/>
              <a:t>Currency Convert an Amount</a:t>
            </a:r>
          </a:p>
          <a:p>
            <a:pPr lvl="1"/>
            <a:r>
              <a:rPr lang="nl-BE" sz="2000"/>
              <a:t>Disposition check</a:t>
            </a:r>
          </a:p>
          <a:p>
            <a:pPr lvl="1"/>
            <a:r>
              <a:rPr lang="nl-BE" sz="2000"/>
              <a:t>Claim charges</a:t>
            </a:r>
          </a:p>
          <a:p>
            <a:pPr lvl="1"/>
            <a:r>
              <a:rPr lang="nl-BE" sz="2000"/>
              <a:t>Generate Outgoing Instruction (MTn90, MTn91)</a:t>
            </a:r>
            <a:endParaRPr lang="en-US" sz="2000"/>
          </a:p>
        </p:txBody>
      </p:sp>
      <p:pic>
        <p:nvPicPr>
          <p:cNvPr id="102402" name="Picture 2"/>
          <p:cNvPicPr>
            <a:picLocks noChangeAspect="1" noChangeArrowheads="1"/>
          </p:cNvPicPr>
          <p:nvPr/>
        </p:nvPicPr>
        <p:blipFill>
          <a:blip r:embed="rId2" cstate="print"/>
          <a:srcRect/>
          <a:stretch>
            <a:fillRect/>
          </a:stretch>
        </p:blipFill>
        <p:spPr bwMode="auto">
          <a:xfrm>
            <a:off x="2016711" y="3689498"/>
            <a:ext cx="5101015" cy="2536311"/>
          </a:xfrm>
          <a:prstGeom prst="rect">
            <a:avLst/>
          </a:prstGeom>
          <a:noFill/>
          <a:ln w="9525">
            <a:noFill/>
            <a:miter lim="800000"/>
            <a:headEnd/>
            <a:tailEnd/>
          </a:ln>
          <a:effectLst/>
        </p:spPr>
      </p:pic>
    </p:spTree>
    <p:extLst>
      <p:ext uri="{BB962C8B-B14F-4D97-AF65-F5344CB8AC3E}">
        <p14:creationId xmlns:p14="http://schemas.microsoft.com/office/powerpoint/2010/main" val="38872090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2"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2" name="Rectangle 61"/>
          <p:cNvSpPr>
            <a:spLocks noChangeArrowheads="1"/>
          </p:cNvSpPr>
          <p:nvPr/>
        </p:nvSpPr>
        <p:spPr bwMode="auto">
          <a:xfrm>
            <a:off x="550375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63" name="Rectangle 62"/>
          <p:cNvSpPr>
            <a:spLocks noChangeArrowheads="1"/>
          </p:cNvSpPr>
          <p:nvPr/>
        </p:nvSpPr>
        <p:spPr bwMode="auto">
          <a:xfrm>
            <a:off x="5503758" y="1293695"/>
            <a:ext cx="1358900" cy="511175"/>
          </a:xfrm>
          <a:prstGeom prst="rect">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
        <p:nvSpPr>
          <p:cNvPr id="79" name="Rectangle 78"/>
          <p:cNvSpPr>
            <a:spLocks noChangeArrowheads="1"/>
          </p:cNvSpPr>
          <p:nvPr/>
        </p:nvSpPr>
        <p:spPr bwMode="auto">
          <a:xfrm>
            <a:off x="5503758"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
        <p:nvSpPr>
          <p:cNvPr id="88" name="Rectangle 87"/>
          <p:cNvSpPr>
            <a:spLocks noChangeArrowheads="1"/>
          </p:cNvSpPr>
          <p:nvPr/>
        </p:nvSpPr>
        <p:spPr bwMode="auto">
          <a:xfrm>
            <a:off x="2481784" y="3054007"/>
            <a:ext cx="1358900" cy="509588"/>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93" name="Rectangle 92"/>
          <p:cNvSpPr>
            <a:spLocks noChangeArrowheads="1"/>
          </p:cNvSpPr>
          <p:nvPr/>
        </p:nvSpPr>
        <p:spPr bwMode="auto">
          <a:xfrm>
            <a:off x="6996797" y="3054008"/>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pic>
        <p:nvPicPr>
          <p:cNvPr id="67" name="Picture 2" descr="SWIFTReady application payments"/>
          <p:cNvPicPr>
            <a:picLocks noChangeAspect="1" noChangeArrowheads="1"/>
          </p:cNvPicPr>
          <p:nvPr/>
        </p:nvPicPr>
        <p:blipFill>
          <a:blip r:embed="rId3" cstate="print"/>
          <a:srcRect/>
          <a:stretch>
            <a:fillRect/>
          </a:stretch>
        </p:blipFill>
        <p:spPr bwMode="auto">
          <a:xfrm>
            <a:off x="6472053" y="5644202"/>
            <a:ext cx="2089361" cy="563796"/>
          </a:xfrm>
          <a:prstGeom prst="rect">
            <a:avLst/>
          </a:prstGeom>
          <a:noFill/>
        </p:spPr>
      </p:pic>
      <p:sp>
        <p:nvSpPr>
          <p:cNvPr id="112" name="Rectangle 111"/>
          <p:cNvSpPr>
            <a:spLocks noChangeArrowheads="1"/>
          </p:cNvSpPr>
          <p:nvPr/>
        </p:nvSpPr>
        <p:spPr bwMode="auto">
          <a:xfrm>
            <a:off x="688769" y="4084579"/>
            <a:ext cx="7885215" cy="1436914"/>
          </a:xfrm>
          <a:prstGeom prst="rect">
            <a:avLst/>
          </a:prstGeom>
          <a:gradFill>
            <a:gsLst>
              <a:gs pos="0">
                <a:srgbClr val="2787A0">
                  <a:alpha val="0"/>
                </a:srgbClr>
              </a:gs>
              <a:gs pos="80000">
                <a:schemeClr val="accent5">
                  <a:shade val="93000"/>
                  <a:satMod val="130000"/>
                </a:schemeClr>
              </a:gs>
              <a:gs pos="100000">
                <a:schemeClr val="accent5">
                  <a:shade val="94000"/>
                  <a:satMod val="135000"/>
                </a:schemeClr>
              </a:gs>
            </a:gsLst>
          </a:gradFill>
          <a:ln>
            <a:noFill/>
            <a:headEnd/>
            <a:tailEnd/>
          </a:ln>
        </p:spPr>
        <p:style>
          <a:lnRef idx="1">
            <a:schemeClr val="accent5"/>
          </a:lnRef>
          <a:fillRef idx="3">
            <a:schemeClr val="accent5"/>
          </a:fillRef>
          <a:effectRef idx="2">
            <a:schemeClr val="accent5"/>
          </a:effectRef>
          <a:fontRef idx="minor">
            <a:schemeClr val="lt1"/>
          </a:fontRef>
        </p:style>
        <p:txBody>
          <a:bodyPr wrap="none" anchor="t" anchorCtr="0"/>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br>
              <a:rPr lang="nl-BE" sz="2000"/>
            </a:br>
            <a:r>
              <a:rPr lang="nl-BE" sz="2000"/>
              <a:t>Maximum adherence </a:t>
            </a:r>
            <a:r>
              <a:rPr lang="nl-BE" sz="2000" b="0"/>
              <a:t>to</a:t>
            </a:r>
            <a:r>
              <a:rPr lang="nl-BE" sz="2000"/>
              <a:t> SWIFT standards and guidelines</a:t>
            </a:r>
          </a:p>
          <a:p>
            <a:pPr marL="342900" indent="-342900"/>
            <a:r>
              <a:rPr lang="nl-BE" sz="2000">
                <a:latin typeface="Calibri" pitchFamily="34" charset="0"/>
              </a:rPr>
              <a:t>Future ready MT – MX coexistence</a:t>
            </a:r>
          </a:p>
        </p:txBody>
      </p:sp>
      <p:sp>
        <p:nvSpPr>
          <p:cNvPr id="37" name="Rectangle 36"/>
          <p:cNvSpPr>
            <a:spLocks noChangeArrowheads="1"/>
          </p:cNvSpPr>
          <p:nvPr/>
        </p:nvSpPr>
        <p:spPr bwMode="auto">
          <a:xfrm>
            <a:off x="983666"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89" name="7-Point Star 88"/>
          <p:cNvSpPr/>
          <p:nvPr/>
        </p:nvSpPr>
        <p:spPr bwMode="auto">
          <a:xfrm>
            <a:off x="730314" y="1156797"/>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38" name="Rectangle 37"/>
          <p:cNvSpPr>
            <a:spLocks noChangeArrowheads="1"/>
          </p:cNvSpPr>
          <p:nvPr/>
        </p:nvSpPr>
        <p:spPr bwMode="auto">
          <a:xfrm>
            <a:off x="6996797"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
        <p:nvSpPr>
          <p:cNvPr id="39" name="Rectangle 38"/>
          <p:cNvSpPr>
            <a:spLocks noChangeArrowheads="1"/>
          </p:cNvSpPr>
          <p:nvPr/>
        </p:nvSpPr>
        <p:spPr bwMode="auto">
          <a:xfrm>
            <a:off x="550375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
        <p:nvSpPr>
          <p:cNvPr id="40" name="Rectangle 39"/>
          <p:cNvSpPr>
            <a:spLocks noChangeArrowheads="1"/>
          </p:cNvSpPr>
          <p:nvPr/>
        </p:nvSpPr>
        <p:spPr bwMode="auto">
          <a:xfrm>
            <a:off x="399316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
        <p:nvSpPr>
          <p:cNvPr id="41" name="Rectangle 40"/>
          <p:cNvSpPr>
            <a:spLocks noChangeArrowheads="1"/>
          </p:cNvSpPr>
          <p:nvPr/>
        </p:nvSpPr>
        <p:spPr bwMode="auto">
          <a:xfrm>
            <a:off x="3993168" y="2467652"/>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
        <p:nvSpPr>
          <p:cNvPr id="42" name="Rectangle 41"/>
          <p:cNvSpPr>
            <a:spLocks noChangeArrowheads="1"/>
          </p:cNvSpPr>
          <p:nvPr/>
        </p:nvSpPr>
        <p:spPr bwMode="auto">
          <a:xfrm>
            <a:off x="2481784"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
        <p:nvSpPr>
          <p:cNvPr id="43" name="Rectangle 42"/>
          <p:cNvSpPr>
            <a:spLocks noChangeArrowheads="1"/>
          </p:cNvSpPr>
          <p:nvPr/>
        </p:nvSpPr>
        <p:spPr bwMode="auto">
          <a:xfrm>
            <a:off x="983666"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4" name="Rectangle 43"/>
          <p:cNvSpPr>
            <a:spLocks noChangeArrowheads="1"/>
          </p:cNvSpPr>
          <p:nvPr/>
        </p:nvSpPr>
        <p:spPr bwMode="auto">
          <a:xfrm>
            <a:off x="6996797"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
        <p:nvSpPr>
          <p:cNvPr id="45" name="Rectangle 44"/>
          <p:cNvSpPr>
            <a:spLocks noChangeArrowheads="1"/>
          </p:cNvSpPr>
          <p:nvPr/>
        </p:nvSpPr>
        <p:spPr bwMode="auto">
          <a:xfrm>
            <a:off x="983666"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6" name="Rectangle 45"/>
          <p:cNvSpPr>
            <a:spLocks noChangeArrowheads="1"/>
          </p:cNvSpPr>
          <p:nvPr/>
        </p:nvSpPr>
        <p:spPr bwMode="auto">
          <a:xfrm>
            <a:off x="983666"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
        <p:nvSpPr>
          <p:cNvPr id="47" name="Rectangle 46"/>
          <p:cNvSpPr>
            <a:spLocks noChangeArrowheads="1"/>
          </p:cNvSpPr>
          <p:nvPr/>
        </p:nvSpPr>
        <p:spPr bwMode="auto">
          <a:xfrm>
            <a:off x="399316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8" name="Rectangle 47"/>
          <p:cNvSpPr>
            <a:spLocks noChangeArrowheads="1"/>
          </p:cNvSpPr>
          <p:nvPr/>
        </p:nvSpPr>
        <p:spPr bwMode="auto">
          <a:xfrm>
            <a:off x="2481784"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9" name="Rectangle 48"/>
          <p:cNvSpPr>
            <a:spLocks noChangeArrowheads="1"/>
          </p:cNvSpPr>
          <p:nvPr/>
        </p:nvSpPr>
        <p:spPr bwMode="auto">
          <a:xfrm>
            <a:off x="2481784"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
        <p:nvSpPr>
          <p:cNvPr id="51" name="Rectangle 50"/>
          <p:cNvSpPr>
            <a:spLocks noChangeArrowheads="1"/>
          </p:cNvSpPr>
          <p:nvPr/>
        </p:nvSpPr>
        <p:spPr bwMode="auto">
          <a:xfrm>
            <a:off x="6996797"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52" name="Rectangle 51"/>
          <p:cNvSpPr>
            <a:spLocks noChangeArrowheads="1"/>
          </p:cNvSpPr>
          <p:nvPr/>
        </p:nvSpPr>
        <p:spPr bwMode="auto">
          <a:xfrm>
            <a:off x="399316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Tree>
    <p:extLst>
      <p:ext uri="{BB962C8B-B14F-4D97-AF65-F5344CB8AC3E}">
        <p14:creationId xmlns:p14="http://schemas.microsoft.com/office/powerpoint/2010/main" val="3551084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 descr="D:\Clear2Pay\Illustrator Originals\transparant png\Flag-UnitedKingdom.png"/>
          <p:cNvPicPr>
            <a:picLocks noChangeAspect="1" noChangeArrowheads="1"/>
          </p:cNvPicPr>
          <p:nvPr/>
        </p:nvPicPr>
        <p:blipFill>
          <a:blip r:embed="rId2" cstate="print"/>
          <a:srcRect/>
          <a:stretch>
            <a:fillRect/>
          </a:stretch>
        </p:blipFill>
        <p:spPr bwMode="auto">
          <a:xfrm>
            <a:off x="2433196" y="1828089"/>
            <a:ext cx="365480" cy="363824"/>
          </a:xfrm>
          <a:prstGeom prst="rect">
            <a:avLst/>
          </a:prstGeom>
          <a:noFill/>
        </p:spPr>
      </p:pic>
      <p:pic>
        <p:nvPicPr>
          <p:cNvPr id="16" name="Picture 15"/>
          <p:cNvPicPr>
            <a:picLocks noChangeAspect="1" noChangeArrowheads="1"/>
          </p:cNvPicPr>
          <p:nvPr/>
        </p:nvPicPr>
        <p:blipFill>
          <a:blip r:embed="rId3" cstate="print"/>
          <a:srcRect/>
          <a:stretch>
            <a:fillRect/>
          </a:stretch>
        </p:blipFill>
        <p:spPr bwMode="auto">
          <a:xfrm>
            <a:off x="6051427" y="1894848"/>
            <a:ext cx="285751" cy="285749"/>
          </a:xfrm>
          <a:prstGeom prst="rect">
            <a:avLst/>
          </a:prstGeom>
          <a:noFill/>
          <a:ln w="28575" algn="ctr">
            <a:noFill/>
            <a:miter lim="800000"/>
            <a:headEnd/>
            <a:tailEnd/>
          </a:ln>
        </p:spPr>
      </p:pic>
      <p:pic>
        <p:nvPicPr>
          <p:cNvPr id="14" name="Picture 5" descr="Bank-shadow"/>
          <p:cNvPicPr>
            <a:picLocks noChangeAspect="1" noChangeArrowheads="1"/>
          </p:cNvPicPr>
          <p:nvPr/>
        </p:nvPicPr>
        <p:blipFill>
          <a:blip r:embed="rId4" cstate="print"/>
          <a:srcRect/>
          <a:stretch>
            <a:fillRect/>
          </a:stretch>
        </p:blipFill>
        <p:spPr bwMode="auto">
          <a:xfrm>
            <a:off x="2345698" y="1985937"/>
            <a:ext cx="1025525" cy="760412"/>
          </a:xfrm>
          <a:prstGeom prst="rect">
            <a:avLst/>
          </a:prstGeom>
          <a:noFill/>
          <a:ln w="9525">
            <a:noFill/>
            <a:miter lim="800000"/>
            <a:headEnd/>
            <a:tailEnd/>
          </a:ln>
        </p:spPr>
      </p:pic>
      <p:sp>
        <p:nvSpPr>
          <p:cNvPr id="15" name="TextBox 14"/>
          <p:cNvSpPr txBox="1"/>
          <p:nvPr/>
        </p:nvSpPr>
        <p:spPr>
          <a:xfrm>
            <a:off x="5276659" y="2893299"/>
            <a:ext cx="2319677" cy="738664"/>
          </a:xfrm>
          <a:prstGeom prst="rect">
            <a:avLst/>
          </a:prstGeom>
          <a:noFill/>
        </p:spPr>
        <p:txBody>
          <a:bodyPr wrap="square" rtlCol="0">
            <a:spAutoFit/>
          </a:bodyPr>
          <a:lstStyle/>
          <a:p>
            <a:pPr algn="ctr"/>
            <a:r>
              <a:rPr lang="nl-BE" sz="1400" i="0">
                <a:latin typeface="+mn-lt"/>
              </a:rPr>
              <a:t>XCT BANK-1, Belgium</a:t>
            </a:r>
          </a:p>
          <a:p>
            <a:pPr algn="ctr"/>
            <a:r>
              <a:rPr lang="nl-BE" sz="1400" i="0">
                <a:latin typeface="+mn-lt"/>
              </a:rPr>
              <a:t>(XCTABEBB)</a:t>
            </a:r>
          </a:p>
          <a:p>
            <a:pPr algn="ctr"/>
            <a:r>
              <a:rPr lang="nl-BE" sz="1400" i="1">
                <a:latin typeface="Calibri" panose="020F0502020204030204" pitchFamily="34" charset="0"/>
              </a:rPr>
              <a:t>Credit Party Agent</a:t>
            </a:r>
            <a:endParaRPr lang="en-US" sz="1400" i="1">
              <a:latin typeface="Calibri" panose="020F0502020204030204" pitchFamily="34" charset="0"/>
            </a:endParaRPr>
          </a:p>
        </p:txBody>
      </p:sp>
      <p:sp>
        <p:nvSpPr>
          <p:cNvPr id="20" name="TextBox 19"/>
          <p:cNvSpPr txBox="1"/>
          <p:nvPr/>
        </p:nvSpPr>
        <p:spPr>
          <a:xfrm>
            <a:off x="2178163" y="2735435"/>
            <a:ext cx="1514325" cy="781752"/>
          </a:xfrm>
          <a:prstGeom prst="rect">
            <a:avLst/>
          </a:prstGeom>
          <a:noFill/>
        </p:spPr>
        <p:txBody>
          <a:bodyPr wrap="none" rtlCol="0">
            <a:spAutoFit/>
          </a:bodyPr>
          <a:lstStyle/>
          <a:p>
            <a:r>
              <a:rPr lang="en-US" sz="1400" i="0">
                <a:latin typeface="+mn-lt"/>
              </a:rPr>
              <a:t>Barclays, UK </a:t>
            </a:r>
            <a:br>
              <a:rPr lang="en-US" sz="1400" i="0">
                <a:latin typeface="+mn-lt"/>
              </a:rPr>
            </a:br>
            <a:r>
              <a:rPr lang="en-US" sz="1400">
                <a:latin typeface="+mn-lt"/>
              </a:rPr>
              <a:t>(BARCGB22)</a:t>
            </a:r>
          </a:p>
          <a:p>
            <a:r>
              <a:rPr lang="nl-BE" sz="1400" i="1">
                <a:latin typeface="+mn-lt"/>
              </a:rPr>
              <a:t>Debit Party Agent</a:t>
            </a:r>
            <a:endParaRPr lang="en-US" sz="1400" i="1">
              <a:latin typeface="+mn-lt"/>
            </a:endParaRPr>
          </a:p>
        </p:txBody>
      </p:sp>
      <p:pic>
        <p:nvPicPr>
          <p:cNvPr id="21" name="Picture 5" descr="Bank-shadow"/>
          <p:cNvPicPr>
            <a:picLocks noChangeAspect="1" noChangeArrowheads="1"/>
          </p:cNvPicPr>
          <p:nvPr/>
        </p:nvPicPr>
        <p:blipFill>
          <a:blip r:embed="rId4" cstate="print"/>
          <a:srcRect/>
          <a:stretch>
            <a:fillRect/>
          </a:stretch>
        </p:blipFill>
        <p:spPr bwMode="auto">
          <a:xfrm>
            <a:off x="5922739" y="2010001"/>
            <a:ext cx="1025525" cy="760412"/>
          </a:xfrm>
          <a:prstGeom prst="rect">
            <a:avLst/>
          </a:prstGeom>
          <a:noFill/>
          <a:ln w="9525">
            <a:noFill/>
            <a:miter lim="800000"/>
            <a:headEnd/>
            <a:tailEnd/>
          </a:ln>
        </p:spPr>
      </p:pic>
      <p:sp>
        <p:nvSpPr>
          <p:cNvPr id="32" name="TextBox 31"/>
          <p:cNvSpPr txBox="1"/>
          <p:nvPr/>
        </p:nvSpPr>
        <p:spPr>
          <a:xfrm>
            <a:off x="4640988" y="1345417"/>
            <a:ext cx="1489012" cy="307777"/>
          </a:xfrm>
          <a:prstGeom prst="rect">
            <a:avLst/>
          </a:prstGeom>
          <a:noFill/>
        </p:spPr>
        <p:txBody>
          <a:bodyPr wrap="square" rtlCol="0">
            <a:spAutoFit/>
          </a:bodyPr>
          <a:lstStyle/>
          <a:p>
            <a:pPr algn="ctr"/>
            <a:r>
              <a:rPr lang="nl-BE" sz="1400" i="0">
                <a:latin typeface="+mn-lt"/>
              </a:rPr>
              <a:t>MT103 (50 EUR)</a:t>
            </a:r>
          </a:p>
        </p:txBody>
      </p:sp>
      <p:sp>
        <p:nvSpPr>
          <p:cNvPr id="27" name="TextBox 26"/>
          <p:cNvSpPr txBox="1"/>
          <p:nvPr/>
        </p:nvSpPr>
        <p:spPr>
          <a:xfrm>
            <a:off x="3079968" y="1362923"/>
            <a:ext cx="1489012" cy="307777"/>
          </a:xfrm>
          <a:prstGeom prst="rect">
            <a:avLst/>
          </a:prstGeom>
          <a:noFill/>
        </p:spPr>
        <p:txBody>
          <a:bodyPr wrap="square" rtlCol="0">
            <a:spAutoFit/>
          </a:bodyPr>
          <a:lstStyle/>
          <a:p>
            <a:pPr algn="ctr"/>
            <a:r>
              <a:rPr lang="nl-BE" sz="1400" i="0">
                <a:latin typeface="+mn-lt"/>
              </a:rPr>
              <a:t>MT103 (50 EUR)</a:t>
            </a:r>
          </a:p>
        </p:txBody>
      </p:sp>
      <p:pic>
        <p:nvPicPr>
          <p:cNvPr id="38" name="Picture 54" descr="message"/>
          <p:cNvPicPr>
            <a:picLocks noChangeAspect="1" noChangeArrowheads="1"/>
          </p:cNvPicPr>
          <p:nvPr/>
        </p:nvPicPr>
        <p:blipFill>
          <a:blip r:embed="rId5" cstate="print"/>
          <a:srcRect/>
          <a:stretch>
            <a:fillRect/>
          </a:stretch>
        </p:blipFill>
        <p:spPr bwMode="auto">
          <a:xfrm>
            <a:off x="3628853" y="1661752"/>
            <a:ext cx="453067" cy="357190"/>
          </a:xfrm>
          <a:prstGeom prst="rect">
            <a:avLst/>
          </a:prstGeom>
          <a:noFill/>
          <a:ln w="9525">
            <a:noFill/>
            <a:miter lim="800000"/>
            <a:headEnd/>
            <a:tailEnd/>
          </a:ln>
        </p:spPr>
      </p:pic>
      <p:sp>
        <p:nvSpPr>
          <p:cNvPr id="66" name="Line 25"/>
          <p:cNvSpPr>
            <a:spLocks noChangeShapeType="1"/>
          </p:cNvSpPr>
          <p:nvPr/>
        </p:nvSpPr>
        <p:spPr bwMode="auto">
          <a:xfrm>
            <a:off x="1429790" y="2354910"/>
            <a:ext cx="714380"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a:p>
        </p:txBody>
      </p:sp>
      <p:sp>
        <p:nvSpPr>
          <p:cNvPr id="67" name="TextBox 66"/>
          <p:cNvSpPr txBox="1"/>
          <p:nvPr/>
        </p:nvSpPr>
        <p:spPr>
          <a:xfrm>
            <a:off x="299332" y="2739411"/>
            <a:ext cx="1045414" cy="523220"/>
          </a:xfrm>
          <a:prstGeom prst="rect">
            <a:avLst/>
          </a:prstGeom>
          <a:noFill/>
        </p:spPr>
        <p:txBody>
          <a:bodyPr wrap="none" rtlCol="0">
            <a:spAutoFit/>
          </a:bodyPr>
          <a:lstStyle/>
          <a:p>
            <a:pPr algn="ctr"/>
            <a:r>
              <a:rPr lang="nl-BE" sz="1400">
                <a:latin typeface="+mn-lt"/>
              </a:rPr>
              <a:t>Mr. Edward</a:t>
            </a:r>
            <a:endParaRPr lang="nl-BE" sz="1400" i="0">
              <a:latin typeface="+mn-lt"/>
            </a:endParaRPr>
          </a:p>
          <a:p>
            <a:r>
              <a:rPr lang="nl-BE" sz="1400" i="1">
                <a:latin typeface="+mn-lt"/>
              </a:rPr>
              <a:t>Debit Party</a:t>
            </a:r>
            <a:endParaRPr lang="en-US" sz="1400" i="1">
              <a:latin typeface="+mn-lt"/>
            </a:endParaRPr>
          </a:p>
        </p:txBody>
      </p:sp>
      <p:sp>
        <p:nvSpPr>
          <p:cNvPr id="76" name="TextBox 75"/>
          <p:cNvSpPr txBox="1"/>
          <p:nvPr/>
        </p:nvSpPr>
        <p:spPr>
          <a:xfrm>
            <a:off x="7668344" y="2705353"/>
            <a:ext cx="1045414" cy="523220"/>
          </a:xfrm>
          <a:prstGeom prst="rect">
            <a:avLst/>
          </a:prstGeom>
          <a:noFill/>
        </p:spPr>
        <p:txBody>
          <a:bodyPr wrap="none" rtlCol="0">
            <a:spAutoFit/>
          </a:bodyPr>
          <a:lstStyle/>
          <a:p>
            <a:r>
              <a:rPr lang="nl-BE" sz="1400" i="1">
                <a:latin typeface="+mn-lt"/>
              </a:rPr>
              <a:t>Mrs. Elaine </a:t>
            </a:r>
          </a:p>
          <a:p>
            <a:r>
              <a:rPr lang="nl-BE" sz="1400" i="1">
                <a:latin typeface="+mn-lt"/>
              </a:rPr>
              <a:t>Credit Party</a:t>
            </a:r>
            <a:endParaRPr lang="en-US" sz="1400" i="1">
              <a:latin typeface="+mn-lt"/>
            </a:endParaRPr>
          </a:p>
        </p:txBody>
      </p:sp>
      <p:sp>
        <p:nvSpPr>
          <p:cNvPr id="77" name="Line 25"/>
          <p:cNvSpPr>
            <a:spLocks noChangeShapeType="1"/>
          </p:cNvSpPr>
          <p:nvPr/>
        </p:nvSpPr>
        <p:spPr bwMode="auto">
          <a:xfrm flipV="1">
            <a:off x="7000892" y="2342102"/>
            <a:ext cx="667452" cy="6778"/>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a:p>
        </p:txBody>
      </p:sp>
      <p:sp>
        <p:nvSpPr>
          <p:cNvPr id="29" name="Title 5"/>
          <p:cNvSpPr>
            <a:spLocks noGrp="1"/>
          </p:cNvSpPr>
          <p:nvPr>
            <p:ph type="title"/>
          </p:nvPr>
        </p:nvSpPr>
        <p:spPr>
          <a:xfrm>
            <a:off x="1066800" y="152400"/>
            <a:ext cx="5737448" cy="785794"/>
          </a:xfrm>
        </p:spPr>
        <p:txBody>
          <a:bodyPr>
            <a:normAutofit/>
          </a:bodyPr>
          <a:lstStyle/>
          <a:p>
            <a:pPr lvl="0" algn="ctr"/>
            <a:r>
              <a:rPr lang="en-US"/>
              <a:t>Sample Payment Flow</a:t>
            </a:r>
            <a:endParaRPr lang="nl-BE"/>
          </a:p>
        </p:txBody>
      </p:sp>
      <p:pic>
        <p:nvPicPr>
          <p:cNvPr id="26" name="Picture 54" descr="message"/>
          <p:cNvPicPr>
            <a:picLocks noChangeAspect="1" noChangeArrowheads="1"/>
          </p:cNvPicPr>
          <p:nvPr/>
        </p:nvPicPr>
        <p:blipFill>
          <a:blip r:embed="rId5" cstate="print"/>
          <a:srcRect/>
          <a:stretch>
            <a:fillRect/>
          </a:stretch>
        </p:blipFill>
        <p:spPr bwMode="auto">
          <a:xfrm>
            <a:off x="5093766" y="1681305"/>
            <a:ext cx="453067" cy="357190"/>
          </a:xfrm>
          <a:prstGeom prst="rect">
            <a:avLst/>
          </a:prstGeom>
          <a:noFill/>
          <a:ln w="9525">
            <a:noFill/>
            <a:miter lim="800000"/>
            <a:headEnd/>
            <a:tailEnd/>
          </a:ln>
        </p:spPr>
      </p:pic>
      <p:pic>
        <p:nvPicPr>
          <p:cNvPr id="28" name="Picture 19" descr="swift"/>
          <p:cNvPicPr>
            <a:picLocks noChangeAspect="1" noChangeArrowheads="1"/>
          </p:cNvPicPr>
          <p:nvPr/>
        </p:nvPicPr>
        <p:blipFill>
          <a:blip r:embed="rId6" cstate="print"/>
          <a:srcRect/>
          <a:stretch>
            <a:fillRect/>
          </a:stretch>
        </p:blipFill>
        <p:spPr bwMode="auto">
          <a:xfrm>
            <a:off x="4360481" y="2051775"/>
            <a:ext cx="517007" cy="521186"/>
          </a:xfrm>
          <a:prstGeom prst="rect">
            <a:avLst/>
          </a:prstGeom>
          <a:noFill/>
          <a:ln w="9525">
            <a:noFill/>
            <a:miter lim="800000"/>
            <a:headEnd/>
            <a:tailEnd/>
          </a:ln>
        </p:spPr>
      </p:pic>
      <p:sp>
        <p:nvSpPr>
          <p:cNvPr id="30" name="Line 25"/>
          <p:cNvSpPr>
            <a:spLocks noChangeShapeType="1"/>
          </p:cNvSpPr>
          <p:nvPr/>
        </p:nvSpPr>
        <p:spPr bwMode="auto">
          <a:xfrm>
            <a:off x="5009694" y="2348880"/>
            <a:ext cx="916065"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a:p>
        </p:txBody>
      </p:sp>
      <p:sp>
        <p:nvSpPr>
          <p:cNvPr id="31" name="Line 25"/>
          <p:cNvSpPr>
            <a:spLocks noChangeShapeType="1"/>
          </p:cNvSpPr>
          <p:nvPr/>
        </p:nvSpPr>
        <p:spPr bwMode="auto">
          <a:xfrm>
            <a:off x="3352184" y="2352387"/>
            <a:ext cx="900929" cy="13756"/>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a:p>
        </p:txBody>
      </p:sp>
      <p:pic>
        <p:nvPicPr>
          <p:cNvPr id="1029" name="Picture 5" descr="C:\Users\adityaa\AppData\Local\Microsoft\Windows\Temporary Internet Files\Content.IE5\FPQD9NG8\MC90044145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51520" y="1268760"/>
            <a:ext cx="626088" cy="6260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Program Files\Microsoft Office\MEDIA\CAGCAT10\j0195384.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3261" y="1284204"/>
            <a:ext cx="466371" cy="4762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3529" y="3784972"/>
            <a:ext cx="8390230" cy="2308324"/>
          </a:xfrm>
          <a:prstGeom prst="rect">
            <a:avLst/>
          </a:prstGeom>
          <a:noFill/>
        </p:spPr>
        <p:txBody>
          <a:bodyPr wrap="square" rtlCol="0">
            <a:spAutoFit/>
          </a:bodyPr>
          <a:lstStyle/>
          <a:p>
            <a:pPr marL="285750" indent="-285750">
              <a:buFont typeface="Arial" panose="020B0604020202020204" pitchFamily="34" charset="0"/>
              <a:buChar char="•"/>
            </a:pPr>
            <a:r>
              <a:rPr lang="en-US" sz="1600"/>
              <a:t>Mr. Edward wants to transfer 50 EURO to Mrs. Elaine.</a:t>
            </a:r>
          </a:p>
          <a:p>
            <a:pPr marL="285750" indent="-285750">
              <a:buFont typeface="Arial" panose="020B0604020202020204" pitchFamily="34" charset="0"/>
              <a:buChar char="•"/>
            </a:pPr>
            <a:r>
              <a:rPr lang="en-US" sz="1600"/>
              <a:t>Mr. Edward have an Account at Barclays Bank while Mrs. Elaine have an Account at XCT Bank -1.</a:t>
            </a:r>
          </a:p>
          <a:p>
            <a:pPr marL="285750" indent="-285750">
              <a:buFont typeface="Arial" panose="020B0604020202020204" pitchFamily="34" charset="0"/>
              <a:buChar char="•"/>
            </a:pPr>
            <a:r>
              <a:rPr lang="en-US" sz="1600"/>
              <a:t>Mr. Edward initiates a Payment via Mobile Banking, Internet Banking or </a:t>
            </a:r>
            <a:r>
              <a:rPr lang="en-US" sz="1600" err="1"/>
              <a:t>Cheque</a:t>
            </a:r>
            <a:r>
              <a:rPr lang="en-US" sz="1600"/>
              <a:t> Transfer.</a:t>
            </a:r>
          </a:p>
          <a:p>
            <a:pPr marL="285750" indent="-285750">
              <a:buFont typeface="Arial" panose="020B0604020202020204" pitchFamily="34" charset="0"/>
              <a:buChar char="•"/>
            </a:pPr>
            <a:r>
              <a:rPr lang="en-US" sz="1600"/>
              <a:t>Barclays Bank process the request from Mr. Edward while debiting his account with 50 Euro and crediting 50 Euro in its Internal Account.</a:t>
            </a:r>
          </a:p>
          <a:p>
            <a:pPr marL="285750" indent="-285750">
              <a:buFont typeface="Arial" panose="020B0604020202020204" pitchFamily="34" charset="0"/>
              <a:buChar char="•"/>
            </a:pPr>
            <a:r>
              <a:rPr lang="en-US" sz="1600"/>
              <a:t>Barclays Bank, to narrate this whole story, creates &amp; send a message MT103 over SwiftGateway.</a:t>
            </a:r>
          </a:p>
          <a:p>
            <a:pPr marL="285750" indent="-285750">
              <a:buFont typeface="Arial" panose="020B0604020202020204" pitchFamily="34" charset="0"/>
              <a:buChar char="•"/>
            </a:pPr>
            <a:r>
              <a:rPr lang="en-US" sz="1600"/>
              <a:t>From its Internal Account, Barclays Bank transfers the amount in XCT Bank -1’s Vostro Account at Barclays Bank.</a:t>
            </a:r>
          </a:p>
          <a:p>
            <a:pPr marL="285750" indent="-285750">
              <a:buFont typeface="Arial" panose="020B0604020202020204" pitchFamily="34" charset="0"/>
              <a:buChar char="•"/>
            </a:pPr>
            <a:r>
              <a:rPr lang="en-US" sz="1600" err="1"/>
              <a:t>SwiftGateway</a:t>
            </a:r>
            <a:r>
              <a:rPr lang="en-US" sz="1600"/>
              <a:t> validate the file and forward it to be received by XCT- Bank-1.</a:t>
            </a:r>
            <a:endParaRPr lang="en-US"/>
          </a:p>
        </p:txBody>
      </p:sp>
      <p:pic>
        <p:nvPicPr>
          <p:cNvPr id="1033" name="Picture 9" descr="C:\Users\adityaa\AppData\Local\Microsoft\Windows\Temporary Internet Files\Content.IE5\9F7FKEJC\MC900390786[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84368" y="1767378"/>
            <a:ext cx="990407" cy="94154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adityaa\AppData\Local\Microsoft\Windows\Temporary Internet Files\Content.IE5\TR20MK1T\MC900445037[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8995" y="1904875"/>
            <a:ext cx="629348" cy="81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98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fade">
                                      <p:cBhvr>
                                        <p:cTn id="7" dur="1000"/>
                                        <p:tgtEl>
                                          <p:spTgt spid="1036"/>
                                        </p:tgtEl>
                                      </p:cBhvr>
                                    </p:animEffect>
                                    <p:anim calcmode="lin" valueType="num">
                                      <p:cBhvr>
                                        <p:cTn id="8" dur="1000" fill="hold"/>
                                        <p:tgtEl>
                                          <p:spTgt spid="1036"/>
                                        </p:tgtEl>
                                        <p:attrNameLst>
                                          <p:attrName>ppt_x</p:attrName>
                                        </p:attrNameLst>
                                      </p:cBhvr>
                                      <p:tavLst>
                                        <p:tav tm="0">
                                          <p:val>
                                            <p:strVal val="#ppt_x"/>
                                          </p:val>
                                        </p:tav>
                                        <p:tav tm="100000">
                                          <p:val>
                                            <p:strVal val="#ppt_x"/>
                                          </p:val>
                                        </p:tav>
                                      </p:tavLst>
                                    </p:anim>
                                    <p:anim calcmode="lin" valueType="num">
                                      <p:cBhvr>
                                        <p:cTn id="9" dur="1000" fill="hold"/>
                                        <p:tgtEl>
                                          <p:spTgt spid="10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1000"/>
                                        <p:tgtEl>
                                          <p:spTgt spid="76"/>
                                        </p:tgtEl>
                                      </p:cBhvr>
                                    </p:animEffect>
                                    <p:anim calcmode="lin" valueType="num">
                                      <p:cBhvr>
                                        <p:cTn id="18" dur="1000" fill="hold"/>
                                        <p:tgtEl>
                                          <p:spTgt spid="76"/>
                                        </p:tgtEl>
                                        <p:attrNameLst>
                                          <p:attrName>ppt_x</p:attrName>
                                        </p:attrNameLst>
                                      </p:cBhvr>
                                      <p:tavLst>
                                        <p:tav tm="0">
                                          <p:val>
                                            <p:strVal val="#ppt_x"/>
                                          </p:val>
                                        </p:tav>
                                        <p:tav tm="100000">
                                          <p:val>
                                            <p:strVal val="#ppt_x"/>
                                          </p:val>
                                        </p:tav>
                                      </p:tavLst>
                                    </p:anim>
                                    <p:anim calcmode="lin" valueType="num">
                                      <p:cBhvr>
                                        <p:cTn id="19" dur="1000" fill="hold"/>
                                        <p:tgtEl>
                                          <p:spTgt spid="7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33"/>
                                        </p:tgtEl>
                                        <p:attrNameLst>
                                          <p:attrName>style.visibility</p:attrName>
                                        </p:attrNameLst>
                                      </p:cBhvr>
                                      <p:to>
                                        <p:strVal val="visible"/>
                                      </p:to>
                                    </p:set>
                                    <p:animEffect transition="in" filter="fade">
                                      <p:cBhvr>
                                        <p:cTn id="22" dur="1000"/>
                                        <p:tgtEl>
                                          <p:spTgt spid="1033"/>
                                        </p:tgtEl>
                                      </p:cBhvr>
                                    </p:animEffect>
                                    <p:anim calcmode="lin" valueType="num">
                                      <p:cBhvr>
                                        <p:cTn id="23" dur="1000" fill="hold"/>
                                        <p:tgtEl>
                                          <p:spTgt spid="1033"/>
                                        </p:tgtEl>
                                        <p:attrNameLst>
                                          <p:attrName>ppt_x</p:attrName>
                                        </p:attrNameLst>
                                      </p:cBhvr>
                                      <p:tavLst>
                                        <p:tav tm="0">
                                          <p:val>
                                            <p:strVal val="#ppt_x"/>
                                          </p:val>
                                        </p:tav>
                                        <p:tav tm="100000">
                                          <p:val>
                                            <p:strVal val="#ppt_x"/>
                                          </p:val>
                                        </p:tav>
                                      </p:tavLst>
                                    </p:anim>
                                    <p:anim calcmode="lin" valueType="num">
                                      <p:cBhvr>
                                        <p:cTn id="24" dur="1000" fill="hold"/>
                                        <p:tgtEl>
                                          <p:spTgt spid="103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1000"/>
                                        <p:tgtEl>
                                          <p:spTgt spid="4">
                                            <p:txEl>
                                              <p:pRg st="0" end="0"/>
                                            </p:txEl>
                                          </p:spTgt>
                                        </p:tgtEl>
                                      </p:cBhvr>
                                    </p:animEffect>
                                    <p:anim calcmode="lin" valueType="num">
                                      <p:cBhvr>
                                        <p:cTn id="2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fade">
                                      <p:cBhvr>
                                        <p:cTn id="44" dur="1000"/>
                                        <p:tgtEl>
                                          <p:spTgt spid="78"/>
                                        </p:tgtEl>
                                      </p:cBhvr>
                                    </p:animEffect>
                                    <p:anim calcmode="lin" valueType="num">
                                      <p:cBhvr>
                                        <p:cTn id="45" dur="1000" fill="hold"/>
                                        <p:tgtEl>
                                          <p:spTgt spid="78"/>
                                        </p:tgtEl>
                                        <p:attrNameLst>
                                          <p:attrName>ppt_x</p:attrName>
                                        </p:attrNameLst>
                                      </p:cBhvr>
                                      <p:tavLst>
                                        <p:tav tm="0">
                                          <p:val>
                                            <p:strVal val="#ppt_x"/>
                                          </p:val>
                                        </p:tav>
                                        <p:tav tm="100000">
                                          <p:val>
                                            <p:strVal val="#ppt_x"/>
                                          </p:val>
                                        </p:tav>
                                      </p:tavLst>
                                    </p:anim>
                                    <p:anim calcmode="lin" valueType="num">
                                      <p:cBhvr>
                                        <p:cTn id="46" dur="1000" fill="hold"/>
                                        <p:tgtEl>
                                          <p:spTgt spid="7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1000"/>
                                        <p:tgtEl>
                                          <p:spTgt spid="66"/>
                                        </p:tgtEl>
                                      </p:cBhvr>
                                    </p:animEffect>
                                    <p:anim calcmode="lin" valueType="num">
                                      <p:cBhvr>
                                        <p:cTn id="50" dur="1000" fill="hold"/>
                                        <p:tgtEl>
                                          <p:spTgt spid="66"/>
                                        </p:tgtEl>
                                        <p:attrNameLst>
                                          <p:attrName>ppt_x</p:attrName>
                                        </p:attrNameLst>
                                      </p:cBhvr>
                                      <p:tavLst>
                                        <p:tav tm="0">
                                          <p:val>
                                            <p:strVal val="#ppt_x"/>
                                          </p:val>
                                        </p:tav>
                                        <p:tav tm="100000">
                                          <p:val>
                                            <p:strVal val="#ppt_x"/>
                                          </p:val>
                                        </p:tav>
                                      </p:tavLst>
                                    </p:anim>
                                    <p:anim calcmode="lin" valueType="num">
                                      <p:cBhvr>
                                        <p:cTn id="51" dur="1000" fill="hold"/>
                                        <p:tgtEl>
                                          <p:spTgt spid="6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
                                            <p:txEl>
                                              <p:pRg st="1" end="1"/>
                                            </p:txEl>
                                          </p:spTgt>
                                        </p:tgtEl>
                                        <p:attrNameLst>
                                          <p:attrName>style.visibility</p:attrName>
                                        </p:attrNameLst>
                                      </p:cBhvr>
                                      <p:to>
                                        <p:strVal val="visible"/>
                                      </p:to>
                                    </p:set>
                                    <p:animEffect transition="in" filter="fade">
                                      <p:cBhvr>
                                        <p:cTn id="54" dur="1000"/>
                                        <p:tgtEl>
                                          <p:spTgt spid="4">
                                            <p:txEl>
                                              <p:pRg st="1" end="1"/>
                                            </p:txEl>
                                          </p:spTgt>
                                        </p:tgtEl>
                                      </p:cBhvr>
                                    </p:animEffect>
                                    <p:anim calcmode="lin" valueType="num">
                                      <p:cBhvr>
                                        <p:cTn id="5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5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anim calcmode="lin" valueType="num">
                                      <p:cBhvr>
                                        <p:cTn id="60" dur="1000" fill="hold"/>
                                        <p:tgtEl>
                                          <p:spTgt spid="16"/>
                                        </p:tgtEl>
                                        <p:attrNameLst>
                                          <p:attrName>ppt_x</p:attrName>
                                        </p:attrNameLst>
                                      </p:cBhvr>
                                      <p:tavLst>
                                        <p:tav tm="0">
                                          <p:val>
                                            <p:strVal val="#ppt_x"/>
                                          </p:val>
                                        </p:tav>
                                        <p:tav tm="100000">
                                          <p:val>
                                            <p:strVal val="#ppt_x"/>
                                          </p:val>
                                        </p:tav>
                                      </p:tavLst>
                                    </p:anim>
                                    <p:anim calcmode="lin" valueType="num">
                                      <p:cBhvr>
                                        <p:cTn id="61" dur="1000" fill="hold"/>
                                        <p:tgtEl>
                                          <p:spTgt spid="1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anim calcmode="lin" valueType="num">
                                      <p:cBhvr>
                                        <p:cTn id="65" dur="1000" fill="hold"/>
                                        <p:tgtEl>
                                          <p:spTgt spid="15"/>
                                        </p:tgtEl>
                                        <p:attrNameLst>
                                          <p:attrName>ppt_x</p:attrName>
                                        </p:attrNameLst>
                                      </p:cBhvr>
                                      <p:tavLst>
                                        <p:tav tm="0">
                                          <p:val>
                                            <p:strVal val="#ppt_x"/>
                                          </p:val>
                                        </p:tav>
                                        <p:tav tm="100000">
                                          <p:val>
                                            <p:strVal val="#ppt_x"/>
                                          </p:val>
                                        </p:tav>
                                      </p:tavLst>
                                    </p:anim>
                                    <p:anim calcmode="lin" valueType="num">
                                      <p:cBhvr>
                                        <p:cTn id="66" dur="1000" fill="hold"/>
                                        <p:tgtEl>
                                          <p:spTgt spid="15"/>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1000"/>
                                        <p:tgtEl>
                                          <p:spTgt spid="21"/>
                                        </p:tgtEl>
                                      </p:cBhvr>
                                    </p:animEffect>
                                    <p:anim calcmode="lin" valueType="num">
                                      <p:cBhvr>
                                        <p:cTn id="70" dur="1000" fill="hold"/>
                                        <p:tgtEl>
                                          <p:spTgt spid="21"/>
                                        </p:tgtEl>
                                        <p:attrNameLst>
                                          <p:attrName>ppt_x</p:attrName>
                                        </p:attrNameLst>
                                      </p:cBhvr>
                                      <p:tavLst>
                                        <p:tav tm="0">
                                          <p:val>
                                            <p:strVal val="#ppt_x"/>
                                          </p:val>
                                        </p:tav>
                                        <p:tav tm="100000">
                                          <p:val>
                                            <p:strVal val="#ppt_x"/>
                                          </p:val>
                                        </p:tav>
                                      </p:tavLst>
                                    </p:anim>
                                    <p:anim calcmode="lin" valueType="num">
                                      <p:cBhvr>
                                        <p:cTn id="71" dur="1000" fill="hold"/>
                                        <p:tgtEl>
                                          <p:spTgt spid="21"/>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77"/>
                                        </p:tgtEl>
                                        <p:attrNameLst>
                                          <p:attrName>style.visibility</p:attrName>
                                        </p:attrNameLst>
                                      </p:cBhvr>
                                      <p:to>
                                        <p:strVal val="visible"/>
                                      </p:to>
                                    </p:set>
                                    <p:animEffect transition="in" filter="fade">
                                      <p:cBhvr>
                                        <p:cTn id="74" dur="1000"/>
                                        <p:tgtEl>
                                          <p:spTgt spid="77"/>
                                        </p:tgtEl>
                                      </p:cBhvr>
                                    </p:animEffect>
                                    <p:anim calcmode="lin" valueType="num">
                                      <p:cBhvr>
                                        <p:cTn id="75" dur="1000" fill="hold"/>
                                        <p:tgtEl>
                                          <p:spTgt spid="77"/>
                                        </p:tgtEl>
                                        <p:attrNameLst>
                                          <p:attrName>ppt_x</p:attrName>
                                        </p:attrNameLst>
                                      </p:cBhvr>
                                      <p:tavLst>
                                        <p:tav tm="0">
                                          <p:val>
                                            <p:strVal val="#ppt_x"/>
                                          </p:val>
                                        </p:tav>
                                        <p:tav tm="100000">
                                          <p:val>
                                            <p:strVal val="#ppt_x"/>
                                          </p:val>
                                        </p:tav>
                                      </p:tavLst>
                                    </p:anim>
                                    <p:anim calcmode="lin" valueType="num">
                                      <p:cBhvr>
                                        <p:cTn id="76"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1030"/>
                                        </p:tgtEl>
                                        <p:attrNameLst>
                                          <p:attrName>style.visibility</p:attrName>
                                        </p:attrNameLst>
                                      </p:cBhvr>
                                      <p:to>
                                        <p:strVal val="visible"/>
                                      </p:to>
                                    </p:set>
                                    <p:animEffect transition="in" filter="fade">
                                      <p:cBhvr>
                                        <p:cTn id="81" dur="1000"/>
                                        <p:tgtEl>
                                          <p:spTgt spid="1030"/>
                                        </p:tgtEl>
                                      </p:cBhvr>
                                    </p:animEffect>
                                    <p:anim calcmode="lin" valueType="num">
                                      <p:cBhvr>
                                        <p:cTn id="82" dur="1000" fill="hold"/>
                                        <p:tgtEl>
                                          <p:spTgt spid="1030"/>
                                        </p:tgtEl>
                                        <p:attrNameLst>
                                          <p:attrName>ppt_x</p:attrName>
                                        </p:attrNameLst>
                                      </p:cBhvr>
                                      <p:tavLst>
                                        <p:tav tm="0">
                                          <p:val>
                                            <p:strVal val="#ppt_x"/>
                                          </p:val>
                                        </p:tav>
                                        <p:tav tm="100000">
                                          <p:val>
                                            <p:strVal val="#ppt_x"/>
                                          </p:val>
                                        </p:tav>
                                      </p:tavLst>
                                    </p:anim>
                                    <p:anim calcmode="lin" valueType="num">
                                      <p:cBhvr>
                                        <p:cTn id="83" dur="1000" fill="hold"/>
                                        <p:tgtEl>
                                          <p:spTgt spid="1030"/>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1029"/>
                                        </p:tgtEl>
                                        <p:attrNameLst>
                                          <p:attrName>style.visibility</p:attrName>
                                        </p:attrNameLst>
                                      </p:cBhvr>
                                      <p:to>
                                        <p:strVal val="visible"/>
                                      </p:to>
                                    </p:set>
                                    <p:animEffect transition="in" filter="fade">
                                      <p:cBhvr>
                                        <p:cTn id="86" dur="1000"/>
                                        <p:tgtEl>
                                          <p:spTgt spid="1029"/>
                                        </p:tgtEl>
                                      </p:cBhvr>
                                    </p:animEffect>
                                    <p:anim calcmode="lin" valueType="num">
                                      <p:cBhvr>
                                        <p:cTn id="87" dur="1000" fill="hold"/>
                                        <p:tgtEl>
                                          <p:spTgt spid="1029"/>
                                        </p:tgtEl>
                                        <p:attrNameLst>
                                          <p:attrName>ppt_x</p:attrName>
                                        </p:attrNameLst>
                                      </p:cBhvr>
                                      <p:tavLst>
                                        <p:tav tm="0">
                                          <p:val>
                                            <p:strVal val="#ppt_x"/>
                                          </p:val>
                                        </p:tav>
                                        <p:tav tm="100000">
                                          <p:val>
                                            <p:strVal val="#ppt_x"/>
                                          </p:val>
                                        </p:tav>
                                      </p:tavLst>
                                    </p:anim>
                                    <p:anim calcmode="lin" valueType="num">
                                      <p:cBhvr>
                                        <p:cTn id="88" dur="1000" fill="hold"/>
                                        <p:tgtEl>
                                          <p:spTgt spid="1029"/>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4">
                                            <p:txEl>
                                              <p:pRg st="2" end="2"/>
                                            </p:txEl>
                                          </p:spTgt>
                                        </p:tgtEl>
                                        <p:attrNameLst>
                                          <p:attrName>style.visibility</p:attrName>
                                        </p:attrNameLst>
                                      </p:cBhvr>
                                      <p:to>
                                        <p:strVal val="visible"/>
                                      </p:to>
                                    </p:set>
                                    <p:animEffect transition="in" filter="fade">
                                      <p:cBhvr>
                                        <p:cTn id="91" dur="1000"/>
                                        <p:tgtEl>
                                          <p:spTgt spid="4">
                                            <p:txEl>
                                              <p:pRg st="2" end="2"/>
                                            </p:txEl>
                                          </p:spTgt>
                                        </p:tgtEl>
                                      </p:cBhvr>
                                    </p:animEffect>
                                    <p:anim calcmode="lin" valueType="num">
                                      <p:cBhvr>
                                        <p:cTn id="9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1000"/>
                                        <p:tgtEl>
                                          <p:spTgt spid="38"/>
                                        </p:tgtEl>
                                      </p:cBhvr>
                                    </p:animEffect>
                                    <p:anim calcmode="lin" valueType="num">
                                      <p:cBhvr>
                                        <p:cTn id="99" dur="1000" fill="hold"/>
                                        <p:tgtEl>
                                          <p:spTgt spid="38"/>
                                        </p:tgtEl>
                                        <p:attrNameLst>
                                          <p:attrName>ppt_x</p:attrName>
                                        </p:attrNameLst>
                                      </p:cBhvr>
                                      <p:tavLst>
                                        <p:tav tm="0">
                                          <p:val>
                                            <p:strVal val="#ppt_x"/>
                                          </p:val>
                                        </p:tav>
                                        <p:tav tm="100000">
                                          <p:val>
                                            <p:strVal val="#ppt_x"/>
                                          </p:val>
                                        </p:tav>
                                      </p:tavLst>
                                    </p:anim>
                                    <p:anim calcmode="lin" valueType="num">
                                      <p:cBhvr>
                                        <p:cTn id="100" dur="1000" fill="hold"/>
                                        <p:tgtEl>
                                          <p:spTgt spid="38"/>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4">
                                            <p:txEl>
                                              <p:pRg st="3" end="3"/>
                                            </p:txEl>
                                          </p:spTgt>
                                        </p:tgtEl>
                                        <p:attrNameLst>
                                          <p:attrName>style.visibility</p:attrName>
                                        </p:attrNameLst>
                                      </p:cBhvr>
                                      <p:to>
                                        <p:strVal val="visible"/>
                                      </p:to>
                                    </p:set>
                                    <p:animEffect transition="in" filter="fade">
                                      <p:cBhvr>
                                        <p:cTn id="103" dur="1000"/>
                                        <p:tgtEl>
                                          <p:spTgt spid="4">
                                            <p:txEl>
                                              <p:pRg st="3" end="3"/>
                                            </p:txEl>
                                          </p:spTgt>
                                        </p:tgtEl>
                                      </p:cBhvr>
                                    </p:animEffect>
                                    <p:anim calcmode="lin" valueType="num">
                                      <p:cBhvr>
                                        <p:cTn id="104"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05"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fade">
                                      <p:cBhvr>
                                        <p:cTn id="108" dur="1000"/>
                                        <p:tgtEl>
                                          <p:spTgt spid="27"/>
                                        </p:tgtEl>
                                      </p:cBhvr>
                                    </p:animEffect>
                                    <p:anim calcmode="lin" valueType="num">
                                      <p:cBhvr>
                                        <p:cTn id="109" dur="1000" fill="hold"/>
                                        <p:tgtEl>
                                          <p:spTgt spid="27"/>
                                        </p:tgtEl>
                                        <p:attrNameLst>
                                          <p:attrName>ppt_x</p:attrName>
                                        </p:attrNameLst>
                                      </p:cBhvr>
                                      <p:tavLst>
                                        <p:tav tm="0">
                                          <p:val>
                                            <p:strVal val="#ppt_x"/>
                                          </p:val>
                                        </p:tav>
                                        <p:tav tm="100000">
                                          <p:val>
                                            <p:strVal val="#ppt_x"/>
                                          </p:val>
                                        </p:tav>
                                      </p:tavLst>
                                    </p:anim>
                                    <p:anim calcmode="lin" valueType="num">
                                      <p:cBhvr>
                                        <p:cTn id="110" dur="1000" fill="hold"/>
                                        <p:tgtEl>
                                          <p:spTgt spid="27"/>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31"/>
                                        </p:tgtEl>
                                        <p:attrNameLst>
                                          <p:attrName>style.visibility</p:attrName>
                                        </p:attrNameLst>
                                      </p:cBhvr>
                                      <p:to>
                                        <p:strVal val="visible"/>
                                      </p:to>
                                    </p:set>
                                    <p:animEffect transition="in" filter="fade">
                                      <p:cBhvr>
                                        <p:cTn id="113" dur="1000"/>
                                        <p:tgtEl>
                                          <p:spTgt spid="31"/>
                                        </p:tgtEl>
                                      </p:cBhvr>
                                    </p:animEffect>
                                    <p:anim calcmode="lin" valueType="num">
                                      <p:cBhvr>
                                        <p:cTn id="114" dur="1000" fill="hold"/>
                                        <p:tgtEl>
                                          <p:spTgt spid="31"/>
                                        </p:tgtEl>
                                        <p:attrNameLst>
                                          <p:attrName>ppt_x</p:attrName>
                                        </p:attrNameLst>
                                      </p:cBhvr>
                                      <p:tavLst>
                                        <p:tav tm="0">
                                          <p:val>
                                            <p:strVal val="#ppt_x"/>
                                          </p:val>
                                        </p:tav>
                                        <p:tav tm="100000">
                                          <p:val>
                                            <p:strVal val="#ppt_x"/>
                                          </p:val>
                                        </p:tav>
                                      </p:tavLst>
                                    </p:anim>
                                    <p:anim calcmode="lin" valueType="num">
                                      <p:cBhvr>
                                        <p:cTn id="115" dur="1000" fill="hold"/>
                                        <p:tgtEl>
                                          <p:spTgt spid="31"/>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1000"/>
                                        <p:tgtEl>
                                          <p:spTgt spid="28"/>
                                        </p:tgtEl>
                                      </p:cBhvr>
                                    </p:animEffect>
                                    <p:anim calcmode="lin" valueType="num">
                                      <p:cBhvr>
                                        <p:cTn id="119" dur="1000" fill="hold"/>
                                        <p:tgtEl>
                                          <p:spTgt spid="28"/>
                                        </p:tgtEl>
                                        <p:attrNameLst>
                                          <p:attrName>ppt_x</p:attrName>
                                        </p:attrNameLst>
                                      </p:cBhvr>
                                      <p:tavLst>
                                        <p:tav tm="0">
                                          <p:val>
                                            <p:strVal val="#ppt_x"/>
                                          </p:val>
                                        </p:tav>
                                        <p:tav tm="100000">
                                          <p:val>
                                            <p:strVal val="#ppt_x"/>
                                          </p:val>
                                        </p:tav>
                                      </p:tavLst>
                                    </p:anim>
                                    <p:anim calcmode="lin" valueType="num">
                                      <p:cBhvr>
                                        <p:cTn id="120" dur="1000" fill="hold"/>
                                        <p:tgtEl>
                                          <p:spTgt spid="28"/>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4">
                                            <p:txEl>
                                              <p:pRg st="4" end="4"/>
                                            </p:txEl>
                                          </p:spTgt>
                                        </p:tgtEl>
                                        <p:attrNameLst>
                                          <p:attrName>style.visibility</p:attrName>
                                        </p:attrNameLst>
                                      </p:cBhvr>
                                      <p:to>
                                        <p:strVal val="visible"/>
                                      </p:to>
                                    </p:set>
                                    <p:animEffect transition="in" filter="fade">
                                      <p:cBhvr>
                                        <p:cTn id="123" dur="1000"/>
                                        <p:tgtEl>
                                          <p:spTgt spid="4">
                                            <p:txEl>
                                              <p:pRg st="4" end="4"/>
                                            </p:txEl>
                                          </p:spTgt>
                                        </p:tgtEl>
                                      </p:cBhvr>
                                    </p:animEffect>
                                    <p:anim calcmode="lin" valueType="num">
                                      <p:cBhvr>
                                        <p:cTn id="12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25"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32"/>
                                        </p:tgtEl>
                                        <p:attrNameLst>
                                          <p:attrName>style.visibility</p:attrName>
                                        </p:attrNameLst>
                                      </p:cBhvr>
                                      <p:to>
                                        <p:strVal val="visible"/>
                                      </p:to>
                                    </p:set>
                                    <p:animEffect transition="in" filter="fade">
                                      <p:cBhvr>
                                        <p:cTn id="130" dur="1000"/>
                                        <p:tgtEl>
                                          <p:spTgt spid="32"/>
                                        </p:tgtEl>
                                      </p:cBhvr>
                                    </p:animEffect>
                                    <p:anim calcmode="lin" valueType="num">
                                      <p:cBhvr>
                                        <p:cTn id="131" dur="1000" fill="hold"/>
                                        <p:tgtEl>
                                          <p:spTgt spid="32"/>
                                        </p:tgtEl>
                                        <p:attrNameLst>
                                          <p:attrName>ppt_x</p:attrName>
                                        </p:attrNameLst>
                                      </p:cBhvr>
                                      <p:tavLst>
                                        <p:tav tm="0">
                                          <p:val>
                                            <p:strVal val="#ppt_x"/>
                                          </p:val>
                                        </p:tav>
                                        <p:tav tm="100000">
                                          <p:val>
                                            <p:strVal val="#ppt_x"/>
                                          </p:val>
                                        </p:tav>
                                      </p:tavLst>
                                    </p:anim>
                                    <p:anim calcmode="lin" valueType="num">
                                      <p:cBhvr>
                                        <p:cTn id="132" dur="1000" fill="hold"/>
                                        <p:tgtEl>
                                          <p:spTgt spid="32"/>
                                        </p:tgtEl>
                                        <p:attrNameLst>
                                          <p:attrName>ppt_y</p:attrName>
                                        </p:attrNameLst>
                                      </p:cBhvr>
                                      <p:tavLst>
                                        <p:tav tm="0">
                                          <p:val>
                                            <p:strVal val="#ppt_y+.1"/>
                                          </p:val>
                                        </p:tav>
                                        <p:tav tm="100000">
                                          <p:val>
                                            <p:strVal val="#ppt_y"/>
                                          </p:val>
                                        </p:tav>
                                      </p:tavLst>
                                    </p:anim>
                                  </p:childTnLst>
                                </p:cTn>
                              </p:par>
                              <p:par>
                                <p:cTn id="133" presetID="42" presetClass="entr" presetSubtype="0" fill="hold" nodeType="withEffect">
                                  <p:stCondLst>
                                    <p:cond delay="0"/>
                                  </p:stCondLst>
                                  <p:childTnLst>
                                    <p:set>
                                      <p:cBhvr>
                                        <p:cTn id="134" dur="1" fill="hold">
                                          <p:stCondLst>
                                            <p:cond delay="0"/>
                                          </p:stCondLst>
                                        </p:cTn>
                                        <p:tgtEl>
                                          <p:spTgt spid="4">
                                            <p:txEl>
                                              <p:pRg st="5" end="5"/>
                                            </p:txEl>
                                          </p:spTgt>
                                        </p:tgtEl>
                                        <p:attrNameLst>
                                          <p:attrName>style.visibility</p:attrName>
                                        </p:attrNameLst>
                                      </p:cBhvr>
                                      <p:to>
                                        <p:strVal val="visible"/>
                                      </p:to>
                                    </p:set>
                                    <p:animEffect transition="in" filter="fade">
                                      <p:cBhvr>
                                        <p:cTn id="135" dur="1000"/>
                                        <p:tgtEl>
                                          <p:spTgt spid="4">
                                            <p:txEl>
                                              <p:pRg st="5" end="5"/>
                                            </p:txEl>
                                          </p:spTgt>
                                        </p:tgtEl>
                                      </p:cBhvr>
                                    </p:animEffect>
                                    <p:anim calcmode="lin" valueType="num">
                                      <p:cBhvr>
                                        <p:cTn id="13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37" dur="1000" fill="hold"/>
                                        <p:tgtEl>
                                          <p:spTgt spid="4">
                                            <p:txEl>
                                              <p:pRg st="5" end="5"/>
                                            </p:txEl>
                                          </p:spTgt>
                                        </p:tgtEl>
                                        <p:attrNameLst>
                                          <p:attrName>ppt_y</p:attrName>
                                        </p:attrNameLst>
                                      </p:cBhvr>
                                      <p:tavLst>
                                        <p:tav tm="0">
                                          <p:val>
                                            <p:strVal val="#ppt_y+.1"/>
                                          </p:val>
                                        </p:tav>
                                        <p:tav tm="100000">
                                          <p:val>
                                            <p:strVal val="#ppt_y"/>
                                          </p:val>
                                        </p:tav>
                                      </p:tavLst>
                                    </p:anim>
                                  </p:childTnLst>
                                </p:cTn>
                              </p:par>
                              <p:par>
                                <p:cTn id="138" presetID="42" presetClass="entr" presetSubtype="0" fill="hold" nodeType="withEffect">
                                  <p:stCondLst>
                                    <p:cond delay="0"/>
                                  </p:stCondLst>
                                  <p:childTnLst>
                                    <p:set>
                                      <p:cBhvr>
                                        <p:cTn id="139" dur="1" fill="hold">
                                          <p:stCondLst>
                                            <p:cond delay="0"/>
                                          </p:stCondLst>
                                        </p:cTn>
                                        <p:tgtEl>
                                          <p:spTgt spid="26"/>
                                        </p:tgtEl>
                                        <p:attrNameLst>
                                          <p:attrName>style.visibility</p:attrName>
                                        </p:attrNameLst>
                                      </p:cBhvr>
                                      <p:to>
                                        <p:strVal val="visible"/>
                                      </p:to>
                                    </p:set>
                                    <p:animEffect transition="in" filter="fade">
                                      <p:cBhvr>
                                        <p:cTn id="140" dur="1000"/>
                                        <p:tgtEl>
                                          <p:spTgt spid="26"/>
                                        </p:tgtEl>
                                      </p:cBhvr>
                                    </p:animEffect>
                                    <p:anim calcmode="lin" valueType="num">
                                      <p:cBhvr>
                                        <p:cTn id="141" dur="1000" fill="hold"/>
                                        <p:tgtEl>
                                          <p:spTgt spid="26"/>
                                        </p:tgtEl>
                                        <p:attrNameLst>
                                          <p:attrName>ppt_x</p:attrName>
                                        </p:attrNameLst>
                                      </p:cBhvr>
                                      <p:tavLst>
                                        <p:tav tm="0">
                                          <p:val>
                                            <p:strVal val="#ppt_x"/>
                                          </p:val>
                                        </p:tav>
                                        <p:tav tm="100000">
                                          <p:val>
                                            <p:strVal val="#ppt_x"/>
                                          </p:val>
                                        </p:tav>
                                      </p:tavLst>
                                    </p:anim>
                                    <p:anim calcmode="lin" valueType="num">
                                      <p:cBhvr>
                                        <p:cTn id="142" dur="1000" fill="hold"/>
                                        <p:tgtEl>
                                          <p:spTgt spid="26"/>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30"/>
                                        </p:tgtEl>
                                        <p:attrNameLst>
                                          <p:attrName>style.visibility</p:attrName>
                                        </p:attrNameLst>
                                      </p:cBhvr>
                                      <p:to>
                                        <p:strVal val="visible"/>
                                      </p:to>
                                    </p:set>
                                    <p:animEffect transition="in" filter="fade">
                                      <p:cBhvr>
                                        <p:cTn id="145" dur="1000"/>
                                        <p:tgtEl>
                                          <p:spTgt spid="30"/>
                                        </p:tgtEl>
                                      </p:cBhvr>
                                    </p:animEffect>
                                    <p:anim calcmode="lin" valueType="num">
                                      <p:cBhvr>
                                        <p:cTn id="146" dur="1000" fill="hold"/>
                                        <p:tgtEl>
                                          <p:spTgt spid="30"/>
                                        </p:tgtEl>
                                        <p:attrNameLst>
                                          <p:attrName>ppt_x</p:attrName>
                                        </p:attrNameLst>
                                      </p:cBhvr>
                                      <p:tavLst>
                                        <p:tav tm="0">
                                          <p:val>
                                            <p:strVal val="#ppt_x"/>
                                          </p:val>
                                        </p:tav>
                                        <p:tav tm="100000">
                                          <p:val>
                                            <p:strVal val="#ppt_x"/>
                                          </p:val>
                                        </p:tav>
                                      </p:tavLst>
                                    </p:anim>
                                    <p:anim calcmode="lin" valueType="num">
                                      <p:cBhvr>
                                        <p:cTn id="14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nodeType="clickEffect">
                                  <p:stCondLst>
                                    <p:cond delay="0"/>
                                  </p:stCondLst>
                                  <p:childTnLst>
                                    <p:set>
                                      <p:cBhvr>
                                        <p:cTn id="151" dur="1" fill="hold">
                                          <p:stCondLst>
                                            <p:cond delay="0"/>
                                          </p:stCondLst>
                                        </p:cTn>
                                        <p:tgtEl>
                                          <p:spTgt spid="4">
                                            <p:txEl>
                                              <p:pRg st="6" end="6"/>
                                            </p:txEl>
                                          </p:spTgt>
                                        </p:tgtEl>
                                        <p:attrNameLst>
                                          <p:attrName>style.visibility</p:attrName>
                                        </p:attrNameLst>
                                      </p:cBhvr>
                                      <p:to>
                                        <p:strVal val="visible"/>
                                      </p:to>
                                    </p:set>
                                    <p:animEffect transition="in" filter="fade">
                                      <p:cBhvr>
                                        <p:cTn id="152" dur="1000"/>
                                        <p:tgtEl>
                                          <p:spTgt spid="4">
                                            <p:txEl>
                                              <p:pRg st="6" end="6"/>
                                            </p:txEl>
                                          </p:spTgt>
                                        </p:tgtEl>
                                      </p:cBhvr>
                                    </p:animEffect>
                                    <p:anim calcmode="lin" valueType="num">
                                      <p:cBhvr>
                                        <p:cTn id="15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5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32" grpId="0"/>
      <p:bldP spid="27" grpId="0"/>
      <p:bldP spid="66" grpId="0" animBg="1"/>
      <p:bldP spid="67" grpId="0"/>
      <p:bldP spid="76" grpId="0"/>
      <p:bldP spid="77" grpId="0" animBg="1"/>
      <p:bldP spid="30" grpId="0" animBg="1"/>
      <p:bldP spid="3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a:t>Agenda</a:t>
            </a:r>
          </a:p>
        </p:txBody>
      </p:sp>
      <p:sp>
        <p:nvSpPr>
          <p:cNvPr id="12291" name="Rectangle 3"/>
          <p:cNvSpPr>
            <a:spLocks noGrp="1" noChangeArrowheads="1"/>
          </p:cNvSpPr>
          <p:nvPr>
            <p:ph type="body" idx="1"/>
          </p:nvPr>
        </p:nvSpPr>
        <p:spPr/>
        <p:txBody>
          <a:bodyPr/>
          <a:lstStyle/>
          <a:p>
            <a:pPr marL="533400" indent="-533400" eaLnBrk="1" hangingPunct="1">
              <a:buFont typeface="Wingdings" pitchFamily="2" charset="2"/>
              <a:buAutoNum type="arabicPeriod" startAt="2"/>
            </a:pPr>
            <a:r>
              <a:rPr lang="en-US" altLang="en-US"/>
              <a:t>OPF PAYMENT Terms and entities</a:t>
            </a:r>
          </a:p>
          <a:p>
            <a:pPr marL="914400" lvl="1" indent="-457200" eaLnBrk="1" hangingPunct="1"/>
            <a:r>
              <a:rPr lang="en-US" altLang="en-US"/>
              <a:t>Data Model &amp; Data Dictionary</a:t>
            </a:r>
          </a:p>
          <a:p>
            <a:pPr marL="914400" lvl="1" indent="-457200" eaLnBrk="1" hangingPunct="1"/>
            <a:r>
              <a:rPr lang="en-US" altLang="en-US"/>
              <a:t>Payment entities</a:t>
            </a:r>
          </a:p>
          <a:p>
            <a:pPr marL="914400" lvl="1" indent="-457200" eaLnBrk="1" hangingPunct="1"/>
            <a:r>
              <a:rPr lang="en-US" altLang="en-US"/>
              <a:t>Scheme</a:t>
            </a:r>
          </a:p>
          <a:p>
            <a:pPr marL="914400" lvl="1" indent="-457200" eaLnBrk="1" hangingPunct="1"/>
            <a:r>
              <a:rPr lang="en-US" altLang="en-US"/>
              <a:t>Exchange Partner</a:t>
            </a:r>
          </a:p>
        </p:txBody>
      </p:sp>
    </p:spTree>
    <p:extLst>
      <p:ext uri="{BB962C8B-B14F-4D97-AF65-F5344CB8AC3E}">
        <p14:creationId xmlns:p14="http://schemas.microsoft.com/office/powerpoint/2010/main" val="2381454127"/>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Billing</a:t>
            </a:r>
            <a:endParaRPr lang="en-US"/>
          </a:p>
        </p:txBody>
      </p:sp>
      <p:sp>
        <p:nvSpPr>
          <p:cNvPr id="3" name="Content Placeholder 2"/>
          <p:cNvSpPr>
            <a:spLocks noGrp="1"/>
          </p:cNvSpPr>
          <p:nvPr>
            <p:ph idx="1"/>
          </p:nvPr>
        </p:nvSpPr>
        <p:spPr/>
        <p:txBody>
          <a:bodyPr/>
          <a:lstStyle/>
          <a:p>
            <a:r>
              <a:rPr lang="nl-BE" b="1"/>
              <a:t>Billing</a:t>
            </a:r>
          </a:p>
          <a:p>
            <a:pPr lvl="1"/>
            <a:r>
              <a:rPr lang="en-US" sz="2000"/>
              <a:t>Generating billing events for events that occurred when processing a Payment</a:t>
            </a:r>
          </a:p>
          <a:p>
            <a:pPr lvl="1"/>
            <a:r>
              <a:rPr lang="nl-BE" sz="2000"/>
              <a:t>A billing system consumes the events to generate, for example, invoices from the event information</a:t>
            </a:r>
          </a:p>
          <a:p>
            <a:pPr lvl="1"/>
            <a:r>
              <a:rPr lang="nl-BE" sz="2000"/>
              <a:t>Not included in the scope:</a:t>
            </a:r>
          </a:p>
          <a:p>
            <a:pPr lvl="2"/>
            <a:r>
              <a:rPr lang="nl-BE" sz="1600"/>
              <a:t>“Deferred charges”: </a:t>
            </a:r>
            <a:r>
              <a:rPr lang="en-US" sz="1600"/>
              <a:t>Instead of claiming the charges immediately the party is billed periodically for all charges due</a:t>
            </a:r>
            <a:endParaRPr lang="nl-BE" sz="1600"/>
          </a:p>
          <a:p>
            <a:pPr lvl="2"/>
            <a:r>
              <a:rPr lang="nl-BE" sz="1600"/>
              <a:t>Billing for </a:t>
            </a:r>
            <a:r>
              <a:rPr lang="en-US" sz="1600"/>
              <a:t>“user related activity”</a:t>
            </a:r>
          </a:p>
        </p:txBody>
      </p:sp>
      <p:pic>
        <p:nvPicPr>
          <p:cNvPr id="1133572" name="Picture 4"/>
          <p:cNvPicPr>
            <a:picLocks noChangeAspect="1" noChangeArrowheads="1"/>
          </p:cNvPicPr>
          <p:nvPr/>
        </p:nvPicPr>
        <p:blipFill>
          <a:blip r:embed="rId2" cstate="print"/>
          <a:srcRect/>
          <a:stretch>
            <a:fillRect/>
          </a:stretch>
        </p:blipFill>
        <p:spPr bwMode="auto">
          <a:xfrm>
            <a:off x="1435397" y="4151853"/>
            <a:ext cx="6849052" cy="2110756"/>
          </a:xfrm>
          <a:prstGeom prst="rect">
            <a:avLst/>
          </a:prstGeom>
          <a:noFill/>
          <a:ln w="9525">
            <a:noFill/>
            <a:miter lim="800000"/>
            <a:headEnd/>
            <a:tailEnd/>
          </a:ln>
          <a:effectLst/>
        </p:spPr>
      </p:pic>
    </p:spTree>
    <p:extLst>
      <p:ext uri="{BB962C8B-B14F-4D97-AF65-F5344CB8AC3E}">
        <p14:creationId xmlns:p14="http://schemas.microsoft.com/office/powerpoint/2010/main" val="376933352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Billing</a:t>
            </a:r>
            <a:endParaRPr lang="en-US"/>
          </a:p>
        </p:txBody>
      </p:sp>
      <p:sp>
        <p:nvSpPr>
          <p:cNvPr id="3" name="Content Placeholder 2"/>
          <p:cNvSpPr>
            <a:spLocks noGrp="1"/>
          </p:cNvSpPr>
          <p:nvPr>
            <p:ph idx="1"/>
          </p:nvPr>
        </p:nvSpPr>
        <p:spPr/>
        <p:txBody>
          <a:bodyPr/>
          <a:lstStyle/>
          <a:p>
            <a:r>
              <a:rPr lang="nl-BE" b="1"/>
              <a:t>Billing</a:t>
            </a:r>
          </a:p>
          <a:p>
            <a:endParaRPr lang="nl-BE" b="1"/>
          </a:p>
          <a:p>
            <a:endParaRPr lang="nl-BE" b="1"/>
          </a:p>
          <a:p>
            <a:endParaRPr lang="nl-BE" b="1"/>
          </a:p>
          <a:p>
            <a:endParaRPr lang="nl-BE" b="1"/>
          </a:p>
          <a:p>
            <a:endParaRPr lang="nl-BE" b="1"/>
          </a:p>
        </p:txBody>
      </p:sp>
      <p:pic>
        <p:nvPicPr>
          <p:cNvPr id="1134594" name="Picture 2"/>
          <p:cNvPicPr>
            <a:picLocks noChangeAspect="1" noChangeArrowheads="1"/>
          </p:cNvPicPr>
          <p:nvPr/>
        </p:nvPicPr>
        <p:blipFill>
          <a:blip r:embed="rId2" cstate="print"/>
          <a:srcRect/>
          <a:stretch>
            <a:fillRect/>
          </a:stretch>
        </p:blipFill>
        <p:spPr bwMode="auto">
          <a:xfrm>
            <a:off x="1377577" y="1830387"/>
            <a:ext cx="6703177" cy="2305742"/>
          </a:xfrm>
          <a:prstGeom prst="rect">
            <a:avLst/>
          </a:prstGeom>
          <a:noFill/>
          <a:ln w="9525">
            <a:noFill/>
            <a:miter lim="800000"/>
            <a:headEnd/>
            <a:tailEnd/>
          </a:ln>
          <a:effectLst/>
        </p:spPr>
      </p:pic>
    </p:spTree>
    <p:extLst>
      <p:ext uri="{BB962C8B-B14F-4D97-AF65-F5344CB8AC3E}">
        <p14:creationId xmlns:p14="http://schemas.microsoft.com/office/powerpoint/2010/main" val="106777637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Billing</a:t>
            </a:r>
            <a:endParaRPr lang="en-US"/>
          </a:p>
        </p:txBody>
      </p:sp>
      <p:sp>
        <p:nvSpPr>
          <p:cNvPr id="3" name="Content Placeholder 2"/>
          <p:cNvSpPr>
            <a:spLocks noGrp="1"/>
          </p:cNvSpPr>
          <p:nvPr>
            <p:ph idx="1"/>
          </p:nvPr>
        </p:nvSpPr>
        <p:spPr/>
        <p:txBody>
          <a:bodyPr>
            <a:normAutofit/>
          </a:bodyPr>
          <a:lstStyle/>
          <a:p>
            <a:r>
              <a:rPr lang="nl-BE" b="1"/>
              <a:t>Billing</a:t>
            </a:r>
          </a:p>
          <a:p>
            <a:pPr lvl="1"/>
            <a:r>
              <a:rPr lang="nl-BE" sz="2000"/>
              <a:t>The billing service generates billing events from history events</a:t>
            </a:r>
          </a:p>
          <a:p>
            <a:pPr lvl="1"/>
            <a:r>
              <a:rPr lang="en-US" sz="2000"/>
              <a:t>The billing service is triggered by an external system (e.g. Scheduler), with input:</a:t>
            </a:r>
          </a:p>
          <a:p>
            <a:pPr lvl="2"/>
            <a:r>
              <a:rPr lang="en-US" sz="1600" u="sng"/>
              <a:t>Billing Type (optional)</a:t>
            </a:r>
            <a:r>
              <a:rPr lang="en-US" sz="1600"/>
              <a:t>: </a:t>
            </a:r>
          </a:p>
          <a:p>
            <a:pPr lvl="3"/>
            <a:r>
              <a:rPr lang="nl-BE" sz="1600"/>
              <a:t>The history events from which to generate billing events from are grouped by a so-called “Billling Type”</a:t>
            </a:r>
            <a:r>
              <a:rPr lang="en-US" sz="1600"/>
              <a:t> (e.g. the “Auto-enrichment” billing type groups all the history events related to auto-enrichment) </a:t>
            </a:r>
          </a:p>
          <a:p>
            <a:pPr lvl="3"/>
            <a:r>
              <a:rPr lang="nl-BE" sz="1600"/>
              <a:t>The relationship between the Billing Type and the history events is in a config file</a:t>
            </a:r>
          </a:p>
          <a:p>
            <a:pPr lvl="3"/>
            <a:r>
              <a:rPr lang="nl-BE" sz="1600"/>
              <a:t>If no Billing Type is provided as input, billing events for all Billing Types are generated</a:t>
            </a:r>
            <a:endParaRPr lang="en-US" sz="1400"/>
          </a:p>
          <a:p>
            <a:pPr lvl="2"/>
            <a:r>
              <a:rPr lang="en-US" sz="1600" u="sng"/>
              <a:t>Date/time range</a:t>
            </a:r>
            <a:r>
              <a:rPr lang="en-US" sz="1600"/>
              <a:t>: Indicates the period over which billing events have to be generated</a:t>
            </a:r>
            <a:endParaRPr lang="nl-BE" sz="1800"/>
          </a:p>
          <a:p>
            <a:pPr lvl="1"/>
            <a:endParaRPr lang="nl-BE" sz="2000"/>
          </a:p>
        </p:txBody>
      </p:sp>
      <p:pic>
        <p:nvPicPr>
          <p:cNvPr id="101379" name="Picture 3"/>
          <p:cNvPicPr>
            <a:picLocks noChangeAspect="1" noChangeArrowheads="1"/>
          </p:cNvPicPr>
          <p:nvPr/>
        </p:nvPicPr>
        <p:blipFill>
          <a:blip r:embed="rId2" cstate="print"/>
          <a:srcRect/>
          <a:stretch>
            <a:fillRect/>
          </a:stretch>
        </p:blipFill>
        <p:spPr bwMode="auto">
          <a:xfrm>
            <a:off x="5829080" y="5163437"/>
            <a:ext cx="2419350" cy="1485900"/>
          </a:xfrm>
          <a:prstGeom prst="rect">
            <a:avLst/>
          </a:prstGeom>
          <a:noFill/>
        </p:spPr>
      </p:pic>
    </p:spTree>
    <p:extLst>
      <p:ext uri="{BB962C8B-B14F-4D97-AF65-F5344CB8AC3E}">
        <p14:creationId xmlns:p14="http://schemas.microsoft.com/office/powerpoint/2010/main" val="80472698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Billing</a:t>
            </a:r>
            <a:endParaRPr lang="en-US"/>
          </a:p>
        </p:txBody>
      </p:sp>
      <p:sp>
        <p:nvSpPr>
          <p:cNvPr id="3" name="Content Placeholder 2"/>
          <p:cNvSpPr>
            <a:spLocks noGrp="1"/>
          </p:cNvSpPr>
          <p:nvPr>
            <p:ph idx="1"/>
          </p:nvPr>
        </p:nvSpPr>
        <p:spPr/>
        <p:txBody>
          <a:bodyPr>
            <a:normAutofit/>
          </a:bodyPr>
          <a:lstStyle/>
          <a:p>
            <a:r>
              <a:rPr lang="nl-BE" b="1"/>
              <a:t>Billing</a:t>
            </a:r>
          </a:p>
          <a:p>
            <a:pPr lvl="1"/>
            <a:r>
              <a:rPr lang="nl-BE" sz="2000" b="1"/>
              <a:t>Steps to generate billing events:</a:t>
            </a:r>
          </a:p>
          <a:p>
            <a:pPr lvl="2"/>
            <a:r>
              <a:rPr lang="nl-BE" sz="1800"/>
              <a:t>Retrieve all the history records:</a:t>
            </a:r>
          </a:p>
          <a:p>
            <a:pPr lvl="3"/>
            <a:r>
              <a:rPr lang="nl-BE" sz="1600"/>
              <a:t>Configured for the Billing Type (if provided as input)</a:t>
            </a:r>
          </a:p>
          <a:p>
            <a:pPr lvl="3"/>
            <a:r>
              <a:rPr lang="nl-BE" sz="1600"/>
              <a:t>Of all Billing Types (if not provided as input)</a:t>
            </a:r>
          </a:p>
          <a:p>
            <a:pPr lvl="3"/>
            <a:r>
              <a:rPr lang="nl-BE" sz="1600"/>
              <a:t>For which the history timestamp falls in the date time range, received as input</a:t>
            </a:r>
          </a:p>
          <a:p>
            <a:pPr lvl="2"/>
            <a:r>
              <a:rPr lang="nl-BE" sz="1800"/>
              <a:t>For each retrieved history record, the system checks whether the Clearing (for billing events related to Interchanges) or Business Participant (for billing events related to Instructions and Transactions) has the billing type defined:</a:t>
            </a:r>
          </a:p>
          <a:p>
            <a:pPr lvl="3"/>
            <a:r>
              <a:rPr lang="nl-BE" sz="1600"/>
              <a:t>If so, a billing event is generated</a:t>
            </a:r>
          </a:p>
          <a:p>
            <a:pPr lvl="3"/>
            <a:r>
              <a:rPr lang="nl-BE" sz="1600"/>
              <a:t>If not, the next history is retrieved</a:t>
            </a:r>
            <a:endParaRPr lang="nl-BE" sz="1400"/>
          </a:p>
        </p:txBody>
      </p:sp>
      <p:pic>
        <p:nvPicPr>
          <p:cNvPr id="101379" name="Picture 3"/>
          <p:cNvPicPr>
            <a:picLocks noChangeAspect="1" noChangeArrowheads="1"/>
          </p:cNvPicPr>
          <p:nvPr/>
        </p:nvPicPr>
        <p:blipFill>
          <a:blip r:embed="rId2" cstate="print"/>
          <a:srcRect/>
          <a:stretch>
            <a:fillRect/>
          </a:stretch>
        </p:blipFill>
        <p:spPr bwMode="auto">
          <a:xfrm>
            <a:off x="5829080" y="5163437"/>
            <a:ext cx="2419350" cy="1485900"/>
          </a:xfrm>
          <a:prstGeom prst="rect">
            <a:avLst/>
          </a:prstGeom>
          <a:noFill/>
        </p:spPr>
      </p:pic>
    </p:spTree>
    <p:extLst>
      <p:ext uri="{BB962C8B-B14F-4D97-AF65-F5344CB8AC3E}">
        <p14:creationId xmlns:p14="http://schemas.microsoft.com/office/powerpoint/2010/main" val="55308215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2"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2" name="Rectangle 61"/>
          <p:cNvSpPr>
            <a:spLocks noChangeArrowheads="1"/>
          </p:cNvSpPr>
          <p:nvPr/>
        </p:nvSpPr>
        <p:spPr bwMode="auto">
          <a:xfrm>
            <a:off x="550375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79" name="Rectangle 78"/>
          <p:cNvSpPr>
            <a:spLocks noChangeArrowheads="1"/>
          </p:cNvSpPr>
          <p:nvPr/>
        </p:nvSpPr>
        <p:spPr bwMode="auto">
          <a:xfrm>
            <a:off x="5503758"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
        <p:nvSpPr>
          <p:cNvPr id="88" name="Rectangle 87"/>
          <p:cNvSpPr>
            <a:spLocks noChangeArrowheads="1"/>
          </p:cNvSpPr>
          <p:nvPr/>
        </p:nvSpPr>
        <p:spPr bwMode="auto">
          <a:xfrm>
            <a:off x="2481784" y="3054007"/>
            <a:ext cx="1358900" cy="509588"/>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93" name="Rectangle 92"/>
          <p:cNvSpPr>
            <a:spLocks noChangeArrowheads="1"/>
          </p:cNvSpPr>
          <p:nvPr/>
        </p:nvSpPr>
        <p:spPr bwMode="auto">
          <a:xfrm>
            <a:off x="6996797" y="3054008"/>
            <a:ext cx="1358900" cy="509587"/>
          </a:xfrm>
          <a:prstGeom prst="rect">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pic>
        <p:nvPicPr>
          <p:cNvPr id="67" name="Picture 2" descr="SWIFTReady application payments"/>
          <p:cNvPicPr>
            <a:picLocks noChangeAspect="1" noChangeArrowheads="1"/>
          </p:cNvPicPr>
          <p:nvPr/>
        </p:nvPicPr>
        <p:blipFill>
          <a:blip r:embed="rId3" cstate="print"/>
          <a:srcRect/>
          <a:stretch>
            <a:fillRect/>
          </a:stretch>
        </p:blipFill>
        <p:spPr bwMode="auto">
          <a:xfrm>
            <a:off x="6472053" y="5644202"/>
            <a:ext cx="2089361" cy="563796"/>
          </a:xfrm>
          <a:prstGeom prst="rect">
            <a:avLst/>
          </a:prstGeom>
          <a:noFill/>
        </p:spPr>
      </p:pic>
      <p:sp>
        <p:nvSpPr>
          <p:cNvPr id="112" name="Rectangle 111"/>
          <p:cNvSpPr>
            <a:spLocks noChangeArrowheads="1"/>
          </p:cNvSpPr>
          <p:nvPr/>
        </p:nvSpPr>
        <p:spPr bwMode="auto">
          <a:xfrm>
            <a:off x="688769" y="4084579"/>
            <a:ext cx="7885215" cy="1436914"/>
          </a:xfrm>
          <a:prstGeom prst="rect">
            <a:avLst/>
          </a:prstGeom>
          <a:gradFill>
            <a:gsLst>
              <a:gs pos="0">
                <a:srgbClr val="2787A0">
                  <a:alpha val="0"/>
                </a:srgbClr>
              </a:gs>
              <a:gs pos="80000">
                <a:schemeClr val="accent5">
                  <a:shade val="93000"/>
                  <a:satMod val="130000"/>
                </a:schemeClr>
              </a:gs>
              <a:gs pos="100000">
                <a:schemeClr val="accent5">
                  <a:shade val="94000"/>
                  <a:satMod val="135000"/>
                </a:schemeClr>
              </a:gs>
            </a:gsLst>
          </a:gradFill>
          <a:ln>
            <a:noFill/>
            <a:headEnd/>
            <a:tailEnd/>
          </a:ln>
        </p:spPr>
        <p:style>
          <a:lnRef idx="1">
            <a:schemeClr val="accent5"/>
          </a:lnRef>
          <a:fillRef idx="3">
            <a:schemeClr val="accent5"/>
          </a:fillRef>
          <a:effectRef idx="2">
            <a:schemeClr val="accent5"/>
          </a:effectRef>
          <a:fontRef idx="minor">
            <a:schemeClr val="lt1"/>
          </a:fontRef>
        </p:style>
        <p:txBody>
          <a:bodyPr wrap="none" anchor="t" anchorCtr="0"/>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br>
              <a:rPr lang="nl-BE" sz="2000"/>
            </a:br>
            <a:r>
              <a:rPr lang="nl-BE" sz="2000"/>
              <a:t>Maximum adherence </a:t>
            </a:r>
            <a:r>
              <a:rPr lang="nl-BE" sz="2000" b="0"/>
              <a:t>to</a:t>
            </a:r>
            <a:r>
              <a:rPr lang="nl-BE" sz="2000"/>
              <a:t> SWIFT standards and guidelines</a:t>
            </a:r>
          </a:p>
          <a:p>
            <a:pPr marL="342900" indent="-342900"/>
            <a:r>
              <a:rPr lang="nl-BE" sz="2000">
                <a:latin typeface="Calibri" pitchFamily="34" charset="0"/>
              </a:rPr>
              <a:t>Future ready MT – MX coexistence</a:t>
            </a:r>
          </a:p>
        </p:txBody>
      </p:sp>
      <p:sp>
        <p:nvSpPr>
          <p:cNvPr id="37" name="Rectangle 36"/>
          <p:cNvSpPr>
            <a:spLocks noChangeArrowheads="1"/>
          </p:cNvSpPr>
          <p:nvPr/>
        </p:nvSpPr>
        <p:spPr bwMode="auto">
          <a:xfrm>
            <a:off x="983666"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89" name="7-Point Star 88"/>
          <p:cNvSpPr/>
          <p:nvPr/>
        </p:nvSpPr>
        <p:spPr bwMode="auto">
          <a:xfrm>
            <a:off x="730314" y="1156797"/>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38" name="Rectangle 37"/>
          <p:cNvSpPr>
            <a:spLocks noChangeArrowheads="1"/>
          </p:cNvSpPr>
          <p:nvPr/>
        </p:nvSpPr>
        <p:spPr bwMode="auto">
          <a:xfrm>
            <a:off x="6996797"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
        <p:nvSpPr>
          <p:cNvPr id="39" name="Rectangle 38"/>
          <p:cNvSpPr>
            <a:spLocks noChangeArrowheads="1"/>
          </p:cNvSpPr>
          <p:nvPr/>
        </p:nvSpPr>
        <p:spPr bwMode="auto">
          <a:xfrm>
            <a:off x="550375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
        <p:nvSpPr>
          <p:cNvPr id="40" name="Rectangle 39"/>
          <p:cNvSpPr>
            <a:spLocks noChangeArrowheads="1"/>
          </p:cNvSpPr>
          <p:nvPr/>
        </p:nvSpPr>
        <p:spPr bwMode="auto">
          <a:xfrm>
            <a:off x="399316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
        <p:nvSpPr>
          <p:cNvPr id="41" name="Rectangle 40"/>
          <p:cNvSpPr>
            <a:spLocks noChangeArrowheads="1"/>
          </p:cNvSpPr>
          <p:nvPr/>
        </p:nvSpPr>
        <p:spPr bwMode="auto">
          <a:xfrm>
            <a:off x="3993168" y="2467652"/>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
        <p:nvSpPr>
          <p:cNvPr id="42" name="Rectangle 41"/>
          <p:cNvSpPr>
            <a:spLocks noChangeArrowheads="1"/>
          </p:cNvSpPr>
          <p:nvPr/>
        </p:nvSpPr>
        <p:spPr bwMode="auto">
          <a:xfrm>
            <a:off x="2481784"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
        <p:nvSpPr>
          <p:cNvPr id="43" name="Rectangle 42"/>
          <p:cNvSpPr>
            <a:spLocks noChangeArrowheads="1"/>
          </p:cNvSpPr>
          <p:nvPr/>
        </p:nvSpPr>
        <p:spPr bwMode="auto">
          <a:xfrm>
            <a:off x="983666"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4" name="Rectangle 43"/>
          <p:cNvSpPr>
            <a:spLocks noChangeArrowheads="1"/>
          </p:cNvSpPr>
          <p:nvPr/>
        </p:nvSpPr>
        <p:spPr bwMode="auto">
          <a:xfrm>
            <a:off x="6996797"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
        <p:nvSpPr>
          <p:cNvPr id="45" name="Rectangle 44"/>
          <p:cNvSpPr>
            <a:spLocks noChangeArrowheads="1"/>
          </p:cNvSpPr>
          <p:nvPr/>
        </p:nvSpPr>
        <p:spPr bwMode="auto">
          <a:xfrm>
            <a:off x="983666"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6" name="Rectangle 45"/>
          <p:cNvSpPr>
            <a:spLocks noChangeArrowheads="1"/>
          </p:cNvSpPr>
          <p:nvPr/>
        </p:nvSpPr>
        <p:spPr bwMode="auto">
          <a:xfrm>
            <a:off x="983666"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
        <p:nvSpPr>
          <p:cNvPr id="47" name="Rectangle 46"/>
          <p:cNvSpPr>
            <a:spLocks noChangeArrowheads="1"/>
          </p:cNvSpPr>
          <p:nvPr/>
        </p:nvSpPr>
        <p:spPr bwMode="auto">
          <a:xfrm>
            <a:off x="399316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8" name="Rectangle 47"/>
          <p:cNvSpPr>
            <a:spLocks noChangeArrowheads="1"/>
          </p:cNvSpPr>
          <p:nvPr/>
        </p:nvSpPr>
        <p:spPr bwMode="auto">
          <a:xfrm>
            <a:off x="2481784"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9" name="Rectangle 48"/>
          <p:cNvSpPr>
            <a:spLocks noChangeArrowheads="1"/>
          </p:cNvSpPr>
          <p:nvPr/>
        </p:nvSpPr>
        <p:spPr bwMode="auto">
          <a:xfrm>
            <a:off x="2481784"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
        <p:nvSpPr>
          <p:cNvPr id="51" name="Rectangle 50"/>
          <p:cNvSpPr>
            <a:spLocks noChangeArrowheads="1"/>
          </p:cNvSpPr>
          <p:nvPr/>
        </p:nvSpPr>
        <p:spPr bwMode="auto">
          <a:xfrm>
            <a:off x="6996797"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52" name="Rectangle 51"/>
          <p:cNvSpPr>
            <a:spLocks noChangeArrowheads="1"/>
          </p:cNvSpPr>
          <p:nvPr/>
        </p:nvSpPr>
        <p:spPr bwMode="auto">
          <a:xfrm>
            <a:off x="399316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55" name="Rectangle 54"/>
          <p:cNvSpPr>
            <a:spLocks noChangeArrowheads="1"/>
          </p:cNvSpPr>
          <p:nvPr/>
        </p:nvSpPr>
        <p:spPr bwMode="auto">
          <a:xfrm>
            <a:off x="550375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Tree>
    <p:extLst>
      <p:ext uri="{BB962C8B-B14F-4D97-AF65-F5344CB8AC3E}">
        <p14:creationId xmlns:p14="http://schemas.microsoft.com/office/powerpoint/2010/main" val="305773601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Rectangle 83"/>
          <p:cNvSpPr>
            <a:spLocks noChangeArrowheads="1"/>
          </p:cNvSpPr>
          <p:nvPr/>
        </p:nvSpPr>
        <p:spPr bwMode="auto">
          <a:xfrm>
            <a:off x="1458150" y="1641225"/>
            <a:ext cx="3181350" cy="1771650"/>
          </a:xfrm>
          <a:prstGeom prst="rect">
            <a:avLst/>
          </a:prstGeom>
          <a:solidFill>
            <a:schemeClr val="bg1"/>
          </a:solidFill>
          <a:ln w="19050" algn="ctr">
            <a:solidFill>
              <a:schemeClr val="tx1"/>
            </a:solidFill>
            <a:miter lim="800000"/>
            <a:headEnd/>
            <a:tailEnd/>
          </a:ln>
        </p:spPr>
        <p:txBody>
          <a:bodyPr wrap="none" lIns="18000" tIns="54864" rIns="18000" bIns="18000"/>
          <a:lstStyle/>
          <a:p>
            <a:pPr marL="88900" indent="-88900"/>
            <a:r>
              <a:rPr lang="en-US"/>
              <a:t>OPF</a:t>
            </a:r>
          </a:p>
        </p:txBody>
      </p:sp>
      <p:sp>
        <p:nvSpPr>
          <p:cNvPr id="132101" name="Rectangle 84"/>
          <p:cNvSpPr>
            <a:spLocks noChangeArrowheads="1"/>
          </p:cNvSpPr>
          <p:nvPr/>
        </p:nvSpPr>
        <p:spPr bwMode="auto">
          <a:xfrm>
            <a:off x="1705800" y="2109538"/>
            <a:ext cx="1209675" cy="398462"/>
          </a:xfrm>
          <a:prstGeom prst="rect">
            <a:avLst/>
          </a:prstGeom>
          <a:solidFill>
            <a:srgbClr val="E5E5FF"/>
          </a:solidFill>
          <a:ln w="12700" algn="ctr">
            <a:solidFill>
              <a:schemeClr val="tx1"/>
            </a:solidFill>
            <a:miter lim="800000"/>
            <a:headEnd/>
            <a:tailEnd/>
          </a:ln>
        </p:spPr>
        <p:txBody>
          <a:bodyPr lIns="18000" tIns="18000" rIns="18000" bIns="18000" anchor="ctr"/>
          <a:lstStyle/>
          <a:p>
            <a:pPr marL="88900" indent="-88900"/>
            <a:r>
              <a:rPr lang="en-US" sz="800" b="0"/>
              <a:t>Accounting Service</a:t>
            </a:r>
          </a:p>
        </p:txBody>
      </p:sp>
      <p:sp>
        <p:nvSpPr>
          <p:cNvPr id="132102" name="Rectangle 85"/>
          <p:cNvSpPr>
            <a:spLocks noChangeArrowheads="1"/>
          </p:cNvSpPr>
          <p:nvPr/>
        </p:nvSpPr>
        <p:spPr bwMode="auto">
          <a:xfrm>
            <a:off x="1696275" y="2728663"/>
            <a:ext cx="1209675" cy="398462"/>
          </a:xfrm>
          <a:prstGeom prst="rect">
            <a:avLst/>
          </a:prstGeom>
          <a:solidFill>
            <a:srgbClr val="E5E5FF"/>
          </a:solidFill>
          <a:ln w="12700" algn="ctr">
            <a:solidFill>
              <a:schemeClr val="tx1"/>
            </a:solidFill>
            <a:miter lim="800000"/>
            <a:headEnd/>
            <a:tailEnd/>
          </a:ln>
        </p:spPr>
        <p:txBody>
          <a:bodyPr lIns="18000" tIns="18000" rIns="18000" bIns="18000" anchor="ctr"/>
          <a:lstStyle/>
          <a:p>
            <a:pPr marL="88900" indent="-88900"/>
            <a:r>
              <a:rPr lang="en-US" sz="800" b="0"/>
              <a:t>Accounting Submitter</a:t>
            </a:r>
          </a:p>
        </p:txBody>
      </p:sp>
      <p:sp>
        <p:nvSpPr>
          <p:cNvPr id="132103" name="AutoShape 86"/>
          <p:cNvSpPr>
            <a:spLocks noChangeArrowheads="1"/>
          </p:cNvSpPr>
          <p:nvPr/>
        </p:nvSpPr>
        <p:spPr bwMode="auto">
          <a:xfrm>
            <a:off x="3179000" y="2038100"/>
            <a:ext cx="485775" cy="466725"/>
          </a:xfrm>
          <a:prstGeom prst="can">
            <a:avLst>
              <a:gd name="adj" fmla="val 25000"/>
            </a:avLst>
          </a:prstGeom>
          <a:solidFill>
            <a:schemeClr val="bg1"/>
          </a:solidFill>
          <a:ln w="12700">
            <a:solidFill>
              <a:schemeClr val="tx1"/>
            </a:solidFill>
            <a:round/>
            <a:headEnd/>
            <a:tailEnd/>
          </a:ln>
        </p:spPr>
        <p:txBody>
          <a:bodyPr lIns="18000" tIns="18000" rIns="18000" bIns="18000" anchor="ctr"/>
          <a:lstStyle/>
          <a:p>
            <a:r>
              <a:rPr lang="en-US" sz="900" b="0"/>
              <a:t>Basic rules</a:t>
            </a:r>
          </a:p>
        </p:txBody>
      </p:sp>
      <p:sp>
        <p:nvSpPr>
          <p:cNvPr id="132104" name="Rectangle 87"/>
          <p:cNvSpPr>
            <a:spLocks noChangeArrowheads="1"/>
          </p:cNvSpPr>
          <p:nvPr/>
        </p:nvSpPr>
        <p:spPr bwMode="auto">
          <a:xfrm>
            <a:off x="1439100" y="4238375"/>
            <a:ext cx="3181350" cy="2044700"/>
          </a:xfrm>
          <a:prstGeom prst="rect">
            <a:avLst/>
          </a:prstGeom>
          <a:solidFill>
            <a:schemeClr val="bg1"/>
          </a:solidFill>
          <a:ln w="19050" algn="ctr">
            <a:solidFill>
              <a:schemeClr val="tx1"/>
            </a:solidFill>
            <a:miter lim="800000"/>
            <a:headEnd/>
            <a:tailEnd/>
          </a:ln>
        </p:spPr>
        <p:txBody>
          <a:bodyPr wrap="none" lIns="18000" tIns="54864" rIns="18000" bIns="18000"/>
          <a:lstStyle/>
          <a:p>
            <a:pPr marL="88900" indent="-88900"/>
            <a:endParaRPr lang="en-US"/>
          </a:p>
          <a:p>
            <a:pPr marL="88900" indent="-88900"/>
            <a:endParaRPr lang="en-US"/>
          </a:p>
          <a:p>
            <a:pPr marL="88900" indent="-88900"/>
            <a:endParaRPr lang="en-US"/>
          </a:p>
          <a:p>
            <a:pPr marL="88900" indent="-88900"/>
            <a:endParaRPr lang="en-US"/>
          </a:p>
          <a:p>
            <a:pPr marL="88900" indent="-88900"/>
            <a:endParaRPr lang="en-US"/>
          </a:p>
          <a:p>
            <a:pPr marL="88900" indent="-88900"/>
            <a:endParaRPr lang="en-US"/>
          </a:p>
          <a:p>
            <a:pPr marL="88900" indent="-88900"/>
            <a:endParaRPr lang="en-US"/>
          </a:p>
          <a:p>
            <a:pPr marL="88900" indent="-88900"/>
            <a:endParaRPr lang="en-US"/>
          </a:p>
          <a:p>
            <a:pPr marL="88900" indent="-88900"/>
            <a:endParaRPr lang="en-US"/>
          </a:p>
          <a:p>
            <a:pPr marL="88900" indent="-88900"/>
            <a:r>
              <a:rPr lang="en-US"/>
              <a:t>‘Intelligent’ Core Accounting System</a:t>
            </a:r>
          </a:p>
        </p:txBody>
      </p:sp>
      <p:sp>
        <p:nvSpPr>
          <p:cNvPr id="132105" name="Rectangle 88"/>
          <p:cNvSpPr>
            <a:spLocks noChangeArrowheads="1"/>
          </p:cNvSpPr>
          <p:nvPr/>
        </p:nvSpPr>
        <p:spPr bwMode="auto">
          <a:xfrm>
            <a:off x="1724850" y="4479675"/>
            <a:ext cx="1514475" cy="398463"/>
          </a:xfrm>
          <a:prstGeom prst="rect">
            <a:avLst/>
          </a:prstGeom>
          <a:solidFill>
            <a:srgbClr val="E5E5FF"/>
          </a:solidFill>
          <a:ln w="12700" algn="ctr">
            <a:solidFill>
              <a:schemeClr val="tx1"/>
            </a:solidFill>
            <a:miter lim="800000"/>
            <a:headEnd/>
            <a:tailEnd/>
          </a:ln>
        </p:spPr>
        <p:txBody>
          <a:bodyPr lIns="18000" tIns="18000" rIns="18000" bIns="18000" anchor="ctr"/>
          <a:lstStyle/>
          <a:p>
            <a:pPr marL="88900" indent="-88900"/>
            <a:r>
              <a:rPr lang="en-US" sz="800" b="0"/>
              <a:t>Interpretation (transforming events into entries)</a:t>
            </a:r>
          </a:p>
        </p:txBody>
      </p:sp>
      <p:sp>
        <p:nvSpPr>
          <p:cNvPr id="132106" name="Line 89"/>
          <p:cNvSpPr>
            <a:spLocks noChangeShapeType="1"/>
          </p:cNvSpPr>
          <p:nvPr/>
        </p:nvSpPr>
        <p:spPr bwMode="auto">
          <a:xfrm>
            <a:off x="2290000" y="3130300"/>
            <a:ext cx="0" cy="1317625"/>
          </a:xfrm>
          <a:prstGeom prst="line">
            <a:avLst/>
          </a:prstGeom>
          <a:noFill/>
          <a:ln w="19050">
            <a:solidFill>
              <a:schemeClr val="tx1"/>
            </a:solidFill>
            <a:round/>
            <a:headEnd/>
            <a:tailEnd type="triangle" w="lg" len="med"/>
          </a:ln>
        </p:spPr>
        <p:txBody>
          <a:bodyPr lIns="18000" tIns="18000" rIns="18000" bIns="18000"/>
          <a:lstStyle/>
          <a:p>
            <a:endParaRPr lang="en-US"/>
          </a:p>
        </p:txBody>
      </p:sp>
      <p:sp>
        <p:nvSpPr>
          <p:cNvPr id="132107" name="AutoShape 90"/>
          <p:cNvSpPr>
            <a:spLocks noChangeArrowheads="1"/>
          </p:cNvSpPr>
          <p:nvPr/>
        </p:nvSpPr>
        <p:spPr bwMode="auto">
          <a:xfrm>
            <a:off x="3674300" y="4417763"/>
            <a:ext cx="666750" cy="542925"/>
          </a:xfrm>
          <a:prstGeom prst="can">
            <a:avLst>
              <a:gd name="adj" fmla="val 25000"/>
            </a:avLst>
          </a:prstGeom>
          <a:solidFill>
            <a:schemeClr val="bg1"/>
          </a:solidFill>
          <a:ln w="12700">
            <a:solidFill>
              <a:schemeClr val="tx1"/>
            </a:solidFill>
            <a:round/>
            <a:headEnd/>
            <a:tailEnd/>
          </a:ln>
        </p:spPr>
        <p:txBody>
          <a:bodyPr lIns="18000" tIns="18000" rIns="18000" bIns="18000" anchor="ctr"/>
          <a:lstStyle/>
          <a:p>
            <a:r>
              <a:rPr lang="en-US" sz="900" b="0"/>
              <a:t>Accounting scheme</a:t>
            </a:r>
          </a:p>
        </p:txBody>
      </p:sp>
      <p:sp>
        <p:nvSpPr>
          <p:cNvPr id="132108" name="Text Box 91"/>
          <p:cNvSpPr txBox="1">
            <a:spLocks noChangeArrowheads="1"/>
          </p:cNvSpPr>
          <p:nvPr/>
        </p:nvSpPr>
        <p:spPr bwMode="auto">
          <a:xfrm>
            <a:off x="2378900" y="3676400"/>
            <a:ext cx="2390775" cy="187325"/>
          </a:xfrm>
          <a:prstGeom prst="rect">
            <a:avLst/>
          </a:prstGeom>
          <a:noFill/>
          <a:ln w="28575" algn="ctr">
            <a:noFill/>
            <a:miter lim="800000"/>
            <a:headEnd/>
            <a:tailEnd/>
          </a:ln>
        </p:spPr>
        <p:txBody>
          <a:bodyPr lIns="18000" tIns="18000" rIns="18000" bIns="18000">
            <a:spAutoFit/>
          </a:bodyPr>
          <a:lstStyle/>
          <a:p>
            <a:pPr algn="l">
              <a:spcBef>
                <a:spcPct val="50000"/>
              </a:spcBef>
            </a:pPr>
            <a:r>
              <a:rPr lang="en-US" b="0"/>
              <a:t>Accounting Event (XML) </a:t>
            </a:r>
          </a:p>
        </p:txBody>
      </p:sp>
      <p:sp>
        <p:nvSpPr>
          <p:cNvPr id="132109" name="Text Box 92"/>
          <p:cNvSpPr txBox="1">
            <a:spLocks noChangeArrowheads="1"/>
          </p:cNvSpPr>
          <p:nvPr/>
        </p:nvSpPr>
        <p:spPr bwMode="auto">
          <a:xfrm>
            <a:off x="4979225" y="1647575"/>
            <a:ext cx="3638550" cy="1512888"/>
          </a:xfrm>
          <a:prstGeom prst="rect">
            <a:avLst/>
          </a:prstGeom>
          <a:noFill/>
          <a:ln w="28575" algn="ctr">
            <a:noFill/>
            <a:miter lim="800000"/>
            <a:headEnd/>
            <a:tailEnd/>
          </a:ln>
        </p:spPr>
        <p:txBody>
          <a:bodyPr lIns="18000" tIns="18000" rIns="18000" bIns="18000">
            <a:spAutoFit/>
          </a:bodyPr>
          <a:lstStyle/>
          <a:p>
            <a:pPr marL="171450" indent="-171450" algn="l">
              <a:spcBef>
                <a:spcPct val="50000"/>
              </a:spcBef>
              <a:buFont typeface="Wingdings" pitchFamily="2" charset="2"/>
              <a:buChar char="§"/>
            </a:pPr>
            <a:r>
              <a:rPr lang="en-US" b="0"/>
              <a:t>OPF generates accounting events. </a:t>
            </a:r>
          </a:p>
          <a:p>
            <a:pPr marL="171450" indent="-171450" algn="l">
              <a:spcBef>
                <a:spcPct val="50000"/>
              </a:spcBef>
              <a:buFont typeface="Wingdings" pitchFamily="2" charset="2"/>
              <a:buChar char="§"/>
            </a:pPr>
            <a:r>
              <a:rPr lang="en-US" b="0"/>
              <a:t>E.g. in plain English: “One instruction executed on acc. nr. 01020304; amount is 12345 EUR; event code is XYZ”</a:t>
            </a:r>
          </a:p>
          <a:p>
            <a:pPr marL="171450" indent="-171450" algn="l">
              <a:spcBef>
                <a:spcPct val="50000"/>
              </a:spcBef>
              <a:buFont typeface="Wingdings" pitchFamily="2" charset="2"/>
              <a:buChar char="§"/>
            </a:pPr>
            <a:r>
              <a:rPr lang="en-US" b="0"/>
              <a:t>The static rules held by OPF allow it to determine the account number to use in the Acc. Event as well as the event code to be used.  </a:t>
            </a:r>
          </a:p>
        </p:txBody>
      </p:sp>
      <p:sp>
        <p:nvSpPr>
          <p:cNvPr id="132110" name="Line 93"/>
          <p:cNvSpPr>
            <a:spLocks noChangeShapeType="1"/>
          </p:cNvSpPr>
          <p:nvPr/>
        </p:nvSpPr>
        <p:spPr bwMode="auto">
          <a:xfrm>
            <a:off x="2290000" y="2511175"/>
            <a:ext cx="0" cy="200025"/>
          </a:xfrm>
          <a:prstGeom prst="line">
            <a:avLst/>
          </a:prstGeom>
          <a:noFill/>
          <a:ln w="19050">
            <a:solidFill>
              <a:schemeClr val="tx1"/>
            </a:solidFill>
            <a:round/>
            <a:headEnd/>
            <a:tailEnd type="triangle" w="lg" len="med"/>
          </a:ln>
        </p:spPr>
        <p:txBody>
          <a:bodyPr lIns="18000" tIns="18000" rIns="18000" bIns="18000"/>
          <a:lstStyle/>
          <a:p>
            <a:endParaRPr lang="en-US"/>
          </a:p>
        </p:txBody>
      </p:sp>
      <p:sp>
        <p:nvSpPr>
          <p:cNvPr id="132111" name="Line 94"/>
          <p:cNvSpPr>
            <a:spLocks noChangeShapeType="1"/>
          </p:cNvSpPr>
          <p:nvPr/>
        </p:nvSpPr>
        <p:spPr bwMode="auto">
          <a:xfrm>
            <a:off x="2912300" y="2290513"/>
            <a:ext cx="247650" cy="0"/>
          </a:xfrm>
          <a:prstGeom prst="line">
            <a:avLst/>
          </a:prstGeom>
          <a:noFill/>
          <a:ln w="12700">
            <a:solidFill>
              <a:schemeClr val="tx1"/>
            </a:solidFill>
            <a:round/>
            <a:headEnd/>
            <a:tailEnd/>
          </a:ln>
        </p:spPr>
        <p:txBody>
          <a:bodyPr lIns="18000" tIns="18000" rIns="18000" bIns="18000"/>
          <a:lstStyle/>
          <a:p>
            <a:endParaRPr lang="en-US"/>
          </a:p>
        </p:txBody>
      </p:sp>
      <p:sp>
        <p:nvSpPr>
          <p:cNvPr id="132112" name="Line 96"/>
          <p:cNvSpPr>
            <a:spLocks noChangeShapeType="1"/>
          </p:cNvSpPr>
          <p:nvPr/>
        </p:nvSpPr>
        <p:spPr bwMode="auto">
          <a:xfrm>
            <a:off x="1753425" y="5368675"/>
            <a:ext cx="400050" cy="0"/>
          </a:xfrm>
          <a:prstGeom prst="line">
            <a:avLst/>
          </a:prstGeom>
          <a:noFill/>
          <a:ln w="12700">
            <a:solidFill>
              <a:schemeClr val="tx1"/>
            </a:solidFill>
            <a:round/>
            <a:headEnd/>
            <a:tailEnd/>
          </a:ln>
        </p:spPr>
        <p:txBody>
          <a:bodyPr lIns="18000" tIns="18000" rIns="18000" bIns="18000"/>
          <a:lstStyle/>
          <a:p>
            <a:endParaRPr lang="en-US"/>
          </a:p>
        </p:txBody>
      </p:sp>
      <p:sp>
        <p:nvSpPr>
          <p:cNvPr id="132113" name="Line 98"/>
          <p:cNvSpPr>
            <a:spLocks noChangeShapeType="1"/>
          </p:cNvSpPr>
          <p:nvPr/>
        </p:nvSpPr>
        <p:spPr bwMode="auto">
          <a:xfrm>
            <a:off x="1953450" y="5368675"/>
            <a:ext cx="0" cy="390525"/>
          </a:xfrm>
          <a:prstGeom prst="line">
            <a:avLst/>
          </a:prstGeom>
          <a:noFill/>
          <a:ln w="12700">
            <a:solidFill>
              <a:schemeClr val="tx1"/>
            </a:solidFill>
            <a:round/>
            <a:headEnd/>
            <a:tailEnd/>
          </a:ln>
        </p:spPr>
        <p:txBody>
          <a:bodyPr lIns="18000" tIns="18000" rIns="18000" bIns="18000"/>
          <a:lstStyle/>
          <a:p>
            <a:endParaRPr lang="en-US"/>
          </a:p>
        </p:txBody>
      </p:sp>
      <p:sp>
        <p:nvSpPr>
          <p:cNvPr id="132114" name="Line 99"/>
          <p:cNvSpPr>
            <a:spLocks noChangeShapeType="1"/>
          </p:cNvSpPr>
          <p:nvPr/>
        </p:nvSpPr>
        <p:spPr bwMode="auto">
          <a:xfrm>
            <a:off x="2270950" y="5370263"/>
            <a:ext cx="400050" cy="0"/>
          </a:xfrm>
          <a:prstGeom prst="line">
            <a:avLst/>
          </a:prstGeom>
          <a:noFill/>
          <a:ln w="12700">
            <a:solidFill>
              <a:schemeClr val="tx1"/>
            </a:solidFill>
            <a:round/>
            <a:headEnd/>
            <a:tailEnd/>
          </a:ln>
        </p:spPr>
        <p:txBody>
          <a:bodyPr lIns="18000" tIns="18000" rIns="18000" bIns="18000"/>
          <a:lstStyle/>
          <a:p>
            <a:endParaRPr lang="en-US"/>
          </a:p>
        </p:txBody>
      </p:sp>
      <p:sp>
        <p:nvSpPr>
          <p:cNvPr id="132115" name="Line 100"/>
          <p:cNvSpPr>
            <a:spLocks noChangeShapeType="1"/>
          </p:cNvSpPr>
          <p:nvPr/>
        </p:nvSpPr>
        <p:spPr bwMode="auto">
          <a:xfrm>
            <a:off x="2470975" y="5370263"/>
            <a:ext cx="0" cy="390525"/>
          </a:xfrm>
          <a:prstGeom prst="line">
            <a:avLst/>
          </a:prstGeom>
          <a:noFill/>
          <a:ln w="12700">
            <a:solidFill>
              <a:schemeClr val="tx1"/>
            </a:solidFill>
            <a:round/>
            <a:headEnd/>
            <a:tailEnd/>
          </a:ln>
        </p:spPr>
        <p:txBody>
          <a:bodyPr lIns="18000" tIns="18000" rIns="18000" bIns="18000"/>
          <a:lstStyle/>
          <a:p>
            <a:endParaRPr lang="en-US"/>
          </a:p>
        </p:txBody>
      </p:sp>
      <p:sp>
        <p:nvSpPr>
          <p:cNvPr id="132116" name="Line 101"/>
          <p:cNvSpPr>
            <a:spLocks noChangeShapeType="1"/>
          </p:cNvSpPr>
          <p:nvPr/>
        </p:nvSpPr>
        <p:spPr bwMode="auto">
          <a:xfrm>
            <a:off x="2763075" y="5370263"/>
            <a:ext cx="400050" cy="0"/>
          </a:xfrm>
          <a:prstGeom prst="line">
            <a:avLst/>
          </a:prstGeom>
          <a:noFill/>
          <a:ln w="12700">
            <a:solidFill>
              <a:schemeClr val="tx1"/>
            </a:solidFill>
            <a:round/>
            <a:headEnd/>
            <a:tailEnd/>
          </a:ln>
        </p:spPr>
        <p:txBody>
          <a:bodyPr lIns="18000" tIns="18000" rIns="18000" bIns="18000"/>
          <a:lstStyle/>
          <a:p>
            <a:endParaRPr lang="en-US"/>
          </a:p>
        </p:txBody>
      </p:sp>
      <p:sp>
        <p:nvSpPr>
          <p:cNvPr id="132117" name="Line 102"/>
          <p:cNvSpPr>
            <a:spLocks noChangeShapeType="1"/>
          </p:cNvSpPr>
          <p:nvPr/>
        </p:nvSpPr>
        <p:spPr bwMode="auto">
          <a:xfrm>
            <a:off x="2963100" y="5370263"/>
            <a:ext cx="0" cy="390525"/>
          </a:xfrm>
          <a:prstGeom prst="line">
            <a:avLst/>
          </a:prstGeom>
          <a:noFill/>
          <a:ln w="12700">
            <a:solidFill>
              <a:schemeClr val="tx1"/>
            </a:solidFill>
            <a:round/>
            <a:headEnd/>
            <a:tailEnd/>
          </a:ln>
        </p:spPr>
        <p:txBody>
          <a:bodyPr lIns="18000" tIns="18000" rIns="18000" bIns="18000"/>
          <a:lstStyle/>
          <a:p>
            <a:endParaRPr lang="en-US"/>
          </a:p>
        </p:txBody>
      </p:sp>
      <p:sp>
        <p:nvSpPr>
          <p:cNvPr id="132118" name="Line 103"/>
          <p:cNvSpPr>
            <a:spLocks noChangeShapeType="1"/>
          </p:cNvSpPr>
          <p:nvPr/>
        </p:nvSpPr>
        <p:spPr bwMode="auto">
          <a:xfrm flipH="1">
            <a:off x="1788350" y="4874963"/>
            <a:ext cx="623888" cy="635000"/>
          </a:xfrm>
          <a:prstGeom prst="line">
            <a:avLst/>
          </a:prstGeom>
          <a:noFill/>
          <a:ln w="12700" cap="rnd">
            <a:solidFill>
              <a:schemeClr val="bg2"/>
            </a:solidFill>
            <a:prstDash val="sysDot"/>
            <a:round/>
            <a:headEnd/>
            <a:tailEnd type="triangle" w="med" len="med"/>
          </a:ln>
        </p:spPr>
        <p:txBody>
          <a:bodyPr lIns="18000" tIns="18000" rIns="18000" bIns="18000"/>
          <a:lstStyle/>
          <a:p>
            <a:endParaRPr lang="en-US"/>
          </a:p>
        </p:txBody>
      </p:sp>
      <p:sp>
        <p:nvSpPr>
          <p:cNvPr id="132119" name="Line 104"/>
          <p:cNvSpPr>
            <a:spLocks noChangeShapeType="1"/>
          </p:cNvSpPr>
          <p:nvPr/>
        </p:nvSpPr>
        <p:spPr bwMode="auto">
          <a:xfrm>
            <a:off x="2423350" y="4882900"/>
            <a:ext cx="157163" cy="627063"/>
          </a:xfrm>
          <a:prstGeom prst="line">
            <a:avLst/>
          </a:prstGeom>
          <a:noFill/>
          <a:ln w="12700" cap="rnd">
            <a:solidFill>
              <a:schemeClr val="bg2"/>
            </a:solidFill>
            <a:prstDash val="sysDot"/>
            <a:round/>
            <a:headEnd/>
            <a:tailEnd type="triangle" w="med" len="med"/>
          </a:ln>
        </p:spPr>
        <p:txBody>
          <a:bodyPr lIns="18000" tIns="18000" rIns="18000" bIns="18000"/>
          <a:lstStyle/>
          <a:p>
            <a:endParaRPr lang="en-US"/>
          </a:p>
        </p:txBody>
      </p:sp>
      <p:sp>
        <p:nvSpPr>
          <p:cNvPr id="132120" name="Line 105"/>
          <p:cNvSpPr>
            <a:spLocks noChangeShapeType="1"/>
          </p:cNvSpPr>
          <p:nvPr/>
        </p:nvSpPr>
        <p:spPr bwMode="auto">
          <a:xfrm>
            <a:off x="2413825" y="4876550"/>
            <a:ext cx="671513" cy="633413"/>
          </a:xfrm>
          <a:prstGeom prst="line">
            <a:avLst/>
          </a:prstGeom>
          <a:noFill/>
          <a:ln w="12700" cap="rnd">
            <a:solidFill>
              <a:schemeClr val="bg2"/>
            </a:solidFill>
            <a:prstDash val="sysDot"/>
            <a:round/>
            <a:headEnd/>
            <a:tailEnd type="triangle" w="med" len="med"/>
          </a:ln>
        </p:spPr>
        <p:txBody>
          <a:bodyPr lIns="18000" tIns="18000" rIns="18000" bIns="18000"/>
          <a:lstStyle/>
          <a:p>
            <a:endParaRPr lang="en-US"/>
          </a:p>
        </p:txBody>
      </p:sp>
      <p:sp>
        <p:nvSpPr>
          <p:cNvPr id="132121" name="Line 106"/>
          <p:cNvSpPr>
            <a:spLocks noChangeShapeType="1"/>
          </p:cNvSpPr>
          <p:nvPr/>
        </p:nvSpPr>
        <p:spPr bwMode="auto">
          <a:xfrm>
            <a:off x="3247263" y="4667000"/>
            <a:ext cx="414337" cy="0"/>
          </a:xfrm>
          <a:prstGeom prst="line">
            <a:avLst/>
          </a:prstGeom>
          <a:noFill/>
          <a:ln w="12700">
            <a:solidFill>
              <a:schemeClr val="tx1"/>
            </a:solidFill>
            <a:round/>
            <a:headEnd/>
            <a:tailEnd/>
          </a:ln>
        </p:spPr>
        <p:txBody>
          <a:bodyPr lIns="18000" tIns="18000" rIns="18000" bIns="18000"/>
          <a:lstStyle/>
          <a:p>
            <a:endParaRPr lang="en-US"/>
          </a:p>
        </p:txBody>
      </p:sp>
      <p:sp>
        <p:nvSpPr>
          <p:cNvPr id="132122" name="Text Box 107"/>
          <p:cNvSpPr txBox="1">
            <a:spLocks noChangeArrowheads="1"/>
          </p:cNvSpPr>
          <p:nvPr/>
        </p:nvSpPr>
        <p:spPr bwMode="auto">
          <a:xfrm>
            <a:off x="1882013" y="5006725"/>
            <a:ext cx="1133475" cy="171450"/>
          </a:xfrm>
          <a:prstGeom prst="rect">
            <a:avLst/>
          </a:prstGeom>
          <a:noFill/>
          <a:ln w="28575" algn="ctr">
            <a:noFill/>
            <a:miter lim="800000"/>
            <a:headEnd/>
            <a:tailEnd/>
          </a:ln>
        </p:spPr>
        <p:txBody>
          <a:bodyPr lIns="18000" tIns="18000" rIns="18000" bIns="18000">
            <a:spAutoFit/>
          </a:bodyPr>
          <a:lstStyle/>
          <a:p>
            <a:pPr algn="l">
              <a:spcBef>
                <a:spcPct val="50000"/>
              </a:spcBef>
            </a:pPr>
            <a:r>
              <a:rPr lang="en-US" sz="900" b="0" i="1"/>
              <a:t>Postings to accounts</a:t>
            </a:r>
          </a:p>
        </p:txBody>
      </p:sp>
      <p:sp>
        <p:nvSpPr>
          <p:cNvPr id="132123" name="Text Box 108"/>
          <p:cNvSpPr txBox="1">
            <a:spLocks noChangeArrowheads="1"/>
          </p:cNvSpPr>
          <p:nvPr/>
        </p:nvSpPr>
        <p:spPr bwMode="auto">
          <a:xfrm>
            <a:off x="1715325" y="5532188"/>
            <a:ext cx="233363" cy="157162"/>
          </a:xfrm>
          <a:prstGeom prst="rect">
            <a:avLst/>
          </a:prstGeom>
          <a:noFill/>
          <a:ln w="28575" algn="ctr">
            <a:noFill/>
            <a:miter lim="800000"/>
            <a:headEnd/>
            <a:tailEnd/>
          </a:ln>
        </p:spPr>
        <p:txBody>
          <a:bodyPr lIns="18000" tIns="18000" rIns="18000" bIns="18000">
            <a:spAutoFit/>
          </a:bodyPr>
          <a:lstStyle/>
          <a:p>
            <a:pPr algn="l">
              <a:spcBef>
                <a:spcPct val="50000"/>
              </a:spcBef>
            </a:pPr>
            <a:r>
              <a:rPr lang="en-US" sz="800" b="0"/>
              <a:t>100</a:t>
            </a:r>
          </a:p>
        </p:txBody>
      </p:sp>
      <p:sp>
        <p:nvSpPr>
          <p:cNvPr id="132124" name="Text Box 109"/>
          <p:cNvSpPr txBox="1">
            <a:spLocks noChangeArrowheads="1"/>
          </p:cNvSpPr>
          <p:nvPr/>
        </p:nvSpPr>
        <p:spPr bwMode="auto">
          <a:xfrm>
            <a:off x="2507488" y="5540125"/>
            <a:ext cx="233362" cy="157163"/>
          </a:xfrm>
          <a:prstGeom prst="rect">
            <a:avLst/>
          </a:prstGeom>
          <a:noFill/>
          <a:ln w="28575" algn="ctr">
            <a:noFill/>
            <a:miter lim="800000"/>
            <a:headEnd/>
            <a:tailEnd/>
          </a:ln>
        </p:spPr>
        <p:txBody>
          <a:bodyPr lIns="18000" tIns="18000" rIns="18000" bIns="18000">
            <a:spAutoFit/>
          </a:bodyPr>
          <a:lstStyle/>
          <a:p>
            <a:pPr algn="l">
              <a:spcBef>
                <a:spcPct val="50000"/>
              </a:spcBef>
            </a:pPr>
            <a:r>
              <a:rPr lang="en-US" sz="800" b="0"/>
              <a:t>80</a:t>
            </a:r>
          </a:p>
        </p:txBody>
      </p:sp>
      <p:sp>
        <p:nvSpPr>
          <p:cNvPr id="132125" name="Text Box 110"/>
          <p:cNvSpPr txBox="1">
            <a:spLocks noChangeArrowheads="1"/>
          </p:cNvSpPr>
          <p:nvPr/>
        </p:nvSpPr>
        <p:spPr bwMode="auto">
          <a:xfrm>
            <a:off x="3018663" y="5532188"/>
            <a:ext cx="233362" cy="157162"/>
          </a:xfrm>
          <a:prstGeom prst="rect">
            <a:avLst/>
          </a:prstGeom>
          <a:noFill/>
          <a:ln w="28575" algn="ctr">
            <a:noFill/>
            <a:miter lim="800000"/>
            <a:headEnd/>
            <a:tailEnd/>
          </a:ln>
        </p:spPr>
        <p:txBody>
          <a:bodyPr lIns="18000" tIns="18000" rIns="18000" bIns="18000">
            <a:spAutoFit/>
          </a:bodyPr>
          <a:lstStyle/>
          <a:p>
            <a:pPr algn="l">
              <a:spcBef>
                <a:spcPct val="50000"/>
              </a:spcBef>
            </a:pPr>
            <a:r>
              <a:rPr lang="en-US" sz="800" b="0"/>
              <a:t>20</a:t>
            </a:r>
          </a:p>
        </p:txBody>
      </p:sp>
      <p:sp>
        <p:nvSpPr>
          <p:cNvPr id="132126" name="Text Box 111"/>
          <p:cNvSpPr txBox="1">
            <a:spLocks noChangeArrowheads="1"/>
          </p:cNvSpPr>
          <p:nvPr/>
        </p:nvSpPr>
        <p:spPr bwMode="auto">
          <a:xfrm>
            <a:off x="5007800" y="4400300"/>
            <a:ext cx="3543300" cy="1420813"/>
          </a:xfrm>
          <a:prstGeom prst="rect">
            <a:avLst/>
          </a:prstGeom>
          <a:noFill/>
          <a:ln w="28575" algn="ctr">
            <a:noFill/>
            <a:miter lim="800000"/>
            <a:headEnd/>
            <a:tailEnd/>
          </a:ln>
        </p:spPr>
        <p:txBody>
          <a:bodyPr lIns="18000" tIns="18000" rIns="18000" bIns="18000">
            <a:spAutoFit/>
          </a:bodyPr>
          <a:lstStyle/>
          <a:p>
            <a:pPr marL="171450" indent="-171450" algn="l">
              <a:spcBef>
                <a:spcPct val="50000"/>
              </a:spcBef>
              <a:buFont typeface="Wingdings" pitchFamily="2" charset="2"/>
              <a:buChar char="§"/>
            </a:pPr>
            <a:r>
              <a:rPr lang="en-US" b="0"/>
              <a:t>The accounting event generated by OPF is interpreted by the Account Management System (AMS).</a:t>
            </a:r>
          </a:p>
          <a:p>
            <a:pPr marL="171450" indent="-171450" algn="l">
              <a:spcBef>
                <a:spcPct val="50000"/>
              </a:spcBef>
              <a:buFont typeface="Wingdings" pitchFamily="2" charset="2"/>
              <a:buChar char="§"/>
            </a:pPr>
            <a:r>
              <a:rPr lang="en-US" b="0"/>
              <a:t>Based on the event code provided by OPF, and on its own rules (the accounting scheme), the AMS transforms the Accounting Event into actual balanced postings   </a:t>
            </a:r>
          </a:p>
        </p:txBody>
      </p:sp>
      <p:sp>
        <p:nvSpPr>
          <p:cNvPr id="32" name="Title 1"/>
          <p:cNvSpPr>
            <a:spLocks noGrp="1"/>
          </p:cNvSpPr>
          <p:nvPr>
            <p:ph type="title"/>
          </p:nvPr>
        </p:nvSpPr>
        <p:spPr/>
        <p:txBody>
          <a:bodyPr/>
          <a:lstStyle/>
          <a:p>
            <a:r>
              <a:rPr lang="nl-BE"/>
              <a:t>Accounting</a:t>
            </a:r>
            <a:endParaRPr lang="en-US"/>
          </a:p>
        </p:txBody>
      </p:sp>
      <p:sp>
        <p:nvSpPr>
          <p:cNvPr id="31" name="Content Placeholder 2"/>
          <p:cNvSpPr>
            <a:spLocks noGrp="1"/>
          </p:cNvSpPr>
          <p:nvPr>
            <p:ph idx="1"/>
          </p:nvPr>
        </p:nvSpPr>
        <p:spPr/>
        <p:txBody>
          <a:bodyPr/>
          <a:lstStyle/>
          <a:p>
            <a:r>
              <a:rPr lang="nl-BE" b="1"/>
              <a:t>Accounting events</a:t>
            </a:r>
          </a:p>
        </p:txBody>
      </p:sp>
    </p:spTree>
    <p:extLst>
      <p:ext uri="{BB962C8B-B14F-4D97-AF65-F5344CB8AC3E}">
        <p14:creationId xmlns:p14="http://schemas.microsoft.com/office/powerpoint/2010/main" val="2685119229"/>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Accounting</a:t>
            </a:r>
            <a:endParaRPr lang="en-US"/>
          </a:p>
        </p:txBody>
      </p:sp>
      <p:sp>
        <p:nvSpPr>
          <p:cNvPr id="3" name="Content Placeholder 2"/>
          <p:cNvSpPr>
            <a:spLocks noGrp="1"/>
          </p:cNvSpPr>
          <p:nvPr>
            <p:ph idx="1"/>
          </p:nvPr>
        </p:nvSpPr>
        <p:spPr/>
        <p:txBody>
          <a:bodyPr/>
          <a:lstStyle/>
          <a:p>
            <a:r>
              <a:rPr lang="nl-BE" b="1"/>
              <a:t>Accounting entries</a:t>
            </a:r>
          </a:p>
          <a:p>
            <a:pPr lvl="1"/>
            <a:r>
              <a:rPr lang="nl-BE" sz="1800"/>
              <a:t>Accounting entries are debit and credit balanced postings</a:t>
            </a:r>
          </a:p>
          <a:p>
            <a:pPr lvl="1"/>
            <a:r>
              <a:rPr lang="en-US" sz="1800"/>
              <a:t>Generation of accounting entries is triggered by events invoked from the flow</a:t>
            </a:r>
          </a:p>
          <a:p>
            <a:pPr lvl="1"/>
            <a:r>
              <a:rPr lang="en-US" sz="1800"/>
              <a:t>Generation of accounting entries is based on information of the Payment,  a list of internal accounts and fixed values</a:t>
            </a:r>
          </a:p>
        </p:txBody>
      </p:sp>
      <p:pic>
        <p:nvPicPr>
          <p:cNvPr id="1182723" name="Picture 3"/>
          <p:cNvPicPr>
            <a:picLocks noChangeAspect="1" noChangeArrowheads="1"/>
          </p:cNvPicPr>
          <p:nvPr/>
        </p:nvPicPr>
        <p:blipFill>
          <a:blip r:embed="rId2" cstate="print"/>
          <a:srcRect/>
          <a:stretch>
            <a:fillRect/>
          </a:stretch>
        </p:blipFill>
        <p:spPr bwMode="auto">
          <a:xfrm>
            <a:off x="1257300" y="3196664"/>
            <a:ext cx="2886075" cy="3138502"/>
          </a:xfrm>
          <a:prstGeom prst="rect">
            <a:avLst/>
          </a:prstGeom>
          <a:noFill/>
          <a:ln w="9525">
            <a:noFill/>
            <a:miter lim="800000"/>
            <a:headEnd/>
            <a:tailEnd/>
          </a:ln>
          <a:effectLst/>
        </p:spPr>
      </p:pic>
    </p:spTree>
    <p:extLst>
      <p:ext uri="{BB962C8B-B14F-4D97-AF65-F5344CB8AC3E}">
        <p14:creationId xmlns:p14="http://schemas.microsoft.com/office/powerpoint/2010/main" val="370181569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Accounting</a:t>
            </a:r>
            <a:endParaRPr lang="en-US"/>
          </a:p>
        </p:txBody>
      </p:sp>
      <p:sp>
        <p:nvSpPr>
          <p:cNvPr id="3" name="Content Placeholder 2"/>
          <p:cNvSpPr>
            <a:spLocks noGrp="1"/>
          </p:cNvSpPr>
          <p:nvPr>
            <p:ph idx="1"/>
          </p:nvPr>
        </p:nvSpPr>
        <p:spPr/>
        <p:txBody>
          <a:bodyPr/>
          <a:lstStyle/>
          <a:p>
            <a:r>
              <a:rPr lang="nl-BE" b="1"/>
              <a:t>Accounting entries</a:t>
            </a:r>
          </a:p>
          <a:p>
            <a:pPr lvl="1"/>
            <a:r>
              <a:rPr lang="nl-BE" sz="2000"/>
              <a:t>The accounting entries that are to be generated for a certain event can be configured via the BVA, by means of defining:</a:t>
            </a:r>
          </a:p>
          <a:p>
            <a:pPr lvl="2"/>
            <a:r>
              <a:rPr lang="nl-BE" sz="1800" b="1"/>
              <a:t>An accounting scheme</a:t>
            </a:r>
            <a:br>
              <a:rPr lang="nl-BE" sz="1800" b="1"/>
            </a:br>
            <a:r>
              <a:rPr lang="nl-BE" sz="1800"/>
              <a:t>An accounting scheme groups many Accounting scheme items. It specifies which accounting entries have to be created for a certain event.</a:t>
            </a:r>
            <a:endParaRPr lang="nl-BE" sz="1800" b="1"/>
          </a:p>
          <a:p>
            <a:pPr lvl="2"/>
            <a:r>
              <a:rPr lang="nl-BE" sz="1800" b="1"/>
              <a:t>Accounting scheme items</a:t>
            </a:r>
            <a:br>
              <a:rPr lang="nl-BE" sz="1800" b="1"/>
            </a:br>
            <a:r>
              <a:rPr lang="nl-BE" sz="1800"/>
              <a:t>An accounting scheme item defines which information (internal account, payment attributes,...) should be generated into an accounting entry</a:t>
            </a:r>
          </a:p>
          <a:p>
            <a:pPr lvl="1"/>
            <a:endParaRPr lang="nl-BE" sz="2000"/>
          </a:p>
        </p:txBody>
      </p:sp>
    </p:spTree>
    <p:extLst>
      <p:ext uri="{BB962C8B-B14F-4D97-AF65-F5344CB8AC3E}">
        <p14:creationId xmlns:p14="http://schemas.microsoft.com/office/powerpoint/2010/main" val="413066164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2"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2" name="Rectangle 61"/>
          <p:cNvSpPr>
            <a:spLocks noChangeArrowheads="1"/>
          </p:cNvSpPr>
          <p:nvPr/>
        </p:nvSpPr>
        <p:spPr bwMode="auto">
          <a:xfrm>
            <a:off x="550375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79" name="Rectangle 78"/>
          <p:cNvSpPr>
            <a:spLocks noChangeArrowheads="1"/>
          </p:cNvSpPr>
          <p:nvPr/>
        </p:nvSpPr>
        <p:spPr bwMode="auto">
          <a:xfrm>
            <a:off x="5503758"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
        <p:nvSpPr>
          <p:cNvPr id="88" name="Rectangle 87"/>
          <p:cNvSpPr>
            <a:spLocks noChangeArrowheads="1"/>
          </p:cNvSpPr>
          <p:nvPr/>
        </p:nvSpPr>
        <p:spPr bwMode="auto">
          <a:xfrm>
            <a:off x="2481784" y="3054007"/>
            <a:ext cx="1358900" cy="509588"/>
          </a:xfrm>
          <a:prstGeom prst="rect">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pic>
        <p:nvPicPr>
          <p:cNvPr id="67" name="Picture 2" descr="SWIFTReady application payments"/>
          <p:cNvPicPr>
            <a:picLocks noChangeAspect="1" noChangeArrowheads="1"/>
          </p:cNvPicPr>
          <p:nvPr/>
        </p:nvPicPr>
        <p:blipFill>
          <a:blip r:embed="rId3" cstate="print"/>
          <a:srcRect/>
          <a:stretch>
            <a:fillRect/>
          </a:stretch>
        </p:blipFill>
        <p:spPr bwMode="auto">
          <a:xfrm>
            <a:off x="6472053" y="5644202"/>
            <a:ext cx="2089361" cy="563796"/>
          </a:xfrm>
          <a:prstGeom prst="rect">
            <a:avLst/>
          </a:prstGeom>
          <a:noFill/>
        </p:spPr>
      </p:pic>
      <p:sp>
        <p:nvSpPr>
          <p:cNvPr id="112" name="Rectangle 111"/>
          <p:cNvSpPr>
            <a:spLocks noChangeArrowheads="1"/>
          </p:cNvSpPr>
          <p:nvPr/>
        </p:nvSpPr>
        <p:spPr bwMode="auto">
          <a:xfrm>
            <a:off x="688769" y="4084579"/>
            <a:ext cx="7885215" cy="1436914"/>
          </a:xfrm>
          <a:prstGeom prst="rect">
            <a:avLst/>
          </a:prstGeom>
          <a:gradFill>
            <a:gsLst>
              <a:gs pos="0">
                <a:srgbClr val="2787A0">
                  <a:alpha val="0"/>
                </a:srgbClr>
              </a:gs>
              <a:gs pos="80000">
                <a:schemeClr val="accent5">
                  <a:shade val="93000"/>
                  <a:satMod val="130000"/>
                </a:schemeClr>
              </a:gs>
              <a:gs pos="100000">
                <a:schemeClr val="accent5">
                  <a:shade val="94000"/>
                  <a:satMod val="135000"/>
                </a:schemeClr>
              </a:gs>
            </a:gsLst>
          </a:gradFill>
          <a:ln>
            <a:noFill/>
            <a:headEnd/>
            <a:tailEnd/>
          </a:ln>
        </p:spPr>
        <p:style>
          <a:lnRef idx="1">
            <a:schemeClr val="accent5"/>
          </a:lnRef>
          <a:fillRef idx="3">
            <a:schemeClr val="accent5"/>
          </a:fillRef>
          <a:effectRef idx="2">
            <a:schemeClr val="accent5"/>
          </a:effectRef>
          <a:fontRef idx="minor">
            <a:schemeClr val="lt1"/>
          </a:fontRef>
        </p:style>
        <p:txBody>
          <a:bodyPr wrap="none" anchor="t" anchorCtr="0"/>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br>
              <a:rPr lang="nl-BE" sz="2000"/>
            </a:br>
            <a:r>
              <a:rPr lang="nl-BE" sz="2000"/>
              <a:t>Maximum adherence </a:t>
            </a:r>
            <a:r>
              <a:rPr lang="nl-BE" sz="2000" b="0"/>
              <a:t>to</a:t>
            </a:r>
            <a:r>
              <a:rPr lang="nl-BE" sz="2000"/>
              <a:t> SWIFT standards and guidelines</a:t>
            </a:r>
          </a:p>
          <a:p>
            <a:pPr marL="342900" indent="-342900"/>
            <a:r>
              <a:rPr lang="nl-BE" sz="2000">
                <a:latin typeface="Calibri" pitchFamily="34" charset="0"/>
              </a:rPr>
              <a:t>Future ready MT – MX coexistence</a:t>
            </a:r>
          </a:p>
        </p:txBody>
      </p:sp>
      <p:sp>
        <p:nvSpPr>
          <p:cNvPr id="37" name="Rectangle 36"/>
          <p:cNvSpPr>
            <a:spLocks noChangeArrowheads="1"/>
          </p:cNvSpPr>
          <p:nvPr/>
        </p:nvSpPr>
        <p:spPr bwMode="auto">
          <a:xfrm>
            <a:off x="983666"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89" name="7-Point Star 88"/>
          <p:cNvSpPr/>
          <p:nvPr/>
        </p:nvSpPr>
        <p:spPr bwMode="auto">
          <a:xfrm>
            <a:off x="730314" y="1156797"/>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38" name="Rectangle 37"/>
          <p:cNvSpPr>
            <a:spLocks noChangeArrowheads="1"/>
          </p:cNvSpPr>
          <p:nvPr/>
        </p:nvSpPr>
        <p:spPr bwMode="auto">
          <a:xfrm>
            <a:off x="6996797"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
        <p:nvSpPr>
          <p:cNvPr id="39" name="Rectangle 38"/>
          <p:cNvSpPr>
            <a:spLocks noChangeArrowheads="1"/>
          </p:cNvSpPr>
          <p:nvPr/>
        </p:nvSpPr>
        <p:spPr bwMode="auto">
          <a:xfrm>
            <a:off x="550375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
        <p:nvSpPr>
          <p:cNvPr id="40" name="Rectangle 39"/>
          <p:cNvSpPr>
            <a:spLocks noChangeArrowheads="1"/>
          </p:cNvSpPr>
          <p:nvPr/>
        </p:nvSpPr>
        <p:spPr bwMode="auto">
          <a:xfrm>
            <a:off x="399316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
        <p:nvSpPr>
          <p:cNvPr id="41" name="Rectangle 40"/>
          <p:cNvSpPr>
            <a:spLocks noChangeArrowheads="1"/>
          </p:cNvSpPr>
          <p:nvPr/>
        </p:nvSpPr>
        <p:spPr bwMode="auto">
          <a:xfrm>
            <a:off x="3993168" y="2467652"/>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
        <p:nvSpPr>
          <p:cNvPr id="42" name="Rectangle 41"/>
          <p:cNvSpPr>
            <a:spLocks noChangeArrowheads="1"/>
          </p:cNvSpPr>
          <p:nvPr/>
        </p:nvSpPr>
        <p:spPr bwMode="auto">
          <a:xfrm>
            <a:off x="2481784"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
        <p:nvSpPr>
          <p:cNvPr id="43" name="Rectangle 42"/>
          <p:cNvSpPr>
            <a:spLocks noChangeArrowheads="1"/>
          </p:cNvSpPr>
          <p:nvPr/>
        </p:nvSpPr>
        <p:spPr bwMode="auto">
          <a:xfrm>
            <a:off x="983666"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4" name="Rectangle 43"/>
          <p:cNvSpPr>
            <a:spLocks noChangeArrowheads="1"/>
          </p:cNvSpPr>
          <p:nvPr/>
        </p:nvSpPr>
        <p:spPr bwMode="auto">
          <a:xfrm>
            <a:off x="6996797"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
        <p:nvSpPr>
          <p:cNvPr id="45" name="Rectangle 44"/>
          <p:cNvSpPr>
            <a:spLocks noChangeArrowheads="1"/>
          </p:cNvSpPr>
          <p:nvPr/>
        </p:nvSpPr>
        <p:spPr bwMode="auto">
          <a:xfrm>
            <a:off x="983666"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6" name="Rectangle 45"/>
          <p:cNvSpPr>
            <a:spLocks noChangeArrowheads="1"/>
          </p:cNvSpPr>
          <p:nvPr/>
        </p:nvSpPr>
        <p:spPr bwMode="auto">
          <a:xfrm>
            <a:off x="983666"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
        <p:nvSpPr>
          <p:cNvPr id="47" name="Rectangle 46"/>
          <p:cNvSpPr>
            <a:spLocks noChangeArrowheads="1"/>
          </p:cNvSpPr>
          <p:nvPr/>
        </p:nvSpPr>
        <p:spPr bwMode="auto">
          <a:xfrm>
            <a:off x="399316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8" name="Rectangle 47"/>
          <p:cNvSpPr>
            <a:spLocks noChangeArrowheads="1"/>
          </p:cNvSpPr>
          <p:nvPr/>
        </p:nvSpPr>
        <p:spPr bwMode="auto">
          <a:xfrm>
            <a:off x="2481784"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49" name="Rectangle 48"/>
          <p:cNvSpPr>
            <a:spLocks noChangeArrowheads="1"/>
          </p:cNvSpPr>
          <p:nvPr/>
        </p:nvSpPr>
        <p:spPr bwMode="auto">
          <a:xfrm>
            <a:off x="2481784"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
        <p:nvSpPr>
          <p:cNvPr id="51" name="Rectangle 50"/>
          <p:cNvSpPr>
            <a:spLocks noChangeArrowheads="1"/>
          </p:cNvSpPr>
          <p:nvPr/>
        </p:nvSpPr>
        <p:spPr bwMode="auto">
          <a:xfrm>
            <a:off x="6996797"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52" name="Rectangle 51"/>
          <p:cNvSpPr>
            <a:spLocks noChangeArrowheads="1"/>
          </p:cNvSpPr>
          <p:nvPr/>
        </p:nvSpPr>
        <p:spPr bwMode="auto">
          <a:xfrm>
            <a:off x="399316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55" name="Rectangle 54"/>
          <p:cNvSpPr>
            <a:spLocks noChangeArrowheads="1"/>
          </p:cNvSpPr>
          <p:nvPr/>
        </p:nvSpPr>
        <p:spPr bwMode="auto">
          <a:xfrm>
            <a:off x="550375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
        <p:nvSpPr>
          <p:cNvPr id="56" name="Rectangle 55"/>
          <p:cNvSpPr>
            <a:spLocks noChangeArrowheads="1"/>
          </p:cNvSpPr>
          <p:nvPr/>
        </p:nvSpPr>
        <p:spPr bwMode="auto">
          <a:xfrm>
            <a:off x="6996797" y="3054008"/>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Tree>
    <p:extLst>
      <p:ext uri="{BB962C8B-B14F-4D97-AF65-F5344CB8AC3E}">
        <p14:creationId xmlns:p14="http://schemas.microsoft.com/office/powerpoint/2010/main" val="187578910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PSD Compliance</a:t>
            </a:r>
          </a:p>
        </p:txBody>
      </p:sp>
      <p:sp>
        <p:nvSpPr>
          <p:cNvPr id="3" name="Content Placeholder 2"/>
          <p:cNvSpPr>
            <a:spLocks noGrp="1"/>
          </p:cNvSpPr>
          <p:nvPr>
            <p:ph idx="1"/>
          </p:nvPr>
        </p:nvSpPr>
        <p:spPr/>
        <p:txBody>
          <a:bodyPr/>
          <a:lstStyle/>
          <a:p>
            <a:r>
              <a:rPr lang="en-GB"/>
              <a:t>Directive on Payment Services (PSD) provides the legal </a:t>
            </a:r>
            <a:r>
              <a:rPr lang="en-GB" b="1"/>
              <a:t>foundation</a:t>
            </a:r>
            <a:r>
              <a:rPr lang="en-GB"/>
              <a:t> for the creation of an </a:t>
            </a:r>
            <a:r>
              <a:rPr lang="en-GB" b="1"/>
              <a:t>EU-wide single market for payments</a:t>
            </a:r>
          </a:p>
          <a:p>
            <a:r>
              <a:rPr lang="en-GB"/>
              <a:t>Imposes a number of </a:t>
            </a:r>
            <a:r>
              <a:rPr lang="en-GB" b="1"/>
              <a:t>rules</a:t>
            </a:r>
            <a:r>
              <a:rPr lang="en-GB"/>
              <a:t> on the payment processing related to </a:t>
            </a:r>
            <a:r>
              <a:rPr lang="en-GB" b="1"/>
              <a:t>payment execution time, charges, settlement day determination,...</a:t>
            </a:r>
          </a:p>
          <a:p>
            <a:r>
              <a:rPr lang="nl-BE"/>
              <a:t>Scope:</a:t>
            </a:r>
          </a:p>
          <a:p>
            <a:pPr lvl="1"/>
            <a:r>
              <a:rPr lang="nl-BE"/>
              <a:t>PSD eligible payments are marked</a:t>
            </a:r>
          </a:p>
          <a:p>
            <a:pPr lvl="1"/>
            <a:r>
              <a:rPr lang="nl-BE"/>
              <a:t>XCT RI takes into account PSD rules, but implementation anyway needs to assure it takes PSD into account when defining proper rules</a:t>
            </a:r>
          </a:p>
          <a:p>
            <a:endParaRPr lang="nl-BE"/>
          </a:p>
        </p:txBody>
      </p:sp>
    </p:spTree>
    <p:extLst>
      <p:ext uri="{BB962C8B-B14F-4D97-AF65-F5344CB8AC3E}">
        <p14:creationId xmlns:p14="http://schemas.microsoft.com/office/powerpoint/2010/main" val="2524941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a:t>2. Data Model &amp; Data Dictionary</a:t>
            </a:r>
          </a:p>
        </p:txBody>
      </p:sp>
      <p:sp>
        <p:nvSpPr>
          <p:cNvPr id="13315" name="Rectangle 3"/>
          <p:cNvSpPr>
            <a:spLocks noGrp="1" noChangeArrowheads="1"/>
          </p:cNvSpPr>
          <p:nvPr>
            <p:ph type="body" idx="1"/>
          </p:nvPr>
        </p:nvSpPr>
        <p:spPr/>
        <p:txBody>
          <a:bodyPr/>
          <a:lstStyle/>
          <a:p>
            <a:pPr eaLnBrk="1" hangingPunct="1">
              <a:buFont typeface="Wingdings" pitchFamily="2" charset="2"/>
              <a:buChar char="§"/>
            </a:pPr>
            <a:r>
              <a:rPr lang="en-US" altLang="en-US" sz="2000"/>
              <a:t>All functional entities are described in the VSDK</a:t>
            </a:r>
          </a:p>
          <a:p>
            <a:pPr eaLnBrk="1" hangingPunct="1">
              <a:buFont typeface="Wingdings" pitchFamily="2" charset="2"/>
              <a:buChar char="§"/>
            </a:pPr>
            <a:r>
              <a:rPr lang="en-US" altLang="en-US" sz="2000"/>
              <a:t>The Functional Data Model will be presented in a separate session</a:t>
            </a:r>
          </a:p>
          <a:p>
            <a:pPr eaLnBrk="1" hangingPunct="1">
              <a:buFont typeface="Wingdings" pitchFamily="2" charset="2"/>
              <a:buChar char="§"/>
            </a:pPr>
            <a:r>
              <a:rPr lang="en-US" altLang="en-US" sz="2000"/>
              <a:t>Functional Entities can more or less be seen as tables</a:t>
            </a:r>
          </a:p>
          <a:p>
            <a:pPr eaLnBrk="1" hangingPunct="1">
              <a:buFont typeface="Wingdings" pitchFamily="2" charset="2"/>
              <a:buChar char="§"/>
            </a:pPr>
            <a:r>
              <a:rPr lang="en-US" altLang="en-US" sz="2000"/>
              <a:t>All entities have attributes. These are described in the VSDK</a:t>
            </a:r>
          </a:p>
          <a:p>
            <a:pPr eaLnBrk="1" hangingPunct="1">
              <a:buFont typeface="Wingdings" pitchFamily="2" charset="2"/>
              <a:buChar char="§"/>
            </a:pPr>
            <a:r>
              <a:rPr lang="en-US" altLang="en-US" sz="2000"/>
              <a:t>The attributes of an entity are either</a:t>
            </a:r>
          </a:p>
          <a:p>
            <a:pPr lvl="1" eaLnBrk="1" hangingPunct="1"/>
            <a:r>
              <a:rPr lang="en-US" altLang="en-US" sz="1800"/>
              <a:t>Columns of a Table</a:t>
            </a:r>
          </a:p>
          <a:p>
            <a:pPr lvl="1" eaLnBrk="1" hangingPunct="1"/>
            <a:r>
              <a:rPr lang="en-US" altLang="en-US" sz="1800"/>
              <a:t>Or stored in XML in the table</a:t>
            </a:r>
          </a:p>
          <a:p>
            <a:pPr lvl="1" eaLnBrk="1" hangingPunct="1"/>
            <a:r>
              <a:rPr lang="en-US" altLang="en-US" sz="1800"/>
              <a:t>Usage of XML eases the customization of the attributes: new attributes can easily be added.</a:t>
            </a:r>
          </a:p>
        </p:txBody>
      </p:sp>
    </p:spTree>
    <p:extLst>
      <p:ext uri="{BB962C8B-B14F-4D97-AF65-F5344CB8AC3E}">
        <p14:creationId xmlns:p14="http://schemas.microsoft.com/office/powerpoint/2010/main" val="194894451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PSD Compliance</a:t>
            </a:r>
          </a:p>
        </p:txBody>
      </p:sp>
      <p:sp>
        <p:nvSpPr>
          <p:cNvPr id="3" name="Content Placeholder 2"/>
          <p:cNvSpPr>
            <a:spLocks noGrp="1"/>
          </p:cNvSpPr>
          <p:nvPr>
            <p:ph idx="1"/>
          </p:nvPr>
        </p:nvSpPr>
        <p:spPr/>
        <p:txBody>
          <a:bodyPr/>
          <a:lstStyle/>
          <a:p>
            <a:r>
              <a:rPr lang="en-US"/>
              <a:t>In XCT RI, payments are eligible for PSD check if</a:t>
            </a:r>
          </a:p>
          <a:p>
            <a:pPr lvl="1"/>
            <a:r>
              <a:rPr lang="en-US" err="1"/>
              <a:t>PaymentInstruction.classification</a:t>
            </a:r>
            <a:r>
              <a:rPr lang="en-US"/>
              <a:t> in (‘</a:t>
            </a:r>
            <a:r>
              <a:rPr lang="en-US" err="1"/>
              <a:t>CreditTransferInitiation</a:t>
            </a:r>
            <a:r>
              <a:rPr lang="en-US"/>
              <a:t>’, ‘</a:t>
            </a:r>
            <a:r>
              <a:rPr lang="en-US" err="1"/>
              <a:t>CreditTransfer</a:t>
            </a:r>
            <a:r>
              <a:rPr lang="en-US"/>
              <a:t>’)</a:t>
            </a:r>
          </a:p>
          <a:p>
            <a:pPr lvl="1"/>
            <a:r>
              <a:rPr lang="en-US" err="1"/>
              <a:t>PaymentInstruction.scheme</a:t>
            </a:r>
            <a:r>
              <a:rPr lang="en-US"/>
              <a:t> = ‘ICT’</a:t>
            </a:r>
            <a:endParaRPr lang="nl-BE"/>
          </a:p>
          <a:p>
            <a:r>
              <a:rPr lang="nl-BE"/>
              <a:t>If the above is true, then payment will be marked as PSD eligible (i.e. </a:t>
            </a:r>
            <a:r>
              <a:rPr lang="en-GB" i="1" err="1"/>
              <a:t>PaymentTransaction.isPSDEligible</a:t>
            </a:r>
            <a:r>
              <a:rPr lang="en-GB" i="1"/>
              <a:t> is set as ‘True’) if</a:t>
            </a:r>
          </a:p>
          <a:p>
            <a:pPr lvl="1"/>
            <a:r>
              <a:rPr lang="en-US"/>
              <a:t>The Transaction </a:t>
            </a:r>
            <a:r>
              <a:rPr lang="en-US" err="1"/>
              <a:t>settlementCurrency</a:t>
            </a:r>
            <a:r>
              <a:rPr lang="en-US"/>
              <a:t> equals an EEA currency</a:t>
            </a:r>
          </a:p>
          <a:p>
            <a:pPr lvl="1"/>
            <a:r>
              <a:rPr lang="en-US"/>
              <a:t>The Debit Party Agent resides in an EEA Country</a:t>
            </a:r>
          </a:p>
          <a:p>
            <a:pPr lvl="1"/>
            <a:r>
              <a:rPr lang="en-US"/>
              <a:t>The Credit Party Agent resides in an EEA Country</a:t>
            </a:r>
          </a:p>
          <a:p>
            <a:pPr lvl="1"/>
            <a:r>
              <a:rPr lang="en-US"/>
              <a:t>The Transaction is not a cheque request</a:t>
            </a:r>
            <a:endParaRPr lang="nl-BE"/>
          </a:p>
        </p:txBody>
      </p:sp>
    </p:spTree>
    <p:extLst>
      <p:ext uri="{BB962C8B-B14F-4D97-AF65-F5344CB8AC3E}">
        <p14:creationId xmlns:p14="http://schemas.microsoft.com/office/powerpoint/2010/main" val="171338092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a:t>Domestic and International Credit Transfers (</a:t>
            </a:r>
            <a:r>
              <a:rPr lang="en-US" err="1"/>
              <a:t>xCT</a:t>
            </a:r>
            <a:r>
              <a:rPr lang="en-US"/>
              <a:t>)</a:t>
            </a:r>
          </a:p>
          <a:p>
            <a:r>
              <a:rPr lang="en-US"/>
              <a:t>Q&amp;A</a:t>
            </a:r>
          </a:p>
        </p:txBody>
      </p:sp>
      <p:sp>
        <p:nvSpPr>
          <p:cNvPr id="37890" name="Rectangle 2"/>
          <p:cNvSpPr>
            <a:spLocks noGrp="1" noChangeArrowheads="1"/>
          </p:cNvSpPr>
          <p:nvPr>
            <p:ph type="ctrTitle"/>
          </p:nvPr>
        </p:nvSpPr>
        <p:spPr/>
        <p:txBody>
          <a:bodyPr/>
          <a:lstStyle/>
          <a:p>
            <a:r>
              <a:rPr lang="nl-BE"/>
              <a:t>OPF-xCT Training - Functional Track</a:t>
            </a:r>
            <a:endParaRPr lang="en-US"/>
          </a:p>
        </p:txBody>
      </p:sp>
    </p:spTree>
    <p:extLst>
      <p:ext uri="{BB962C8B-B14F-4D97-AF65-F5344CB8AC3E}">
        <p14:creationId xmlns:p14="http://schemas.microsoft.com/office/powerpoint/2010/main" val="205927939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en-US"/>
              <a:t>Agenda</a:t>
            </a:r>
          </a:p>
        </p:txBody>
      </p:sp>
      <p:sp>
        <p:nvSpPr>
          <p:cNvPr id="19459" name="Rectangle 3"/>
          <p:cNvSpPr>
            <a:spLocks noGrp="1" noChangeArrowheads="1"/>
          </p:cNvSpPr>
          <p:nvPr>
            <p:ph type="body" idx="1"/>
          </p:nvPr>
        </p:nvSpPr>
        <p:spPr/>
        <p:txBody>
          <a:bodyPr/>
          <a:lstStyle/>
          <a:p>
            <a:pPr marL="533400" indent="-533400" eaLnBrk="1" hangingPunct="1">
              <a:buFont typeface="Wingdings" pitchFamily="2" charset="2"/>
              <a:buAutoNum type="arabicPeriod"/>
            </a:pPr>
            <a:r>
              <a:rPr lang="en-US" altLang="en-US">
                <a:solidFill>
                  <a:srgbClr val="B2B2B2"/>
                </a:solidFill>
              </a:rPr>
              <a:t>Introduction to Payments</a:t>
            </a:r>
          </a:p>
          <a:p>
            <a:pPr marL="533400" indent="-533400" eaLnBrk="1" hangingPunct="1">
              <a:buFont typeface="Wingdings" pitchFamily="2" charset="2"/>
              <a:buAutoNum type="arabicPeriod"/>
            </a:pPr>
            <a:r>
              <a:rPr lang="en-US" altLang="en-US">
                <a:solidFill>
                  <a:srgbClr val="B2B2B2"/>
                </a:solidFill>
              </a:rPr>
              <a:t>Some OPF PAYMENT terms and entities</a:t>
            </a:r>
          </a:p>
          <a:p>
            <a:pPr marL="533400" indent="-533400" eaLnBrk="1" hangingPunct="1">
              <a:buFont typeface="Wingdings" pitchFamily="2" charset="2"/>
              <a:buAutoNum type="arabicPeriod"/>
            </a:pPr>
            <a:r>
              <a:rPr lang="en-US" altLang="en-US"/>
              <a:t>OPF PAYMENT Flows</a:t>
            </a:r>
          </a:p>
          <a:p>
            <a:pPr marL="533400" indent="-533400" eaLnBrk="1" hangingPunct="1">
              <a:buFont typeface="Wingdings" pitchFamily="2" charset="2"/>
              <a:buAutoNum type="arabicPeriod"/>
            </a:pPr>
            <a:r>
              <a:rPr lang="en-US" altLang="en-US">
                <a:solidFill>
                  <a:srgbClr val="B2B2B2"/>
                </a:solidFill>
              </a:rPr>
              <a:t>Accounting</a:t>
            </a:r>
          </a:p>
          <a:p>
            <a:pPr marL="533400" indent="-533400" eaLnBrk="1" hangingPunct="1">
              <a:buFont typeface="Wingdings" pitchFamily="2" charset="2"/>
              <a:buAutoNum type="arabicPeriod"/>
            </a:pPr>
            <a:r>
              <a:rPr lang="en-US" altLang="en-US">
                <a:solidFill>
                  <a:srgbClr val="B2B2B2"/>
                </a:solidFill>
              </a:rPr>
              <a:t>R-Transactions</a:t>
            </a:r>
          </a:p>
          <a:p>
            <a:pPr marL="533400" indent="-533400" eaLnBrk="1" hangingPunct="1">
              <a:buFont typeface="Wingdings" pitchFamily="2" charset="2"/>
              <a:buAutoNum type="arabicPeriod"/>
            </a:pPr>
            <a:r>
              <a:rPr lang="en-US" altLang="en-US">
                <a:solidFill>
                  <a:srgbClr val="B2B2B2"/>
                </a:solidFill>
              </a:rPr>
              <a:t>Formats</a:t>
            </a:r>
          </a:p>
          <a:p>
            <a:pPr marL="533400" indent="-533400" eaLnBrk="1" hangingPunct="1">
              <a:buFont typeface="Wingdings" pitchFamily="2" charset="2"/>
              <a:buAutoNum type="arabicPeriod"/>
            </a:pPr>
            <a:r>
              <a:rPr lang="en-US" altLang="en-US">
                <a:solidFill>
                  <a:srgbClr val="B2B2B2"/>
                </a:solidFill>
              </a:rPr>
              <a:t>Exchange Conditions</a:t>
            </a:r>
          </a:p>
          <a:p>
            <a:pPr marL="533400" indent="-533400" eaLnBrk="1" hangingPunct="1"/>
            <a:endParaRPr lang="en-US" altLang="en-US">
              <a:solidFill>
                <a:srgbClr val="B2B2B2"/>
              </a:solidFill>
            </a:endParaRPr>
          </a:p>
        </p:txBody>
      </p:sp>
    </p:spTree>
    <p:extLst>
      <p:ext uri="{BB962C8B-B14F-4D97-AF65-F5344CB8AC3E}">
        <p14:creationId xmlns:p14="http://schemas.microsoft.com/office/powerpoint/2010/main" val="1538854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a:t>Agenda</a:t>
            </a:r>
          </a:p>
        </p:txBody>
      </p:sp>
      <p:sp>
        <p:nvSpPr>
          <p:cNvPr id="20483" name="Rectangle 3"/>
          <p:cNvSpPr>
            <a:spLocks noGrp="1" noChangeArrowheads="1"/>
          </p:cNvSpPr>
          <p:nvPr>
            <p:ph type="body" idx="1"/>
          </p:nvPr>
        </p:nvSpPr>
        <p:spPr/>
        <p:txBody>
          <a:bodyPr/>
          <a:lstStyle/>
          <a:p>
            <a:pPr marL="533400" indent="-533400" eaLnBrk="1" hangingPunct="1">
              <a:buFont typeface="Wingdings" pitchFamily="2" charset="2"/>
              <a:buAutoNum type="arabicPeriod" startAt="3"/>
            </a:pPr>
            <a:r>
              <a:rPr lang="en-US" altLang="en-US"/>
              <a:t>OPF PAYMENT Flows</a:t>
            </a:r>
          </a:p>
          <a:p>
            <a:pPr marL="914400" lvl="1" indent="-457200" eaLnBrk="1" hangingPunct="1"/>
            <a:r>
              <a:rPr lang="en-US" altLang="en-US"/>
              <a:t>Overview of Flows</a:t>
            </a:r>
          </a:p>
          <a:p>
            <a:pPr marL="914400" lvl="1" indent="-457200" eaLnBrk="1" hangingPunct="1"/>
            <a:r>
              <a:rPr lang="en-US" altLang="en-US"/>
              <a:t>Instruction &amp; Transaction Flows</a:t>
            </a:r>
          </a:p>
          <a:p>
            <a:pPr marL="914400" lvl="1" indent="-457200" eaLnBrk="1" hangingPunct="1"/>
            <a:r>
              <a:rPr lang="en-US" altLang="en-US"/>
              <a:t>Main services: validation, routing, submission</a:t>
            </a:r>
          </a:p>
        </p:txBody>
      </p:sp>
    </p:spTree>
    <p:extLst>
      <p:ext uri="{BB962C8B-B14F-4D97-AF65-F5344CB8AC3E}">
        <p14:creationId xmlns:p14="http://schemas.microsoft.com/office/powerpoint/2010/main" val="7227032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nl-BE" altLang="en-US"/>
              <a:t>3. Interchange/</a:t>
            </a:r>
            <a:r>
              <a:rPr lang="en-US" altLang="en-US"/>
              <a:t>Instruction Flows</a:t>
            </a:r>
          </a:p>
        </p:txBody>
      </p:sp>
      <p:sp>
        <p:nvSpPr>
          <p:cNvPr id="21507" name="Rectangle 5"/>
          <p:cNvSpPr>
            <a:spLocks noChangeArrowheads="1"/>
          </p:cNvSpPr>
          <p:nvPr/>
        </p:nvSpPr>
        <p:spPr bwMode="auto">
          <a:xfrm>
            <a:off x="0" y="-57150"/>
            <a:ext cx="9144000" cy="0"/>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sp>
        <p:nvSpPr>
          <p:cNvPr id="21508" name="Rectangle 7"/>
          <p:cNvSpPr>
            <a:spLocks noChangeArrowheads="1"/>
          </p:cNvSpPr>
          <p:nvPr/>
        </p:nvSpPr>
        <p:spPr bwMode="auto">
          <a:xfrm>
            <a:off x="0" y="-57150"/>
            <a:ext cx="9144000" cy="0"/>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sp>
        <p:nvSpPr>
          <p:cNvPr id="21509" name="Rectangle 9"/>
          <p:cNvSpPr>
            <a:spLocks noChangeArrowheads="1"/>
          </p:cNvSpPr>
          <p:nvPr/>
        </p:nvSpPr>
        <p:spPr bwMode="auto">
          <a:xfrm>
            <a:off x="0" y="-57150"/>
            <a:ext cx="9144000" cy="0"/>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sp>
        <p:nvSpPr>
          <p:cNvPr id="21510" name="Rectangle 11"/>
          <p:cNvSpPr>
            <a:spLocks noChangeArrowheads="1"/>
          </p:cNvSpPr>
          <p:nvPr/>
        </p:nvSpPr>
        <p:spPr bwMode="auto">
          <a:xfrm>
            <a:off x="0" y="247650"/>
            <a:ext cx="9144000" cy="0"/>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graphicFrame>
        <p:nvGraphicFramePr>
          <p:cNvPr id="21511" name="Object 10"/>
          <p:cNvGraphicFramePr>
            <a:graphicFrameLocks noChangeAspect="1"/>
          </p:cNvGraphicFramePr>
          <p:nvPr>
            <p:extLst>
              <p:ext uri="{D42A27DB-BD31-4B8C-83A1-F6EECF244321}">
                <p14:modId xmlns:p14="http://schemas.microsoft.com/office/powerpoint/2010/main" val="1899415922"/>
              </p:ext>
            </p:extLst>
          </p:nvPr>
        </p:nvGraphicFramePr>
        <p:xfrm>
          <a:off x="3924300" y="949995"/>
          <a:ext cx="4767263" cy="5616575"/>
        </p:xfrm>
        <a:graphic>
          <a:graphicData uri="http://schemas.openxmlformats.org/presentationml/2006/ole">
            <mc:AlternateContent xmlns:mc="http://schemas.openxmlformats.org/markup-compatibility/2006">
              <mc:Choice xmlns:v="urn:schemas-microsoft-com:vml" Requires="v">
                <p:oleObj spid="_x0000_s61441" name="Visio" r:id="rId3" imgW="6292036" imgH="7554277" progId="Visio.Drawing.11">
                  <p:embed/>
                </p:oleObj>
              </mc:Choice>
              <mc:Fallback>
                <p:oleObj name="Visio" r:id="rId3" imgW="6292036" imgH="7554277" progId="Visio.Drawing.11">
                  <p:embed/>
                  <p:pic>
                    <p:nvPicPr>
                      <p:cNvPr id="21511"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949995"/>
                        <a:ext cx="4767263"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2" name="AutoShape 12"/>
          <p:cNvSpPr>
            <a:spLocks/>
          </p:cNvSpPr>
          <p:nvPr/>
        </p:nvSpPr>
        <p:spPr bwMode="auto">
          <a:xfrm>
            <a:off x="3419475" y="2636838"/>
            <a:ext cx="144463" cy="3168650"/>
          </a:xfrm>
          <a:prstGeom prst="leftBrace">
            <a:avLst>
              <a:gd name="adj1" fmla="val 182783"/>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889FBE"/>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sp>
        <p:nvSpPr>
          <p:cNvPr id="21513" name="Text Box 13"/>
          <p:cNvSpPr txBox="1">
            <a:spLocks noChangeArrowheads="1"/>
          </p:cNvSpPr>
          <p:nvPr/>
        </p:nvSpPr>
        <p:spPr bwMode="auto">
          <a:xfrm>
            <a:off x="1835150" y="4005263"/>
            <a:ext cx="1357313" cy="366712"/>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800">
                <a:solidFill>
                  <a:srgbClr val="800000"/>
                </a:solidFill>
              </a:rPr>
              <a:t>Credit Leg</a:t>
            </a:r>
          </a:p>
        </p:txBody>
      </p:sp>
    </p:spTree>
    <p:extLst>
      <p:ext uri="{BB962C8B-B14F-4D97-AF65-F5344CB8AC3E}">
        <p14:creationId xmlns:p14="http://schemas.microsoft.com/office/powerpoint/2010/main" val="1466979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nl-BE" altLang="en-US"/>
              <a:t>3. </a:t>
            </a:r>
            <a:r>
              <a:rPr lang="en-US" altLang="en-US"/>
              <a:t>Transaction Flows</a:t>
            </a:r>
          </a:p>
        </p:txBody>
      </p:sp>
      <p:sp>
        <p:nvSpPr>
          <p:cNvPr id="22531" name="Rectangle 5"/>
          <p:cNvSpPr>
            <a:spLocks noChangeArrowheads="1"/>
          </p:cNvSpPr>
          <p:nvPr/>
        </p:nvSpPr>
        <p:spPr bwMode="auto">
          <a:xfrm>
            <a:off x="0" y="85725"/>
            <a:ext cx="9144000" cy="0"/>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graphicFrame>
        <p:nvGraphicFramePr>
          <p:cNvPr id="22532" name="Object 4"/>
          <p:cNvGraphicFramePr>
            <a:graphicFrameLocks noChangeAspect="1"/>
          </p:cNvGraphicFramePr>
          <p:nvPr/>
        </p:nvGraphicFramePr>
        <p:xfrm>
          <a:off x="1692275" y="981075"/>
          <a:ext cx="2579688" cy="5472113"/>
        </p:xfrm>
        <a:graphic>
          <a:graphicData uri="http://schemas.openxmlformats.org/presentationml/2006/ole">
            <mc:AlternateContent xmlns:mc="http://schemas.openxmlformats.org/markup-compatibility/2006">
              <mc:Choice xmlns:v="urn:schemas-microsoft-com:vml" Requires="v">
                <p:oleObj spid="_x0000_s62465" name="Visio" r:id="rId3" imgW="3503355" imgH="7435096" progId="Visio.Drawing.11">
                  <p:embed/>
                </p:oleObj>
              </mc:Choice>
              <mc:Fallback>
                <p:oleObj name="Visio" r:id="rId3" imgW="3503355" imgH="7435096" progId="Visio.Drawing.11">
                  <p:embed/>
                  <p:pic>
                    <p:nvPicPr>
                      <p:cNvPr id="2253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981075"/>
                        <a:ext cx="2579688"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3" name="AutoShape 6"/>
          <p:cNvSpPr>
            <a:spLocks/>
          </p:cNvSpPr>
          <p:nvPr/>
        </p:nvSpPr>
        <p:spPr bwMode="auto">
          <a:xfrm>
            <a:off x="4643438" y="1052513"/>
            <a:ext cx="215900" cy="5400675"/>
          </a:xfrm>
          <a:prstGeom prst="rightBrace">
            <a:avLst>
              <a:gd name="adj1" fmla="val 208456"/>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889FBE"/>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sp>
        <p:nvSpPr>
          <p:cNvPr id="22534" name="Text Box 7"/>
          <p:cNvSpPr txBox="1">
            <a:spLocks noChangeArrowheads="1"/>
          </p:cNvSpPr>
          <p:nvPr/>
        </p:nvSpPr>
        <p:spPr bwMode="auto">
          <a:xfrm>
            <a:off x="5548313" y="3573463"/>
            <a:ext cx="1279525" cy="366712"/>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800">
                <a:solidFill>
                  <a:srgbClr val="800000"/>
                </a:solidFill>
              </a:rPr>
              <a:t>Debit Leg</a:t>
            </a:r>
          </a:p>
        </p:txBody>
      </p:sp>
    </p:spTree>
    <p:extLst>
      <p:ext uri="{BB962C8B-B14F-4D97-AF65-F5344CB8AC3E}">
        <p14:creationId xmlns:p14="http://schemas.microsoft.com/office/powerpoint/2010/main" val="4175609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en-US"/>
              <a:t>3. Parser and Data Dictionary</a:t>
            </a:r>
          </a:p>
        </p:txBody>
      </p:sp>
      <p:sp>
        <p:nvSpPr>
          <p:cNvPr id="23555" name="Rectangle 3"/>
          <p:cNvSpPr>
            <a:spLocks noGrp="1" noChangeArrowheads="1"/>
          </p:cNvSpPr>
          <p:nvPr>
            <p:ph type="body" idx="1"/>
          </p:nvPr>
        </p:nvSpPr>
        <p:spPr/>
        <p:txBody>
          <a:bodyPr/>
          <a:lstStyle/>
          <a:p>
            <a:pPr eaLnBrk="1" hangingPunct="1">
              <a:buFont typeface="Wingdings" pitchFamily="2" charset="2"/>
              <a:buChar char="§"/>
            </a:pPr>
            <a:r>
              <a:rPr lang="en-US" altLang="en-US" sz="2000"/>
              <a:t>When an Interchange is received, it is parsed</a:t>
            </a:r>
          </a:p>
          <a:p>
            <a:pPr lvl="1" eaLnBrk="1" hangingPunct="1"/>
            <a:r>
              <a:rPr lang="en-US" altLang="en-US" sz="1800"/>
              <a:t>One Interchange record is created</a:t>
            </a:r>
          </a:p>
          <a:p>
            <a:pPr lvl="1" eaLnBrk="1" hangingPunct="1"/>
            <a:r>
              <a:rPr lang="en-US" altLang="en-US" sz="1800"/>
              <a:t>One or several Instruction records are created</a:t>
            </a:r>
          </a:p>
          <a:p>
            <a:pPr lvl="1" eaLnBrk="1" hangingPunct="1"/>
            <a:r>
              <a:rPr lang="en-US" altLang="en-US" sz="1800"/>
              <a:t>One or several Transaction records are created</a:t>
            </a:r>
          </a:p>
          <a:p>
            <a:pPr eaLnBrk="1" hangingPunct="1">
              <a:buFont typeface="Wingdings" pitchFamily="2" charset="2"/>
              <a:buChar char="§"/>
            </a:pPr>
            <a:r>
              <a:rPr lang="en-US" altLang="en-US" sz="2000"/>
              <a:t>Properties are mapped to “Data Dictionaries”</a:t>
            </a:r>
          </a:p>
          <a:p>
            <a:pPr lvl="1" eaLnBrk="1" hangingPunct="1"/>
            <a:r>
              <a:rPr lang="en-US" altLang="en-US" sz="1800"/>
              <a:t>For instance: </a:t>
            </a:r>
            <a:r>
              <a:rPr lang="en-US" altLang="en-US" sz="1800" err="1"/>
              <a:t>settlementDay</a:t>
            </a:r>
            <a:r>
              <a:rPr lang="en-US" altLang="en-US" sz="1800"/>
              <a:t>, </a:t>
            </a:r>
            <a:r>
              <a:rPr lang="en-US" altLang="en-US" sz="1800" err="1"/>
              <a:t>settlementAmount</a:t>
            </a:r>
            <a:r>
              <a:rPr lang="en-US" altLang="en-US" sz="1800"/>
              <a:t>, </a:t>
            </a:r>
            <a:r>
              <a:rPr lang="en-US" altLang="en-US" sz="1800" err="1"/>
              <a:t>settlementCurrency</a:t>
            </a:r>
            <a:r>
              <a:rPr lang="en-US" altLang="en-US" sz="1800"/>
              <a:t>, …</a:t>
            </a:r>
          </a:p>
          <a:p>
            <a:pPr eaLnBrk="1" hangingPunct="1">
              <a:buFont typeface="Wingdings" pitchFamily="2" charset="2"/>
              <a:buChar char="§"/>
            </a:pPr>
            <a:r>
              <a:rPr lang="en-US" altLang="en-US" sz="2000"/>
              <a:t>All values are stored in a XML “blob”</a:t>
            </a:r>
          </a:p>
          <a:p>
            <a:pPr eaLnBrk="1" hangingPunct="1">
              <a:buFont typeface="Wingdings" pitchFamily="2" charset="2"/>
              <a:buChar char="§"/>
            </a:pPr>
            <a:r>
              <a:rPr lang="en-US" altLang="en-US" sz="2000"/>
              <a:t>Data Dictionary is based on ISO 20022 standards, with some adaptations</a:t>
            </a:r>
          </a:p>
          <a:p>
            <a:pPr lvl="1" eaLnBrk="1" hangingPunct="1"/>
            <a:r>
              <a:rPr lang="en-US" altLang="en-US" sz="1800"/>
              <a:t>Customizations &amp; regional requirements makes it impossible to have one unique Data Dictionary -&gt; Possible to add new attributes</a:t>
            </a:r>
          </a:p>
          <a:p>
            <a:pPr lvl="1" eaLnBrk="1" hangingPunct="1"/>
            <a:r>
              <a:rPr lang="en-US" altLang="en-US" sz="1800"/>
              <a:t>Using standard data dictionary enhance code-reusability and allows processing to be format-independent</a:t>
            </a:r>
          </a:p>
          <a:p>
            <a:pPr eaLnBrk="1" hangingPunct="1">
              <a:buFont typeface="Wingdings" pitchFamily="2" charset="2"/>
              <a:buChar char="§"/>
            </a:pPr>
            <a:r>
              <a:rPr lang="en-US" altLang="en-US" sz="2000"/>
              <a:t>Data Dictionary is documented in an Excel spreadsheet</a:t>
            </a:r>
          </a:p>
          <a:p>
            <a:pPr lvl="1" eaLnBrk="1" hangingPunct="1"/>
            <a:endParaRPr lang="en-US" altLang="en-US" sz="1800"/>
          </a:p>
          <a:p>
            <a:pPr eaLnBrk="1" hangingPunct="1">
              <a:buFont typeface="Wingdings" pitchFamily="2" charset="2"/>
              <a:buChar char="§"/>
            </a:pPr>
            <a:endParaRPr lang="en-US" altLang="en-US" sz="2000"/>
          </a:p>
        </p:txBody>
      </p:sp>
    </p:spTree>
    <p:extLst>
      <p:ext uri="{BB962C8B-B14F-4D97-AF65-F5344CB8AC3E}">
        <p14:creationId xmlns:p14="http://schemas.microsoft.com/office/powerpoint/2010/main" val="37965852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nl-BE" altLang="en-US"/>
              <a:t>3. </a:t>
            </a:r>
            <a:r>
              <a:rPr lang="en-US" altLang="en-US"/>
              <a:t>Submission Flow</a:t>
            </a:r>
          </a:p>
        </p:txBody>
      </p:sp>
      <p:sp>
        <p:nvSpPr>
          <p:cNvPr id="27651" name="Rectangle 3"/>
          <p:cNvSpPr>
            <a:spLocks noGrp="1" noChangeArrowheads="1"/>
          </p:cNvSpPr>
          <p:nvPr>
            <p:ph type="body" idx="1"/>
          </p:nvPr>
        </p:nvSpPr>
        <p:spPr/>
        <p:txBody>
          <a:bodyPr vert="horz" lIns="91440" tIns="45720" rIns="91440" bIns="45720" rtlCol="0" anchor="t">
            <a:normAutofit/>
          </a:bodyPr>
          <a:lstStyle/>
          <a:p>
            <a:pPr eaLnBrk="1" hangingPunct="1">
              <a:buFont typeface="Wingdings" pitchFamily="2" charset="2"/>
              <a:buChar char="§"/>
            </a:pPr>
            <a:r>
              <a:rPr lang="en-US" altLang="en-US" sz="2000" dirty="0">
                <a:latin typeface="Tahoma"/>
                <a:ea typeface="Tahoma"/>
                <a:cs typeface="Tahoma"/>
              </a:rPr>
              <a:t>At the end of their Transaction Flow, the Transactions are marked as “ready to be submitted”.</a:t>
            </a:r>
            <a:endParaRPr lang="en-US" altLang="en-US" sz="2000" dirty="0"/>
          </a:p>
          <a:p>
            <a:pPr eaLnBrk="1" hangingPunct="1">
              <a:buFont typeface="Wingdings" pitchFamily="2" charset="2"/>
              <a:buChar char="§"/>
            </a:pPr>
            <a:r>
              <a:rPr lang="en-US" altLang="en-US" sz="2000" dirty="0"/>
              <a:t>Thanks to the Exchange Timing, a scheduler can start the submission at the appropriate time.</a:t>
            </a:r>
          </a:p>
          <a:p>
            <a:pPr eaLnBrk="1" hangingPunct="1">
              <a:buFont typeface="Wingdings" pitchFamily="2" charset="2"/>
              <a:buChar char="§"/>
            </a:pPr>
            <a:r>
              <a:rPr lang="en-US" altLang="en-US" sz="2000" dirty="0"/>
              <a:t>For Not-On-Us Transactions, submitter will:</a:t>
            </a:r>
          </a:p>
          <a:p>
            <a:pPr lvl="1" eaLnBrk="1" hangingPunct="1"/>
            <a:r>
              <a:rPr lang="en-US" altLang="en-US" sz="1800" dirty="0"/>
              <a:t>Group Transactions destined to the same Exchange Partner</a:t>
            </a:r>
          </a:p>
          <a:p>
            <a:pPr lvl="1" eaLnBrk="1" hangingPunct="1"/>
            <a:r>
              <a:rPr lang="en-US" altLang="en-US" sz="1800" dirty="0"/>
              <a:t>Further group the Transactions in Instructions, and Instructions in Interchanges according to Grouping Rules</a:t>
            </a:r>
          </a:p>
          <a:p>
            <a:pPr lvl="1" eaLnBrk="1" hangingPunct="1"/>
            <a:r>
              <a:rPr lang="en-US" altLang="en-US" sz="1800" dirty="0"/>
              <a:t>Submit the Interchanges</a:t>
            </a:r>
          </a:p>
          <a:p>
            <a:pPr eaLnBrk="1" hangingPunct="1">
              <a:buFont typeface="Wingdings" pitchFamily="2" charset="2"/>
              <a:buChar char="§"/>
            </a:pPr>
            <a:r>
              <a:rPr lang="en-US" altLang="en-US" sz="2000" dirty="0"/>
              <a:t>For On-Us Transactions, submitter will generate accounting information that can be used by the AMS of the bank.</a:t>
            </a:r>
          </a:p>
          <a:p>
            <a:pPr eaLnBrk="1" hangingPunct="1">
              <a:buFont typeface="Wingdings" pitchFamily="2" charset="2"/>
              <a:buChar char="§"/>
            </a:pPr>
            <a:endParaRPr lang="en-US" altLang="en-US" sz="2000" dirty="0"/>
          </a:p>
          <a:p>
            <a:pPr lvl="1" eaLnBrk="1" hangingPunct="1"/>
            <a:endParaRPr lang="en-US" altLang="en-US" sz="1800" dirty="0"/>
          </a:p>
        </p:txBody>
      </p:sp>
    </p:spTree>
    <p:extLst>
      <p:ext uri="{BB962C8B-B14F-4D97-AF65-F5344CB8AC3E}">
        <p14:creationId xmlns:p14="http://schemas.microsoft.com/office/powerpoint/2010/main" val="2970367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graphicFrame>
        <p:nvGraphicFramePr>
          <p:cNvPr id="28675" name="Object 4"/>
          <p:cNvGraphicFramePr>
            <a:graphicFrameLocks noChangeAspect="1"/>
          </p:cNvGraphicFramePr>
          <p:nvPr/>
        </p:nvGraphicFramePr>
        <p:xfrm>
          <a:off x="1619250" y="1000125"/>
          <a:ext cx="6985000" cy="5710238"/>
        </p:xfrm>
        <a:graphic>
          <a:graphicData uri="http://schemas.openxmlformats.org/presentationml/2006/ole">
            <mc:AlternateContent xmlns:mc="http://schemas.openxmlformats.org/markup-compatibility/2006">
              <mc:Choice xmlns:v="urn:schemas-microsoft-com:vml" Requires="v">
                <p:oleObj spid="_x0000_s65537" name="Visio" r:id="rId3" imgW="5740718" imgH="4691836" progId="Visio.Drawing.11">
                  <p:embed/>
                </p:oleObj>
              </mc:Choice>
              <mc:Fallback>
                <p:oleObj name="Visio" r:id="rId3" imgW="5740718" imgH="4691836" progId="Visio.Drawing.11">
                  <p:embed/>
                  <p:pic>
                    <p:nvPicPr>
                      <p:cNvPr id="2867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000125"/>
                        <a:ext cx="6985000"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6" name="Rectangle 6"/>
          <p:cNvSpPr>
            <a:spLocks noGrp="1" noChangeArrowheads="1"/>
          </p:cNvSpPr>
          <p:nvPr>
            <p:ph type="title"/>
          </p:nvPr>
        </p:nvSpPr>
        <p:spPr>
          <a:noFill/>
        </p:spPr>
        <p:txBody>
          <a:bodyPr/>
          <a:lstStyle/>
          <a:p>
            <a:pPr eaLnBrk="1" hangingPunct="1"/>
            <a:r>
              <a:rPr lang="nl-BE" altLang="en-US"/>
              <a:t>3. </a:t>
            </a:r>
            <a:r>
              <a:rPr lang="en-US" altLang="en-US"/>
              <a:t>Submission: Grouping</a:t>
            </a:r>
          </a:p>
        </p:txBody>
      </p:sp>
    </p:spTree>
    <p:extLst>
      <p:ext uri="{BB962C8B-B14F-4D97-AF65-F5344CB8AC3E}">
        <p14:creationId xmlns:p14="http://schemas.microsoft.com/office/powerpoint/2010/main" val="33050569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en-US"/>
              <a:t>3. Submission Flow</a:t>
            </a:r>
          </a:p>
        </p:txBody>
      </p:sp>
      <p:sp>
        <p:nvSpPr>
          <p:cNvPr id="296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graphicFrame>
        <p:nvGraphicFramePr>
          <p:cNvPr id="29700" name="Object 4"/>
          <p:cNvGraphicFramePr>
            <a:graphicFrameLocks noChangeAspect="1"/>
          </p:cNvGraphicFramePr>
          <p:nvPr/>
        </p:nvGraphicFramePr>
        <p:xfrm>
          <a:off x="2843213" y="836613"/>
          <a:ext cx="4424362" cy="5805487"/>
        </p:xfrm>
        <a:graphic>
          <a:graphicData uri="http://schemas.openxmlformats.org/presentationml/2006/ole">
            <mc:AlternateContent xmlns:mc="http://schemas.openxmlformats.org/markup-compatibility/2006">
              <mc:Choice xmlns:v="urn:schemas-microsoft-com:vml" Requires="v">
                <p:oleObj spid="_x0000_s66561" name="Visio" r:id="rId3" imgW="3777555" imgH="4966454" progId="Visio.Drawing.11">
                  <p:embed/>
                </p:oleObj>
              </mc:Choice>
              <mc:Fallback>
                <p:oleObj name="Visio" r:id="rId3" imgW="3777555" imgH="4966454" progId="Visio.Drawing.11">
                  <p:embed/>
                  <p:pic>
                    <p:nvPicPr>
                      <p:cNvPr id="2970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836613"/>
                        <a:ext cx="4424362" cy="580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49909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85984" y="2428868"/>
            <a:ext cx="6480720" cy="1113416"/>
          </a:xfrm>
        </p:spPr>
        <p:txBody>
          <a:bodyPr/>
          <a:lstStyle/>
          <a:p>
            <a:r>
              <a:rPr lang="en-US"/>
              <a:t>Key Terms &amp; Parties</a:t>
            </a:r>
            <a:br>
              <a:rPr lang="en-US"/>
            </a:br>
            <a:endParaRPr lang="en-US"/>
          </a:p>
        </p:txBody>
      </p:sp>
    </p:spTree>
    <p:extLst>
      <p:ext uri="{BB962C8B-B14F-4D97-AF65-F5344CB8AC3E}">
        <p14:creationId xmlns:p14="http://schemas.microsoft.com/office/powerpoint/2010/main" val="29577316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en-US"/>
              <a:t>Agenda</a:t>
            </a:r>
          </a:p>
        </p:txBody>
      </p:sp>
      <p:sp>
        <p:nvSpPr>
          <p:cNvPr id="30723" name="Rectangle 3"/>
          <p:cNvSpPr>
            <a:spLocks noGrp="1" noChangeArrowheads="1"/>
          </p:cNvSpPr>
          <p:nvPr>
            <p:ph type="body" idx="1"/>
          </p:nvPr>
        </p:nvSpPr>
        <p:spPr/>
        <p:txBody>
          <a:bodyPr/>
          <a:lstStyle/>
          <a:p>
            <a:pPr marL="533400" indent="-533400" eaLnBrk="1" hangingPunct="1">
              <a:buFont typeface="Wingdings" pitchFamily="2" charset="2"/>
              <a:buAutoNum type="arabicPeriod"/>
            </a:pPr>
            <a:r>
              <a:rPr lang="en-US" altLang="en-US">
                <a:solidFill>
                  <a:srgbClr val="B2B2B2"/>
                </a:solidFill>
              </a:rPr>
              <a:t>Introduction to Payments</a:t>
            </a:r>
          </a:p>
          <a:p>
            <a:pPr marL="533400" indent="-533400" eaLnBrk="1" hangingPunct="1">
              <a:buFont typeface="Wingdings" pitchFamily="2" charset="2"/>
              <a:buAutoNum type="arabicPeriod"/>
            </a:pPr>
            <a:r>
              <a:rPr lang="en-US" altLang="en-US">
                <a:solidFill>
                  <a:srgbClr val="B2B2B2"/>
                </a:solidFill>
              </a:rPr>
              <a:t>Some OPF PAYMENT terms and entities</a:t>
            </a:r>
          </a:p>
          <a:p>
            <a:pPr marL="533400" indent="-533400" eaLnBrk="1" hangingPunct="1">
              <a:buFont typeface="Wingdings" pitchFamily="2" charset="2"/>
              <a:buAutoNum type="arabicPeriod"/>
            </a:pPr>
            <a:r>
              <a:rPr lang="en-US" altLang="en-US">
                <a:solidFill>
                  <a:srgbClr val="B2B2B2"/>
                </a:solidFill>
              </a:rPr>
              <a:t>OPF PAYMENT Flows</a:t>
            </a:r>
          </a:p>
          <a:p>
            <a:pPr marL="533400" indent="-533400" eaLnBrk="1" hangingPunct="1">
              <a:buFont typeface="Wingdings" pitchFamily="2" charset="2"/>
              <a:buAutoNum type="arabicPeriod"/>
            </a:pPr>
            <a:r>
              <a:rPr lang="en-US" altLang="en-US"/>
              <a:t>Accounting</a:t>
            </a:r>
          </a:p>
          <a:p>
            <a:pPr marL="533400" indent="-533400" eaLnBrk="1" hangingPunct="1">
              <a:buFont typeface="Wingdings" pitchFamily="2" charset="2"/>
              <a:buAutoNum type="arabicPeriod"/>
            </a:pPr>
            <a:r>
              <a:rPr lang="en-US" altLang="en-US">
                <a:solidFill>
                  <a:srgbClr val="B2B2B2"/>
                </a:solidFill>
              </a:rPr>
              <a:t>R-Transactions</a:t>
            </a:r>
          </a:p>
          <a:p>
            <a:pPr marL="533400" indent="-533400" eaLnBrk="1" hangingPunct="1">
              <a:buFont typeface="Wingdings" pitchFamily="2" charset="2"/>
              <a:buAutoNum type="arabicPeriod"/>
            </a:pPr>
            <a:r>
              <a:rPr lang="en-US" altLang="en-US">
                <a:solidFill>
                  <a:srgbClr val="B2B2B2"/>
                </a:solidFill>
              </a:rPr>
              <a:t>Formats</a:t>
            </a:r>
          </a:p>
          <a:p>
            <a:pPr marL="533400" indent="-533400" eaLnBrk="1" hangingPunct="1">
              <a:buFont typeface="Wingdings" pitchFamily="2" charset="2"/>
              <a:buAutoNum type="arabicPeriod"/>
            </a:pPr>
            <a:r>
              <a:rPr lang="en-US" altLang="en-US">
                <a:solidFill>
                  <a:srgbClr val="B2B2B2"/>
                </a:solidFill>
              </a:rPr>
              <a:t>Exchange Conditions</a:t>
            </a:r>
          </a:p>
          <a:p>
            <a:pPr marL="533400" indent="-533400" eaLnBrk="1" hangingPunct="1"/>
            <a:endParaRPr lang="en-US" altLang="en-US">
              <a:solidFill>
                <a:srgbClr val="B2B2B2"/>
              </a:solidFill>
            </a:endParaRPr>
          </a:p>
        </p:txBody>
      </p:sp>
    </p:spTree>
    <p:extLst>
      <p:ext uri="{BB962C8B-B14F-4D97-AF65-F5344CB8AC3E}">
        <p14:creationId xmlns:p14="http://schemas.microsoft.com/office/powerpoint/2010/main" val="10662674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en-US"/>
              <a:t>Agenda</a:t>
            </a:r>
          </a:p>
        </p:txBody>
      </p:sp>
      <p:sp>
        <p:nvSpPr>
          <p:cNvPr id="31747" name="Rectangle 3"/>
          <p:cNvSpPr>
            <a:spLocks noGrp="1" noChangeArrowheads="1"/>
          </p:cNvSpPr>
          <p:nvPr>
            <p:ph type="body" idx="1"/>
          </p:nvPr>
        </p:nvSpPr>
        <p:spPr/>
        <p:txBody>
          <a:bodyPr/>
          <a:lstStyle/>
          <a:p>
            <a:pPr marL="533400" indent="-533400" eaLnBrk="1" hangingPunct="1">
              <a:buFont typeface="Wingdings" pitchFamily="2" charset="2"/>
              <a:buAutoNum type="arabicPeriod" startAt="4"/>
            </a:pPr>
            <a:r>
              <a:rPr lang="en-US" altLang="en-US"/>
              <a:t>Accounting</a:t>
            </a:r>
          </a:p>
          <a:p>
            <a:pPr marL="914400" lvl="1" indent="-457200" eaLnBrk="1" hangingPunct="1"/>
            <a:r>
              <a:rPr lang="en-US" altLang="en-US"/>
              <a:t>Accounting</a:t>
            </a:r>
          </a:p>
          <a:p>
            <a:pPr marL="914400" lvl="1" indent="-457200" eaLnBrk="1" hangingPunct="1"/>
            <a:r>
              <a:rPr lang="en-US" altLang="en-US"/>
              <a:t>Accounting Events and Exchange Events</a:t>
            </a:r>
          </a:p>
          <a:p>
            <a:pPr marL="914400" lvl="1" indent="-457200" eaLnBrk="1" hangingPunct="1"/>
            <a:r>
              <a:rPr lang="en-US" altLang="en-US"/>
              <a:t>Accounting Chart</a:t>
            </a:r>
          </a:p>
          <a:p>
            <a:pPr marL="914400" lvl="1" indent="-457200" eaLnBrk="1" hangingPunct="1"/>
            <a:r>
              <a:rPr lang="en-US" altLang="en-US"/>
              <a:t>Exchange Reconciliation and Water-tightness</a:t>
            </a:r>
          </a:p>
          <a:p>
            <a:pPr marL="533400" indent="-533400" eaLnBrk="1" hangingPunct="1">
              <a:buFont typeface="Wingdings" pitchFamily="2" charset="2"/>
              <a:buAutoNum type="arabicPeriod" startAt="4"/>
            </a:pPr>
            <a:endParaRPr lang="en-US" altLang="en-US"/>
          </a:p>
        </p:txBody>
      </p:sp>
    </p:spTree>
    <p:extLst>
      <p:ext uri="{BB962C8B-B14F-4D97-AF65-F5344CB8AC3E}">
        <p14:creationId xmlns:p14="http://schemas.microsoft.com/office/powerpoint/2010/main" val="8049289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a:t>4. Accounting: simplified</a:t>
            </a:r>
          </a:p>
        </p:txBody>
      </p:sp>
      <p:pic>
        <p:nvPicPr>
          <p:cNvPr id="32771" name="Picture 4" descr="Compan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976313"/>
            <a:ext cx="86201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5"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9200" y="2057400"/>
            <a:ext cx="9032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 Box 6"/>
          <p:cNvSpPr txBox="1">
            <a:spLocks noChangeArrowheads="1"/>
          </p:cNvSpPr>
          <p:nvPr/>
        </p:nvSpPr>
        <p:spPr bwMode="auto">
          <a:xfrm>
            <a:off x="1042988" y="1557338"/>
            <a:ext cx="2305050" cy="2444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World Company</a:t>
            </a:r>
          </a:p>
        </p:txBody>
      </p:sp>
      <p:sp>
        <p:nvSpPr>
          <p:cNvPr id="32774" name="Line 7"/>
          <p:cNvSpPr>
            <a:spLocks noChangeShapeType="1"/>
          </p:cNvSpPr>
          <p:nvPr/>
        </p:nvSpPr>
        <p:spPr bwMode="auto">
          <a:xfrm>
            <a:off x="2751138" y="1481138"/>
            <a:ext cx="935037" cy="866775"/>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775" name="Text Box 8"/>
          <p:cNvSpPr txBox="1">
            <a:spLocks noChangeArrowheads="1"/>
          </p:cNvSpPr>
          <p:nvPr/>
        </p:nvSpPr>
        <p:spPr bwMode="auto">
          <a:xfrm>
            <a:off x="3543300" y="2776538"/>
            <a:ext cx="1368425" cy="274637"/>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50000"/>
              </a:spcBef>
            </a:pPr>
            <a:r>
              <a:rPr lang="en-US" altLang="en-US" sz="1200">
                <a:latin typeface="Arial" charset="0"/>
              </a:rPr>
              <a:t>Clarity Bank</a:t>
            </a:r>
          </a:p>
        </p:txBody>
      </p:sp>
      <p:sp>
        <p:nvSpPr>
          <p:cNvPr id="32776" name="Text Box 9"/>
          <p:cNvSpPr txBox="1">
            <a:spLocks noChangeArrowheads="1"/>
          </p:cNvSpPr>
          <p:nvPr/>
        </p:nvSpPr>
        <p:spPr bwMode="auto">
          <a:xfrm>
            <a:off x="1323975" y="2057400"/>
            <a:ext cx="2305050" cy="654050"/>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Pay ACME 1 000 EUR</a:t>
            </a:r>
          </a:p>
          <a:p>
            <a:pPr algn="ctr" eaLnBrk="1" hangingPunct="1">
              <a:spcBef>
                <a:spcPct val="0"/>
              </a:spcBef>
            </a:pPr>
            <a:r>
              <a:rPr lang="en-US" altLang="en-US" sz="900">
                <a:latin typeface="Arial" charset="0"/>
              </a:rPr>
              <a:t>At Cash Bank</a:t>
            </a:r>
          </a:p>
          <a:p>
            <a:pPr algn="ctr" eaLnBrk="1" hangingPunct="1">
              <a:spcBef>
                <a:spcPct val="0"/>
              </a:spcBef>
            </a:pPr>
            <a:endParaRPr lang="en-US" altLang="en-US" sz="900">
              <a:latin typeface="Arial" charset="0"/>
            </a:endParaRPr>
          </a:p>
          <a:p>
            <a:pPr algn="ctr" eaLnBrk="1" hangingPunct="1">
              <a:spcBef>
                <a:spcPct val="0"/>
              </a:spcBef>
            </a:pPr>
            <a:r>
              <a:rPr lang="en-US" altLang="en-US" sz="900">
                <a:latin typeface="Arial" charset="0"/>
              </a:rPr>
              <a:t>From my account XYZ</a:t>
            </a:r>
          </a:p>
        </p:txBody>
      </p:sp>
      <p:sp>
        <p:nvSpPr>
          <p:cNvPr id="32777" name="Line 10"/>
          <p:cNvSpPr>
            <a:spLocks noChangeShapeType="1"/>
          </p:cNvSpPr>
          <p:nvPr/>
        </p:nvSpPr>
        <p:spPr bwMode="auto">
          <a:xfrm>
            <a:off x="4840288" y="2417763"/>
            <a:ext cx="1295400" cy="0"/>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32778" name="Picture 11"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0150" y="2057400"/>
            <a:ext cx="9032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9" name="Text Box 12"/>
          <p:cNvSpPr txBox="1">
            <a:spLocks noChangeArrowheads="1"/>
          </p:cNvSpPr>
          <p:nvPr/>
        </p:nvSpPr>
        <p:spPr bwMode="auto">
          <a:xfrm>
            <a:off x="6064250" y="2776538"/>
            <a:ext cx="1368425" cy="274637"/>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50000"/>
              </a:spcBef>
            </a:pPr>
            <a:r>
              <a:rPr lang="en-US" altLang="en-US" sz="1200">
                <a:latin typeface="Arial" charset="0"/>
              </a:rPr>
              <a:t>Cash Bank</a:t>
            </a:r>
          </a:p>
        </p:txBody>
      </p:sp>
      <p:pic>
        <p:nvPicPr>
          <p:cNvPr id="32780" name="Picture 13" descr="Compan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763" y="976313"/>
            <a:ext cx="862012"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1" name="Line 14"/>
          <p:cNvSpPr>
            <a:spLocks noChangeShapeType="1"/>
          </p:cNvSpPr>
          <p:nvPr/>
        </p:nvSpPr>
        <p:spPr bwMode="auto">
          <a:xfrm flipV="1">
            <a:off x="7359650" y="1912938"/>
            <a:ext cx="720725" cy="504825"/>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782" name="Text Box 15"/>
          <p:cNvSpPr txBox="1">
            <a:spLocks noChangeArrowheads="1"/>
          </p:cNvSpPr>
          <p:nvPr/>
        </p:nvSpPr>
        <p:spPr bwMode="auto">
          <a:xfrm>
            <a:off x="7877175" y="1539875"/>
            <a:ext cx="973138" cy="2444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Small Comp.</a:t>
            </a:r>
          </a:p>
        </p:txBody>
      </p:sp>
      <p:sp>
        <p:nvSpPr>
          <p:cNvPr id="32783" name="Line 16"/>
          <p:cNvSpPr>
            <a:spLocks noChangeShapeType="1"/>
          </p:cNvSpPr>
          <p:nvPr/>
        </p:nvSpPr>
        <p:spPr bwMode="auto">
          <a:xfrm>
            <a:off x="2987675" y="3573463"/>
            <a:ext cx="0" cy="7207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2784" name="Line 17"/>
          <p:cNvSpPr>
            <a:spLocks noChangeShapeType="1"/>
          </p:cNvSpPr>
          <p:nvPr/>
        </p:nvSpPr>
        <p:spPr bwMode="auto">
          <a:xfrm>
            <a:off x="2411413" y="3573463"/>
            <a:ext cx="11525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2785" name="Text Box 18"/>
          <p:cNvSpPr txBox="1">
            <a:spLocks noChangeArrowheads="1"/>
          </p:cNvSpPr>
          <p:nvPr/>
        </p:nvSpPr>
        <p:spPr bwMode="auto">
          <a:xfrm>
            <a:off x="2411413" y="3257550"/>
            <a:ext cx="1073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World Company</a:t>
            </a:r>
          </a:p>
        </p:txBody>
      </p:sp>
      <p:sp>
        <p:nvSpPr>
          <p:cNvPr id="32786" name="Text Box 19"/>
          <p:cNvSpPr txBox="1">
            <a:spLocks noChangeArrowheads="1"/>
          </p:cNvSpPr>
          <p:nvPr/>
        </p:nvSpPr>
        <p:spPr bwMode="auto">
          <a:xfrm>
            <a:off x="2179638" y="3616325"/>
            <a:ext cx="736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1000 EUR</a:t>
            </a:r>
          </a:p>
        </p:txBody>
      </p:sp>
      <p:sp>
        <p:nvSpPr>
          <p:cNvPr id="32787" name="Line 20"/>
          <p:cNvSpPr>
            <a:spLocks noChangeShapeType="1"/>
          </p:cNvSpPr>
          <p:nvPr/>
        </p:nvSpPr>
        <p:spPr bwMode="auto">
          <a:xfrm>
            <a:off x="4356100" y="3571875"/>
            <a:ext cx="0" cy="7207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2788" name="Line 21"/>
          <p:cNvSpPr>
            <a:spLocks noChangeShapeType="1"/>
          </p:cNvSpPr>
          <p:nvPr/>
        </p:nvSpPr>
        <p:spPr bwMode="auto">
          <a:xfrm>
            <a:off x="3779838" y="3571875"/>
            <a:ext cx="11525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2789" name="Text Box 22"/>
          <p:cNvSpPr txBox="1">
            <a:spLocks noChangeArrowheads="1"/>
          </p:cNvSpPr>
          <p:nvPr/>
        </p:nvSpPr>
        <p:spPr bwMode="auto">
          <a:xfrm>
            <a:off x="3657600" y="3255963"/>
            <a:ext cx="13335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Nostro @ Cash Bank</a:t>
            </a:r>
          </a:p>
        </p:txBody>
      </p:sp>
      <p:sp>
        <p:nvSpPr>
          <p:cNvPr id="32790" name="Text Box 23"/>
          <p:cNvSpPr txBox="1">
            <a:spLocks noChangeArrowheads="1"/>
          </p:cNvSpPr>
          <p:nvPr/>
        </p:nvSpPr>
        <p:spPr bwMode="auto">
          <a:xfrm>
            <a:off x="4427538" y="3616325"/>
            <a:ext cx="736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1000 EUR</a:t>
            </a:r>
          </a:p>
        </p:txBody>
      </p:sp>
      <p:sp>
        <p:nvSpPr>
          <p:cNvPr id="32791" name="Line 24"/>
          <p:cNvSpPr>
            <a:spLocks noChangeShapeType="1"/>
          </p:cNvSpPr>
          <p:nvPr/>
        </p:nvSpPr>
        <p:spPr bwMode="auto">
          <a:xfrm>
            <a:off x="2916238" y="3716338"/>
            <a:ext cx="1584325" cy="0"/>
          </a:xfrm>
          <a:prstGeom prst="line">
            <a:avLst/>
          </a:prstGeom>
          <a:noFill/>
          <a:ln w="28575">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2792" name="Line 25"/>
          <p:cNvSpPr>
            <a:spLocks noChangeShapeType="1"/>
          </p:cNvSpPr>
          <p:nvPr/>
        </p:nvSpPr>
        <p:spPr bwMode="auto">
          <a:xfrm>
            <a:off x="6156325" y="3571875"/>
            <a:ext cx="0" cy="7207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2793" name="Line 26"/>
          <p:cNvSpPr>
            <a:spLocks noChangeShapeType="1"/>
          </p:cNvSpPr>
          <p:nvPr/>
        </p:nvSpPr>
        <p:spPr bwMode="auto">
          <a:xfrm>
            <a:off x="5580063" y="3571875"/>
            <a:ext cx="11525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2794" name="Text Box 27"/>
          <p:cNvSpPr txBox="1">
            <a:spLocks noChangeArrowheads="1"/>
          </p:cNvSpPr>
          <p:nvPr/>
        </p:nvSpPr>
        <p:spPr bwMode="auto">
          <a:xfrm>
            <a:off x="5848350" y="3255963"/>
            <a:ext cx="5429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Vostro</a:t>
            </a:r>
          </a:p>
        </p:txBody>
      </p:sp>
      <p:sp>
        <p:nvSpPr>
          <p:cNvPr id="32795" name="Text Box 28"/>
          <p:cNvSpPr txBox="1">
            <a:spLocks noChangeArrowheads="1"/>
          </p:cNvSpPr>
          <p:nvPr/>
        </p:nvSpPr>
        <p:spPr bwMode="auto">
          <a:xfrm>
            <a:off x="5348288" y="3614738"/>
            <a:ext cx="736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1000 EUR</a:t>
            </a:r>
          </a:p>
        </p:txBody>
      </p:sp>
      <p:sp>
        <p:nvSpPr>
          <p:cNvPr id="32796" name="Line 29"/>
          <p:cNvSpPr>
            <a:spLocks noChangeShapeType="1"/>
          </p:cNvSpPr>
          <p:nvPr/>
        </p:nvSpPr>
        <p:spPr bwMode="auto">
          <a:xfrm>
            <a:off x="7524750" y="3570288"/>
            <a:ext cx="0" cy="7207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2797" name="Line 30"/>
          <p:cNvSpPr>
            <a:spLocks noChangeShapeType="1"/>
          </p:cNvSpPr>
          <p:nvPr/>
        </p:nvSpPr>
        <p:spPr bwMode="auto">
          <a:xfrm>
            <a:off x="6948488" y="3570288"/>
            <a:ext cx="11525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2798" name="Text Box 31"/>
          <p:cNvSpPr txBox="1">
            <a:spLocks noChangeArrowheads="1"/>
          </p:cNvSpPr>
          <p:nvPr/>
        </p:nvSpPr>
        <p:spPr bwMode="auto">
          <a:xfrm>
            <a:off x="7053263" y="3254375"/>
            <a:ext cx="88423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Small Comp.</a:t>
            </a:r>
          </a:p>
        </p:txBody>
      </p:sp>
      <p:sp>
        <p:nvSpPr>
          <p:cNvPr id="32799" name="Text Box 32"/>
          <p:cNvSpPr txBox="1">
            <a:spLocks noChangeArrowheads="1"/>
          </p:cNvSpPr>
          <p:nvPr/>
        </p:nvSpPr>
        <p:spPr bwMode="auto">
          <a:xfrm>
            <a:off x="7596188" y="3614738"/>
            <a:ext cx="736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1000 EUR</a:t>
            </a:r>
          </a:p>
        </p:txBody>
      </p:sp>
      <p:sp>
        <p:nvSpPr>
          <p:cNvPr id="32800" name="Line 33"/>
          <p:cNvSpPr>
            <a:spLocks noChangeShapeType="1"/>
          </p:cNvSpPr>
          <p:nvPr/>
        </p:nvSpPr>
        <p:spPr bwMode="auto">
          <a:xfrm>
            <a:off x="6084888" y="3714750"/>
            <a:ext cx="1584325" cy="0"/>
          </a:xfrm>
          <a:prstGeom prst="line">
            <a:avLst/>
          </a:prstGeom>
          <a:noFill/>
          <a:ln w="28575">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2801" name="Text Box 43"/>
          <p:cNvSpPr txBox="1">
            <a:spLocks noChangeArrowheads="1"/>
          </p:cNvSpPr>
          <p:nvPr/>
        </p:nvSpPr>
        <p:spPr bwMode="auto">
          <a:xfrm>
            <a:off x="1476375" y="4437063"/>
            <a:ext cx="7056438" cy="226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eaLnBrk="0" hangingPunct="0">
              <a:defRPr sz="2800" b="1">
                <a:solidFill>
                  <a:schemeClr val="tx1"/>
                </a:solidFill>
                <a:latin typeface="Tahoma" pitchFamily="34" charset="0"/>
              </a:defRPr>
            </a:lvl1pPr>
            <a:lvl2pPr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eaLnBrk="1" hangingPunct="1">
              <a:buFont typeface="Wingdings" pitchFamily="2" charset="2"/>
              <a:buChar char="§"/>
            </a:pPr>
            <a:r>
              <a:rPr lang="en-US" altLang="en-US" sz="1400"/>
              <a:t>Objective: allow the AMS to know which account was debited when for which account. </a:t>
            </a:r>
            <a:r>
              <a:rPr lang="en-US" altLang="en-US" sz="1400" b="0"/>
              <a:t>OPF doesn’t </a:t>
            </a:r>
            <a:r>
              <a:rPr lang="en-US" altLang="en-US" sz="1400" b="0" i="1"/>
              <a:t>do</a:t>
            </a:r>
            <a:r>
              <a:rPr lang="en-US" altLang="en-US" sz="1400" b="0"/>
              <a:t> the accounting, it helps the AMS doing it.</a:t>
            </a:r>
          </a:p>
          <a:p>
            <a:pPr eaLnBrk="1" hangingPunct="1">
              <a:buFont typeface="Wingdings" pitchFamily="2" charset="2"/>
              <a:buChar char="§"/>
            </a:pPr>
            <a:r>
              <a:rPr lang="en-US" altLang="en-US" sz="1400" b="0"/>
              <a:t>In the example above:</a:t>
            </a:r>
          </a:p>
          <a:p>
            <a:pPr lvl="1" eaLnBrk="1" hangingPunct="1">
              <a:buFontTx/>
              <a:buChar char="•"/>
            </a:pPr>
            <a:r>
              <a:rPr lang="en-US" altLang="en-US" sz="1400"/>
              <a:t>World Company’s account is debited</a:t>
            </a:r>
          </a:p>
          <a:p>
            <a:pPr lvl="1" eaLnBrk="1" hangingPunct="1">
              <a:buFontTx/>
              <a:buChar char="•"/>
            </a:pPr>
            <a:r>
              <a:rPr lang="en-US" altLang="en-US" sz="1400"/>
              <a:t>Small Comp.’s account is credited</a:t>
            </a:r>
          </a:p>
          <a:p>
            <a:pPr lvl="1" eaLnBrk="1" hangingPunct="1">
              <a:buFontTx/>
              <a:buChar char="•"/>
            </a:pPr>
            <a:r>
              <a:rPr lang="en-US" altLang="en-US" sz="1400"/>
              <a:t>Assumption: Clarity Bank has an account at Cash Bank</a:t>
            </a:r>
          </a:p>
          <a:p>
            <a:pPr lvl="1" eaLnBrk="1" hangingPunct="1">
              <a:buFontTx/>
              <a:buChar char="•"/>
            </a:pPr>
            <a:r>
              <a:rPr lang="en-US" altLang="en-US" sz="1400"/>
              <a:t>Nostro &amp; Vostro are always “mirror” of each other. The Nostro account is sometimes referred as the “mirror” Nostro.</a:t>
            </a:r>
          </a:p>
          <a:p>
            <a:pPr eaLnBrk="1" hangingPunct="1">
              <a:buFont typeface="Wingdings" pitchFamily="2" charset="2"/>
              <a:buChar char="§"/>
            </a:pPr>
            <a:endParaRPr lang="en-US" altLang="en-US" sz="1400" b="0"/>
          </a:p>
        </p:txBody>
      </p:sp>
    </p:spTree>
    <p:extLst>
      <p:ext uri="{BB962C8B-B14F-4D97-AF65-F5344CB8AC3E}">
        <p14:creationId xmlns:p14="http://schemas.microsoft.com/office/powerpoint/2010/main" val="897518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a:t>Agenda</a:t>
            </a:r>
          </a:p>
        </p:txBody>
      </p:sp>
      <p:sp>
        <p:nvSpPr>
          <p:cNvPr id="35843" name="Rectangle 3"/>
          <p:cNvSpPr>
            <a:spLocks noGrp="1" noChangeArrowheads="1"/>
          </p:cNvSpPr>
          <p:nvPr>
            <p:ph type="body" idx="1"/>
          </p:nvPr>
        </p:nvSpPr>
        <p:spPr/>
        <p:txBody>
          <a:bodyPr/>
          <a:lstStyle/>
          <a:p>
            <a:pPr marL="533400" indent="-533400" eaLnBrk="1" hangingPunct="1">
              <a:buFont typeface="Wingdings" pitchFamily="2" charset="2"/>
              <a:buAutoNum type="arabicPeriod"/>
            </a:pPr>
            <a:r>
              <a:rPr lang="en-US" altLang="en-US">
                <a:solidFill>
                  <a:srgbClr val="B2B2B2"/>
                </a:solidFill>
              </a:rPr>
              <a:t>Introduction to Payments</a:t>
            </a:r>
          </a:p>
          <a:p>
            <a:pPr marL="533400" indent="-533400" eaLnBrk="1" hangingPunct="1">
              <a:buFont typeface="Wingdings" pitchFamily="2" charset="2"/>
              <a:buAutoNum type="arabicPeriod"/>
            </a:pPr>
            <a:r>
              <a:rPr lang="en-US" altLang="en-US">
                <a:solidFill>
                  <a:srgbClr val="B2B2B2"/>
                </a:solidFill>
              </a:rPr>
              <a:t>Some OPF PAYMENT terms and entities</a:t>
            </a:r>
          </a:p>
          <a:p>
            <a:pPr marL="533400" indent="-533400" eaLnBrk="1" hangingPunct="1">
              <a:buFont typeface="Wingdings" pitchFamily="2" charset="2"/>
              <a:buAutoNum type="arabicPeriod"/>
            </a:pPr>
            <a:r>
              <a:rPr lang="en-US" altLang="en-US">
                <a:solidFill>
                  <a:srgbClr val="B2B2B2"/>
                </a:solidFill>
              </a:rPr>
              <a:t>OPF PAYMENT Flows</a:t>
            </a:r>
          </a:p>
          <a:p>
            <a:pPr marL="533400" indent="-533400" eaLnBrk="1" hangingPunct="1">
              <a:buFont typeface="Wingdings" pitchFamily="2" charset="2"/>
              <a:buAutoNum type="arabicPeriod"/>
            </a:pPr>
            <a:r>
              <a:rPr lang="en-US" altLang="en-US">
                <a:solidFill>
                  <a:srgbClr val="B2B2B2"/>
                </a:solidFill>
              </a:rPr>
              <a:t>Accounting</a:t>
            </a:r>
          </a:p>
          <a:p>
            <a:pPr marL="533400" indent="-533400" eaLnBrk="1" hangingPunct="1">
              <a:buFont typeface="Wingdings" pitchFamily="2" charset="2"/>
              <a:buAutoNum type="arabicPeriod"/>
            </a:pPr>
            <a:r>
              <a:rPr lang="en-US" altLang="en-US"/>
              <a:t>R-Transactions</a:t>
            </a:r>
          </a:p>
          <a:p>
            <a:pPr marL="533400" indent="-533400" eaLnBrk="1" hangingPunct="1">
              <a:buFont typeface="Wingdings" pitchFamily="2" charset="2"/>
              <a:buAutoNum type="arabicPeriod"/>
            </a:pPr>
            <a:r>
              <a:rPr lang="en-US" altLang="en-US">
                <a:solidFill>
                  <a:srgbClr val="B2B2B2"/>
                </a:solidFill>
              </a:rPr>
              <a:t>Formats</a:t>
            </a:r>
          </a:p>
          <a:p>
            <a:pPr marL="533400" indent="-533400" eaLnBrk="1" hangingPunct="1">
              <a:buFont typeface="Wingdings" pitchFamily="2" charset="2"/>
              <a:buAutoNum type="arabicPeriod"/>
            </a:pPr>
            <a:r>
              <a:rPr lang="en-US" altLang="en-US">
                <a:solidFill>
                  <a:srgbClr val="B2B2B2"/>
                </a:solidFill>
              </a:rPr>
              <a:t>Exchange Conditions</a:t>
            </a:r>
          </a:p>
          <a:p>
            <a:pPr marL="533400" indent="-533400" eaLnBrk="1" hangingPunct="1"/>
            <a:endParaRPr lang="en-US" altLang="en-US">
              <a:solidFill>
                <a:srgbClr val="B2B2B2"/>
              </a:solidFill>
            </a:endParaRPr>
          </a:p>
        </p:txBody>
      </p:sp>
    </p:spTree>
    <p:extLst>
      <p:ext uri="{BB962C8B-B14F-4D97-AF65-F5344CB8AC3E}">
        <p14:creationId xmlns:p14="http://schemas.microsoft.com/office/powerpoint/2010/main" val="22290461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a:t>5. R-Transactions</a:t>
            </a:r>
          </a:p>
        </p:txBody>
      </p:sp>
      <p:sp>
        <p:nvSpPr>
          <p:cNvPr id="36867" name="Rectangle 3"/>
          <p:cNvSpPr>
            <a:spLocks noGrp="1" noChangeArrowheads="1"/>
          </p:cNvSpPr>
          <p:nvPr>
            <p:ph type="body" idx="1"/>
          </p:nvPr>
        </p:nvSpPr>
        <p:spPr/>
        <p:txBody>
          <a:bodyPr/>
          <a:lstStyle/>
          <a:p>
            <a:pPr eaLnBrk="1" hangingPunct="1">
              <a:buFont typeface="Wingdings" pitchFamily="2" charset="2"/>
              <a:buChar char="§"/>
            </a:pPr>
            <a:r>
              <a:rPr lang="en-US" altLang="en-US" sz="1800" dirty="0"/>
              <a:t>R-Transaction: a Transaction that relates to another transaction, previously received, and that aims to “cancel” or “reject” it.</a:t>
            </a:r>
          </a:p>
          <a:p>
            <a:pPr eaLnBrk="1" hangingPunct="1">
              <a:buFont typeface="Wingdings" pitchFamily="2" charset="2"/>
              <a:buChar char="§"/>
            </a:pPr>
            <a:r>
              <a:rPr lang="en-US" altLang="en-US" sz="1800" dirty="0"/>
              <a:t>R-Transaction can be created by the system (for instance to reject a Transaction that failed a validation), or received from other parties</a:t>
            </a:r>
          </a:p>
          <a:p>
            <a:pPr eaLnBrk="1" hangingPunct="1">
              <a:buFont typeface="Wingdings" pitchFamily="2" charset="2"/>
              <a:buChar char="§"/>
            </a:pPr>
            <a:r>
              <a:rPr lang="en-US" altLang="en-US" sz="1800" dirty="0"/>
              <a:t>Two types of R-Transactions</a:t>
            </a:r>
          </a:p>
          <a:p>
            <a:pPr lvl="1" eaLnBrk="1" hangingPunct="1"/>
            <a:r>
              <a:rPr lang="en-US" altLang="en-US" sz="1600" dirty="0"/>
              <a:t>Reject:</a:t>
            </a:r>
          </a:p>
          <a:p>
            <a:pPr lvl="1" eaLnBrk="1" hangingPunct="1"/>
            <a:endParaRPr lang="en-US" altLang="en-US" sz="1600" dirty="0"/>
          </a:p>
          <a:p>
            <a:pPr lvl="1" eaLnBrk="1" hangingPunct="1"/>
            <a:endParaRPr lang="en-US" altLang="en-US" sz="1600" dirty="0"/>
          </a:p>
          <a:p>
            <a:pPr lvl="1" eaLnBrk="1" hangingPunct="1"/>
            <a:r>
              <a:rPr lang="en-US" altLang="en-US" sz="1600" dirty="0"/>
              <a:t>Cancel</a:t>
            </a:r>
          </a:p>
          <a:p>
            <a:pPr lvl="1" eaLnBrk="1" hangingPunct="1"/>
            <a:endParaRPr lang="en-US" altLang="en-US" sz="1600" dirty="0"/>
          </a:p>
          <a:p>
            <a:pPr lvl="1" eaLnBrk="1" hangingPunct="1"/>
            <a:endParaRPr lang="en-US" altLang="en-US" sz="1600" dirty="0"/>
          </a:p>
          <a:p>
            <a:pPr lvl="1" eaLnBrk="1" hangingPunct="1"/>
            <a:endParaRPr lang="en-US" altLang="en-US" sz="1600" dirty="0"/>
          </a:p>
          <a:p>
            <a:pPr eaLnBrk="1" hangingPunct="1">
              <a:buFont typeface="Wingdings" pitchFamily="2" charset="2"/>
              <a:buChar char="§"/>
            </a:pPr>
            <a:r>
              <a:rPr lang="en-US" altLang="en-US" sz="1800" dirty="0"/>
              <a:t>Reconciliation service: a service that allows to find the original Transaction for a received R-Transaction</a:t>
            </a:r>
          </a:p>
          <a:p>
            <a:pPr eaLnBrk="1" hangingPunct="1">
              <a:buFont typeface="Wingdings" pitchFamily="2" charset="2"/>
              <a:buChar char="§"/>
            </a:pPr>
            <a:r>
              <a:rPr lang="en-US" altLang="en-US" sz="1800" dirty="0"/>
              <a:t>R-Transaction are routed as any other Transaction.</a:t>
            </a:r>
          </a:p>
        </p:txBody>
      </p:sp>
      <p:pic>
        <p:nvPicPr>
          <p:cNvPr id="36868" name="Picture 4" descr="ba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3357563"/>
            <a:ext cx="9032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Line 7"/>
          <p:cNvSpPr>
            <a:spLocks noChangeShapeType="1"/>
          </p:cNvSpPr>
          <p:nvPr/>
        </p:nvSpPr>
        <p:spPr bwMode="auto">
          <a:xfrm>
            <a:off x="4572000" y="3500438"/>
            <a:ext cx="1295400" cy="0"/>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36870" name="Picture 8" descr="ba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3450" y="3357563"/>
            <a:ext cx="9032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Line 11"/>
          <p:cNvSpPr>
            <a:spLocks noChangeShapeType="1"/>
          </p:cNvSpPr>
          <p:nvPr/>
        </p:nvSpPr>
        <p:spPr bwMode="auto">
          <a:xfrm>
            <a:off x="4572000" y="3789363"/>
            <a:ext cx="1295400" cy="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6872" name="Text Box 12"/>
          <p:cNvSpPr txBox="1">
            <a:spLocks noChangeArrowheads="1"/>
          </p:cNvSpPr>
          <p:nvPr/>
        </p:nvSpPr>
        <p:spPr bwMode="auto">
          <a:xfrm>
            <a:off x="4714875" y="3213100"/>
            <a:ext cx="9842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1. Transaction</a:t>
            </a:r>
          </a:p>
        </p:txBody>
      </p:sp>
      <p:sp>
        <p:nvSpPr>
          <p:cNvPr id="36873" name="Text Box 13"/>
          <p:cNvSpPr txBox="1">
            <a:spLocks noChangeArrowheads="1"/>
          </p:cNvSpPr>
          <p:nvPr/>
        </p:nvSpPr>
        <p:spPr bwMode="auto">
          <a:xfrm>
            <a:off x="4938713" y="3573463"/>
            <a:ext cx="6826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2. Reject</a:t>
            </a:r>
          </a:p>
        </p:txBody>
      </p:sp>
      <p:pic>
        <p:nvPicPr>
          <p:cNvPr id="36874" name="Picture 14" descr="ba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4292600"/>
            <a:ext cx="90328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5" name="Line 15"/>
          <p:cNvSpPr>
            <a:spLocks noChangeShapeType="1"/>
          </p:cNvSpPr>
          <p:nvPr/>
        </p:nvSpPr>
        <p:spPr bwMode="auto">
          <a:xfrm>
            <a:off x="4643438" y="4435475"/>
            <a:ext cx="1295400" cy="0"/>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36876" name="Picture 16" descr="ba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4292600"/>
            <a:ext cx="90328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7" name="Line 17"/>
          <p:cNvSpPr>
            <a:spLocks noChangeShapeType="1"/>
          </p:cNvSpPr>
          <p:nvPr/>
        </p:nvSpPr>
        <p:spPr bwMode="auto">
          <a:xfrm>
            <a:off x="4643438" y="4724400"/>
            <a:ext cx="12954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6878" name="Text Box 18"/>
          <p:cNvSpPr txBox="1">
            <a:spLocks noChangeArrowheads="1"/>
          </p:cNvSpPr>
          <p:nvPr/>
        </p:nvSpPr>
        <p:spPr bwMode="auto">
          <a:xfrm>
            <a:off x="4786313" y="4148138"/>
            <a:ext cx="9842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1. Transaction</a:t>
            </a:r>
          </a:p>
        </p:txBody>
      </p:sp>
      <p:sp>
        <p:nvSpPr>
          <p:cNvPr id="36879" name="Text Box 19"/>
          <p:cNvSpPr txBox="1">
            <a:spLocks noChangeArrowheads="1"/>
          </p:cNvSpPr>
          <p:nvPr/>
        </p:nvSpPr>
        <p:spPr bwMode="auto">
          <a:xfrm>
            <a:off x="5002213" y="4508500"/>
            <a:ext cx="70008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2. Cancel</a:t>
            </a:r>
          </a:p>
        </p:txBody>
      </p:sp>
    </p:spTree>
    <p:extLst>
      <p:ext uri="{BB962C8B-B14F-4D97-AF65-F5344CB8AC3E}">
        <p14:creationId xmlns:p14="http://schemas.microsoft.com/office/powerpoint/2010/main" val="24422182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en-US"/>
              <a:t>5. R-Transactions</a:t>
            </a:r>
          </a:p>
        </p:txBody>
      </p:sp>
      <p:sp>
        <p:nvSpPr>
          <p:cNvPr id="37891" name="Rectangle 3"/>
          <p:cNvSpPr>
            <a:spLocks noGrp="1" noChangeArrowheads="1"/>
          </p:cNvSpPr>
          <p:nvPr>
            <p:ph type="body" idx="1"/>
          </p:nvPr>
        </p:nvSpPr>
        <p:spPr/>
        <p:txBody>
          <a:bodyPr/>
          <a:lstStyle/>
          <a:p>
            <a:pPr eaLnBrk="1" hangingPunct="1">
              <a:buFont typeface="Wingdings" pitchFamily="2" charset="2"/>
              <a:buChar char="§"/>
            </a:pPr>
            <a:r>
              <a:rPr lang="en-US" altLang="en-US" sz="1800"/>
              <a:t>Some schemes allow R-Transactions, some scheme don’t.</a:t>
            </a:r>
          </a:p>
          <a:p>
            <a:pPr eaLnBrk="1" hangingPunct="1">
              <a:buFont typeface="Wingdings" pitchFamily="2" charset="2"/>
              <a:buChar char="§"/>
            </a:pPr>
            <a:r>
              <a:rPr lang="en-US" altLang="en-US" sz="1800"/>
              <a:t>Some scheme allow several levels of R-Transaction: you can reject an R-Transaction.</a:t>
            </a:r>
          </a:p>
          <a:p>
            <a:pPr eaLnBrk="1" hangingPunct="1">
              <a:buFont typeface="Wingdings" pitchFamily="2" charset="2"/>
              <a:buChar char="§"/>
            </a:pPr>
            <a:endParaRPr lang="en-US" altLang="en-US" sz="1800"/>
          </a:p>
          <a:p>
            <a:pPr eaLnBrk="1" hangingPunct="1">
              <a:buFont typeface="Wingdings" pitchFamily="2" charset="2"/>
              <a:buChar char="§"/>
            </a:pPr>
            <a:endParaRPr lang="en-US" altLang="en-US" sz="1800"/>
          </a:p>
          <a:p>
            <a:pPr eaLnBrk="1" hangingPunct="1">
              <a:buFont typeface="Wingdings" pitchFamily="2" charset="2"/>
              <a:buChar char="§"/>
            </a:pPr>
            <a:endParaRPr lang="en-US" altLang="en-US" sz="1800"/>
          </a:p>
          <a:p>
            <a:pPr eaLnBrk="1" hangingPunct="1">
              <a:buFont typeface="Wingdings" pitchFamily="2" charset="2"/>
              <a:buChar char="§"/>
            </a:pPr>
            <a:endParaRPr lang="en-US" altLang="en-US" sz="1800"/>
          </a:p>
          <a:p>
            <a:pPr eaLnBrk="1" hangingPunct="1">
              <a:buFont typeface="Wingdings" pitchFamily="2" charset="2"/>
              <a:buChar char="§"/>
            </a:pPr>
            <a:r>
              <a:rPr lang="en-US" altLang="en-US" sz="1800"/>
              <a:t>Examples:</a:t>
            </a:r>
          </a:p>
          <a:p>
            <a:pPr lvl="1" eaLnBrk="1" hangingPunct="1"/>
            <a:r>
              <a:rPr lang="en-US" altLang="en-US" sz="1600"/>
              <a:t>SEPA Direct Debit: R-Transaction Level 1</a:t>
            </a:r>
          </a:p>
          <a:p>
            <a:pPr lvl="1" eaLnBrk="1" hangingPunct="1"/>
            <a:r>
              <a:rPr lang="en-US" altLang="en-US" sz="1600"/>
              <a:t>International Payments: No R-Transaction</a:t>
            </a:r>
          </a:p>
          <a:p>
            <a:pPr lvl="1" eaLnBrk="1" hangingPunct="1"/>
            <a:r>
              <a:rPr lang="en-US" altLang="en-US" sz="1600"/>
              <a:t>NACHA: R-Transactions Level 3 (?)</a:t>
            </a:r>
          </a:p>
          <a:p>
            <a:pPr eaLnBrk="1" hangingPunct="1">
              <a:buFont typeface="Wingdings" pitchFamily="2" charset="2"/>
              <a:buChar char="§"/>
            </a:pPr>
            <a:r>
              <a:rPr lang="en-US" altLang="en-US" sz="1800"/>
              <a:t>When OPF must reject a transaction, it will “consult” custom code to determine if R-Transactions are allowed for this Transaction or not.</a:t>
            </a:r>
          </a:p>
          <a:p>
            <a:pPr eaLnBrk="1" hangingPunct="1">
              <a:buFont typeface="Wingdings" pitchFamily="2" charset="2"/>
              <a:buChar char="§"/>
            </a:pPr>
            <a:r>
              <a:rPr lang="en-US" altLang="en-US" sz="1800"/>
              <a:t>If yes, an R-Transaction is created. It will be routed and submitted as any other transaction</a:t>
            </a:r>
          </a:p>
          <a:p>
            <a:pPr eaLnBrk="1" hangingPunct="1">
              <a:buFont typeface="Wingdings" pitchFamily="2" charset="2"/>
              <a:buChar char="§"/>
            </a:pPr>
            <a:r>
              <a:rPr lang="en-US" altLang="en-US" sz="1800"/>
              <a:t>If no, the Transaction to be rejected is “routed to a suspense account”: dead end for the transaction</a:t>
            </a:r>
          </a:p>
          <a:p>
            <a:pPr eaLnBrk="1" hangingPunct="1"/>
            <a:endParaRPr lang="en-US" altLang="en-US" sz="1800"/>
          </a:p>
        </p:txBody>
      </p:sp>
      <p:pic>
        <p:nvPicPr>
          <p:cNvPr id="37892" name="Picture 4" descr="ba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2379663"/>
            <a:ext cx="9032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Line 5"/>
          <p:cNvSpPr>
            <a:spLocks noChangeShapeType="1"/>
          </p:cNvSpPr>
          <p:nvPr/>
        </p:nvSpPr>
        <p:spPr bwMode="auto">
          <a:xfrm>
            <a:off x="4572000" y="2347913"/>
            <a:ext cx="1295400" cy="0"/>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37894" name="Picture 6" descr="ba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3450" y="2420938"/>
            <a:ext cx="9032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Line 7"/>
          <p:cNvSpPr>
            <a:spLocks noChangeShapeType="1"/>
          </p:cNvSpPr>
          <p:nvPr/>
        </p:nvSpPr>
        <p:spPr bwMode="auto">
          <a:xfrm>
            <a:off x="4572000" y="2636838"/>
            <a:ext cx="1295400" cy="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7896" name="Text Box 8"/>
          <p:cNvSpPr txBox="1">
            <a:spLocks noChangeArrowheads="1"/>
          </p:cNvSpPr>
          <p:nvPr/>
        </p:nvSpPr>
        <p:spPr bwMode="auto">
          <a:xfrm>
            <a:off x="4714875" y="2060575"/>
            <a:ext cx="9842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1. Transaction</a:t>
            </a:r>
          </a:p>
        </p:txBody>
      </p:sp>
      <p:sp>
        <p:nvSpPr>
          <p:cNvPr id="37897" name="Text Box 9"/>
          <p:cNvSpPr txBox="1">
            <a:spLocks noChangeArrowheads="1"/>
          </p:cNvSpPr>
          <p:nvPr/>
        </p:nvSpPr>
        <p:spPr bwMode="auto">
          <a:xfrm>
            <a:off x="4721225" y="2420938"/>
            <a:ext cx="11207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2. Reject Level 1</a:t>
            </a:r>
          </a:p>
        </p:txBody>
      </p:sp>
      <p:sp>
        <p:nvSpPr>
          <p:cNvPr id="37898" name="Line 10"/>
          <p:cNvSpPr>
            <a:spLocks noChangeShapeType="1"/>
          </p:cNvSpPr>
          <p:nvPr/>
        </p:nvSpPr>
        <p:spPr bwMode="auto">
          <a:xfrm>
            <a:off x="4572000" y="2924175"/>
            <a:ext cx="12954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7899" name="Line 11"/>
          <p:cNvSpPr>
            <a:spLocks noChangeShapeType="1"/>
          </p:cNvSpPr>
          <p:nvPr/>
        </p:nvSpPr>
        <p:spPr bwMode="auto">
          <a:xfrm>
            <a:off x="4572000" y="3213100"/>
            <a:ext cx="1295400" cy="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7900" name="Text Box 12"/>
          <p:cNvSpPr txBox="1">
            <a:spLocks noChangeArrowheads="1"/>
          </p:cNvSpPr>
          <p:nvPr/>
        </p:nvSpPr>
        <p:spPr bwMode="auto">
          <a:xfrm>
            <a:off x="4714875" y="2679700"/>
            <a:ext cx="11207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3. Reject Level 2</a:t>
            </a:r>
          </a:p>
        </p:txBody>
      </p:sp>
      <p:sp>
        <p:nvSpPr>
          <p:cNvPr id="37901" name="Text Box 13"/>
          <p:cNvSpPr txBox="1">
            <a:spLocks noChangeArrowheads="1"/>
          </p:cNvSpPr>
          <p:nvPr/>
        </p:nvSpPr>
        <p:spPr bwMode="auto">
          <a:xfrm>
            <a:off x="4716463" y="2968625"/>
            <a:ext cx="11207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4. Reject Level 3</a:t>
            </a:r>
          </a:p>
        </p:txBody>
      </p:sp>
    </p:spTree>
    <p:extLst>
      <p:ext uri="{BB962C8B-B14F-4D97-AF65-F5344CB8AC3E}">
        <p14:creationId xmlns:p14="http://schemas.microsoft.com/office/powerpoint/2010/main" val="13643572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a:t>Agenda</a:t>
            </a:r>
          </a:p>
        </p:txBody>
      </p:sp>
      <p:sp>
        <p:nvSpPr>
          <p:cNvPr id="38915" name="Rectangle 3"/>
          <p:cNvSpPr>
            <a:spLocks noGrp="1" noChangeArrowheads="1"/>
          </p:cNvSpPr>
          <p:nvPr>
            <p:ph type="body" idx="1"/>
          </p:nvPr>
        </p:nvSpPr>
        <p:spPr/>
        <p:txBody>
          <a:bodyPr/>
          <a:lstStyle/>
          <a:p>
            <a:pPr marL="533400" indent="-533400" eaLnBrk="1" hangingPunct="1">
              <a:buFont typeface="Wingdings" pitchFamily="2" charset="2"/>
              <a:buAutoNum type="arabicPeriod"/>
            </a:pPr>
            <a:r>
              <a:rPr lang="en-US" altLang="en-US">
                <a:solidFill>
                  <a:srgbClr val="B2B2B2"/>
                </a:solidFill>
              </a:rPr>
              <a:t>Introduction to Payments</a:t>
            </a:r>
          </a:p>
          <a:p>
            <a:pPr marL="533400" indent="-533400" eaLnBrk="1" hangingPunct="1">
              <a:buFont typeface="Wingdings" pitchFamily="2" charset="2"/>
              <a:buAutoNum type="arabicPeriod"/>
            </a:pPr>
            <a:r>
              <a:rPr lang="en-US" altLang="en-US">
                <a:solidFill>
                  <a:srgbClr val="B2B2B2"/>
                </a:solidFill>
              </a:rPr>
              <a:t>Some PEX terms and entities</a:t>
            </a:r>
          </a:p>
          <a:p>
            <a:pPr marL="533400" indent="-533400" eaLnBrk="1" hangingPunct="1">
              <a:buFont typeface="Wingdings" pitchFamily="2" charset="2"/>
              <a:buAutoNum type="arabicPeriod"/>
            </a:pPr>
            <a:r>
              <a:rPr lang="en-US" altLang="en-US">
                <a:solidFill>
                  <a:srgbClr val="B2B2B2"/>
                </a:solidFill>
              </a:rPr>
              <a:t>PEX Flows</a:t>
            </a:r>
          </a:p>
          <a:p>
            <a:pPr marL="533400" indent="-533400" eaLnBrk="1" hangingPunct="1">
              <a:buFont typeface="Wingdings" pitchFamily="2" charset="2"/>
              <a:buAutoNum type="arabicPeriod"/>
            </a:pPr>
            <a:r>
              <a:rPr lang="en-US" altLang="en-US">
                <a:solidFill>
                  <a:srgbClr val="B2B2B2"/>
                </a:solidFill>
              </a:rPr>
              <a:t>Accounting</a:t>
            </a:r>
          </a:p>
          <a:p>
            <a:pPr marL="533400" indent="-533400" eaLnBrk="1" hangingPunct="1">
              <a:buFont typeface="Wingdings" pitchFamily="2" charset="2"/>
              <a:buAutoNum type="arabicPeriod"/>
            </a:pPr>
            <a:r>
              <a:rPr lang="en-US" altLang="en-US">
                <a:solidFill>
                  <a:srgbClr val="B2B2B2"/>
                </a:solidFill>
              </a:rPr>
              <a:t>R-Transactions</a:t>
            </a:r>
          </a:p>
          <a:p>
            <a:pPr marL="533400" indent="-533400" eaLnBrk="1" hangingPunct="1">
              <a:buFont typeface="Wingdings" pitchFamily="2" charset="2"/>
              <a:buAutoNum type="arabicPeriod"/>
            </a:pPr>
            <a:r>
              <a:rPr lang="en-US" altLang="en-US"/>
              <a:t>Formats</a:t>
            </a:r>
          </a:p>
          <a:p>
            <a:pPr marL="533400" indent="-533400" eaLnBrk="1" hangingPunct="1">
              <a:buFont typeface="Wingdings" pitchFamily="2" charset="2"/>
              <a:buAutoNum type="arabicPeriod"/>
            </a:pPr>
            <a:r>
              <a:rPr lang="en-US" altLang="en-US">
                <a:solidFill>
                  <a:srgbClr val="B2B2B2"/>
                </a:solidFill>
              </a:rPr>
              <a:t>Exchange Conditions</a:t>
            </a:r>
          </a:p>
          <a:p>
            <a:pPr marL="533400" indent="-533400" eaLnBrk="1" hangingPunct="1"/>
            <a:endParaRPr lang="en-US" altLang="en-US">
              <a:solidFill>
                <a:srgbClr val="B2B2B2"/>
              </a:solidFill>
            </a:endParaRPr>
          </a:p>
        </p:txBody>
      </p:sp>
    </p:spTree>
    <p:extLst>
      <p:ext uri="{BB962C8B-B14F-4D97-AF65-F5344CB8AC3E}">
        <p14:creationId xmlns:p14="http://schemas.microsoft.com/office/powerpoint/2010/main" val="3104656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a:t>6. Formats: ISO20022</a:t>
            </a:r>
          </a:p>
        </p:txBody>
      </p:sp>
      <p:sp>
        <p:nvSpPr>
          <p:cNvPr id="39939" name="Rectangle 3"/>
          <p:cNvSpPr>
            <a:spLocks noGrp="1" noChangeArrowheads="1"/>
          </p:cNvSpPr>
          <p:nvPr>
            <p:ph type="body" idx="1"/>
          </p:nvPr>
        </p:nvSpPr>
        <p:spPr/>
        <p:txBody>
          <a:bodyPr/>
          <a:lstStyle/>
          <a:p>
            <a:pPr eaLnBrk="1" hangingPunct="1">
              <a:buFont typeface="Wingdings" pitchFamily="2" charset="2"/>
              <a:buChar char="§"/>
            </a:pPr>
            <a:r>
              <a:rPr lang="en-US" altLang="en-US" sz="2000"/>
              <a:t>XML Based format</a:t>
            </a:r>
          </a:p>
          <a:p>
            <a:pPr eaLnBrk="1" hangingPunct="1">
              <a:buFont typeface="Wingdings" pitchFamily="2" charset="2"/>
              <a:buChar char="§"/>
            </a:pPr>
            <a:r>
              <a:rPr lang="en-US" altLang="en-US" sz="2000"/>
              <a:t>SEPA CT and DD uses ISO20022</a:t>
            </a:r>
          </a:p>
          <a:p>
            <a:pPr eaLnBrk="1" hangingPunct="1">
              <a:buFont typeface="Wingdings" pitchFamily="2" charset="2"/>
              <a:buChar char="§"/>
            </a:pPr>
            <a:r>
              <a:rPr lang="en-US" altLang="en-US" sz="2000"/>
              <a:t>Payment Initiation</a:t>
            </a:r>
          </a:p>
          <a:p>
            <a:pPr lvl="1" eaLnBrk="1" hangingPunct="1"/>
            <a:r>
              <a:rPr lang="en-US" altLang="en-US" sz="1800" err="1"/>
              <a:t>CustomerDirectDebitInitiation</a:t>
            </a:r>
            <a:endParaRPr lang="en-US" altLang="en-US" sz="1800"/>
          </a:p>
          <a:p>
            <a:pPr lvl="1" eaLnBrk="1" hangingPunct="1"/>
            <a:r>
              <a:rPr lang="en-US" altLang="en-US" sz="1800" err="1"/>
              <a:t>CustomerCreditTransferInitiation</a:t>
            </a:r>
            <a:endParaRPr lang="en-US" altLang="en-US" sz="1800"/>
          </a:p>
          <a:p>
            <a:pPr lvl="1" eaLnBrk="1" hangingPunct="1"/>
            <a:r>
              <a:rPr lang="en-US" altLang="en-US" sz="1800" err="1"/>
              <a:t>CustomerPaymentReversal</a:t>
            </a:r>
            <a:endParaRPr lang="en-US" altLang="en-US" sz="1800"/>
          </a:p>
          <a:p>
            <a:pPr eaLnBrk="1" hangingPunct="1">
              <a:buFont typeface="Wingdings" pitchFamily="2" charset="2"/>
              <a:buChar char="§"/>
            </a:pPr>
            <a:r>
              <a:rPr lang="en-US" altLang="en-US" sz="2000"/>
              <a:t>Payments Clearing and Settlement</a:t>
            </a:r>
          </a:p>
          <a:p>
            <a:pPr lvl="1" eaLnBrk="1" hangingPunct="1"/>
            <a:r>
              <a:rPr lang="en-US" altLang="en-US" sz="1800" err="1"/>
              <a:t>FIToFICustomerCreditTransfer</a:t>
            </a:r>
            <a:endParaRPr lang="en-US" altLang="en-US" sz="1800"/>
          </a:p>
          <a:p>
            <a:pPr lvl="1" eaLnBrk="1" hangingPunct="1"/>
            <a:r>
              <a:rPr lang="en-US" altLang="en-US" sz="1800" err="1"/>
              <a:t>FIToFICustomerDirectDebit</a:t>
            </a:r>
            <a:endParaRPr lang="en-US" altLang="en-US" sz="1800"/>
          </a:p>
          <a:p>
            <a:pPr lvl="1" eaLnBrk="1" hangingPunct="1"/>
            <a:r>
              <a:rPr lang="en-US" altLang="en-US" sz="1800" err="1"/>
              <a:t>FIToFIPaymentReversal</a:t>
            </a:r>
            <a:endParaRPr lang="en-US" altLang="en-US" sz="1800"/>
          </a:p>
          <a:p>
            <a:pPr lvl="1" eaLnBrk="1" hangingPunct="1"/>
            <a:r>
              <a:rPr lang="en-US" altLang="en-US" sz="1800" err="1"/>
              <a:t>FinancialInstitutionCreditTransfer</a:t>
            </a:r>
            <a:endParaRPr lang="en-US" altLang="en-US" sz="1800"/>
          </a:p>
          <a:p>
            <a:pPr lvl="1" eaLnBrk="1" hangingPunct="1"/>
            <a:r>
              <a:rPr lang="en-US" altLang="en-US" sz="1800" err="1"/>
              <a:t>PaymentCancellationRequest</a:t>
            </a:r>
            <a:endParaRPr lang="en-US" altLang="en-US" sz="1800"/>
          </a:p>
          <a:p>
            <a:pPr lvl="1" eaLnBrk="1" hangingPunct="1"/>
            <a:r>
              <a:rPr lang="en-US" altLang="en-US" sz="1800" err="1"/>
              <a:t>PaymentReturn</a:t>
            </a:r>
            <a:endParaRPr lang="en-US" altLang="en-US" sz="1800"/>
          </a:p>
          <a:p>
            <a:pPr lvl="1" eaLnBrk="1" hangingPunct="1"/>
            <a:r>
              <a:rPr lang="en-US" altLang="en-US" sz="1800" err="1"/>
              <a:t>PaymentStatusReport</a:t>
            </a:r>
            <a:endParaRPr lang="en-US" altLang="en-US" sz="1800"/>
          </a:p>
        </p:txBody>
      </p:sp>
    </p:spTree>
    <p:extLst>
      <p:ext uri="{BB962C8B-B14F-4D97-AF65-F5344CB8AC3E}">
        <p14:creationId xmlns:p14="http://schemas.microsoft.com/office/powerpoint/2010/main" val="18911905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en-US"/>
              <a:t>6. SWIFTNet format</a:t>
            </a:r>
          </a:p>
        </p:txBody>
      </p:sp>
      <p:sp>
        <p:nvSpPr>
          <p:cNvPr id="40963" name="Rectangle 3"/>
          <p:cNvSpPr>
            <a:spLocks noGrp="1" noChangeArrowheads="1"/>
          </p:cNvSpPr>
          <p:nvPr>
            <p:ph type="body" idx="1"/>
          </p:nvPr>
        </p:nvSpPr>
        <p:spPr/>
        <p:txBody>
          <a:bodyPr/>
          <a:lstStyle/>
          <a:p>
            <a:pPr eaLnBrk="1" hangingPunct="1">
              <a:buFont typeface="Wingdings" pitchFamily="2" charset="2"/>
              <a:buChar char="§"/>
            </a:pPr>
            <a:r>
              <a:rPr lang="en-US" altLang="en-US" sz="1800"/>
              <a:t>SWIFT is a network used by banks to exchange financial information in a reliable an secure way</a:t>
            </a:r>
          </a:p>
          <a:p>
            <a:pPr eaLnBrk="1" hangingPunct="1">
              <a:buFont typeface="Wingdings" pitchFamily="2" charset="2"/>
              <a:buChar char="§"/>
            </a:pPr>
            <a:r>
              <a:rPr lang="en-US" altLang="en-US" sz="1800"/>
              <a:t>SWIFT uses another ISO standard for the format of the exchanged payments, but will move to ISO20022. This will take time however.</a:t>
            </a:r>
          </a:p>
          <a:p>
            <a:pPr eaLnBrk="1" hangingPunct="1">
              <a:buFont typeface="Wingdings" pitchFamily="2" charset="2"/>
              <a:buChar char="§"/>
            </a:pPr>
            <a:r>
              <a:rPr lang="en-US" altLang="en-US" sz="1800"/>
              <a:t>SWIFT messages are text-based</a:t>
            </a:r>
          </a:p>
          <a:p>
            <a:pPr eaLnBrk="1" hangingPunct="1">
              <a:buFont typeface="Wingdings" pitchFamily="2" charset="2"/>
              <a:buChar char="§"/>
            </a:pPr>
            <a:r>
              <a:rPr lang="en-US" altLang="en-US" sz="1800"/>
              <a:t>Payment Initiation	</a:t>
            </a:r>
          </a:p>
          <a:p>
            <a:pPr lvl="1" eaLnBrk="1" hangingPunct="1"/>
            <a:r>
              <a:rPr lang="en-US" altLang="en-US" sz="1600"/>
              <a:t>MT101 = equivalent of </a:t>
            </a:r>
            <a:r>
              <a:rPr lang="en-US" altLang="en-US" sz="1600" err="1"/>
              <a:t>CustomerCreditTransferInitiation</a:t>
            </a:r>
            <a:endParaRPr lang="en-US" altLang="en-US" sz="1600"/>
          </a:p>
          <a:p>
            <a:pPr eaLnBrk="1" hangingPunct="1">
              <a:buFont typeface="Wingdings" pitchFamily="2" charset="2"/>
              <a:buChar char="§"/>
            </a:pPr>
            <a:r>
              <a:rPr lang="en-US" altLang="en-US" sz="1800"/>
              <a:t>Payment Clearing and Settlement</a:t>
            </a:r>
          </a:p>
          <a:p>
            <a:pPr lvl="1" eaLnBrk="1" hangingPunct="1"/>
            <a:r>
              <a:rPr lang="en-US" altLang="en-US" sz="1600"/>
              <a:t>MT103 and MT102 = equivalent of </a:t>
            </a:r>
            <a:r>
              <a:rPr lang="en-US" altLang="en-US" sz="1600" err="1"/>
              <a:t>FIToFICustomerCreditTransfer</a:t>
            </a:r>
            <a:endParaRPr lang="en-US" altLang="en-US" sz="1600"/>
          </a:p>
          <a:p>
            <a:pPr lvl="1" eaLnBrk="1" hangingPunct="1"/>
            <a:r>
              <a:rPr lang="en-US" altLang="en-US" sz="1600"/>
              <a:t>MT202/MT203 = </a:t>
            </a:r>
            <a:r>
              <a:rPr lang="en-US" altLang="en-US" sz="1600" err="1"/>
              <a:t>FinancialInstitutionCreditTransfer</a:t>
            </a:r>
            <a:endParaRPr lang="en-US" altLang="en-US" sz="1600"/>
          </a:p>
          <a:p>
            <a:pPr eaLnBrk="1" hangingPunct="1">
              <a:buFont typeface="Wingdings" pitchFamily="2" charset="2"/>
              <a:buChar char="§"/>
            </a:pPr>
            <a:r>
              <a:rPr lang="en-US" altLang="en-US" sz="1800"/>
              <a:t>A message is composed of “blocks”: {1: …}{2: }</a:t>
            </a:r>
          </a:p>
          <a:p>
            <a:pPr eaLnBrk="1" hangingPunct="1">
              <a:buFont typeface="Wingdings" pitchFamily="2" charset="2"/>
              <a:buChar char="§"/>
            </a:pPr>
            <a:r>
              <a:rPr lang="en-US" altLang="en-US" sz="1800"/>
              <a:t>The “user” block (4) contains the details of the message. It is “tag” based:</a:t>
            </a:r>
          </a:p>
          <a:p>
            <a:pPr lvl="1" eaLnBrk="1" hangingPunct="1"/>
            <a:r>
              <a:rPr lang="en-US" altLang="en-US" sz="1600"/>
              <a:t>:32A: contains the value date, and settlement amount</a:t>
            </a:r>
          </a:p>
          <a:p>
            <a:pPr lvl="1" eaLnBrk="1" hangingPunct="1"/>
            <a:r>
              <a:rPr lang="en-US" altLang="en-US" sz="1600"/>
              <a:t>:59A: contains the beneficiary</a:t>
            </a:r>
          </a:p>
          <a:p>
            <a:pPr lvl="2" eaLnBrk="1" hangingPunct="1"/>
            <a:endParaRPr lang="en-US" altLang="en-US" sz="1400"/>
          </a:p>
          <a:p>
            <a:pPr lvl="1" eaLnBrk="1" hangingPunct="1"/>
            <a:endParaRPr lang="en-US" altLang="en-US" sz="1600"/>
          </a:p>
          <a:p>
            <a:pPr eaLnBrk="1" hangingPunct="1">
              <a:buFont typeface="Wingdings" pitchFamily="2" charset="2"/>
              <a:buChar char="§"/>
            </a:pPr>
            <a:endParaRPr lang="en-US" altLang="en-US" sz="1800"/>
          </a:p>
          <a:p>
            <a:pPr eaLnBrk="1" hangingPunct="1">
              <a:buFont typeface="Wingdings" pitchFamily="2" charset="2"/>
              <a:buChar char="§"/>
            </a:pPr>
            <a:endParaRPr lang="en-US" altLang="en-US" sz="1800"/>
          </a:p>
        </p:txBody>
      </p:sp>
    </p:spTree>
    <p:extLst>
      <p:ext uri="{BB962C8B-B14F-4D97-AF65-F5344CB8AC3E}">
        <p14:creationId xmlns:p14="http://schemas.microsoft.com/office/powerpoint/2010/main" val="800351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en-US"/>
              <a:t>5. SWIFT Message</a:t>
            </a:r>
          </a:p>
        </p:txBody>
      </p:sp>
      <p:sp>
        <p:nvSpPr>
          <p:cNvPr id="41987" name="Rectangle 3"/>
          <p:cNvSpPr>
            <a:spLocks noGrp="1" noChangeArrowheads="1"/>
          </p:cNvSpPr>
          <p:nvPr>
            <p:ph type="body" idx="1"/>
          </p:nvPr>
        </p:nvSpPr>
        <p:spPr>
          <a:noFill/>
          <a:extLst>
            <a:ext uri="{91240B29-F687-4F45-9708-019B960494DF}">
              <a14:hiddenLine xmlns:a14="http://schemas.microsoft.com/office/drawing/2010/main" w="28575" algn="ctr">
                <a:solidFill>
                  <a:schemeClr val="tx1"/>
                </a:solidFill>
                <a:miter lim="800000"/>
                <a:headEnd/>
                <a:tailEnd/>
              </a14:hiddenLine>
            </a:ext>
          </a:extLst>
        </p:spPr>
        <p:txBody>
          <a:bodyPr/>
          <a:lstStyle/>
          <a:p>
            <a:pPr lvl="1" eaLnBrk="1" hangingPunct="1"/>
            <a:endParaRPr lang="en-US" altLang="en-US" b="1"/>
          </a:p>
          <a:p>
            <a:pPr lvl="1" eaLnBrk="1" hangingPunct="1">
              <a:buFont typeface="Wingdings" pitchFamily="2" charset="2"/>
              <a:buNone/>
            </a:pPr>
            <a:r>
              <a:rPr lang="en-US" altLang="en-US" sz="2000" b="1">
                <a:latin typeface="Courier New" pitchFamily="49" charset="0"/>
              </a:rPr>
              <a:t>{1:F01BANKBEBB2222123456}{2:I103BANKDEFFXXXXU3003}</a:t>
            </a:r>
            <a:r>
              <a:rPr lang="en-GB" altLang="en-US" sz="2000" b="1">
                <a:latin typeface="Courier New" pitchFamily="49" charset="0"/>
              </a:rPr>
              <a:t>{4:</a:t>
            </a:r>
            <a:endParaRPr lang="en-GB" altLang="en-US" sz="2000" b="1" i="1">
              <a:latin typeface="Courier New" pitchFamily="49" charset="0"/>
            </a:endParaRPr>
          </a:p>
          <a:p>
            <a:pPr lvl="1" eaLnBrk="1" hangingPunct="1">
              <a:buFont typeface="Wingdings" pitchFamily="2" charset="2"/>
              <a:buNone/>
            </a:pPr>
            <a:r>
              <a:rPr lang="en-GB" altLang="en-US" sz="2000" b="1">
                <a:latin typeface="Courier New" pitchFamily="49" charset="0"/>
              </a:rPr>
              <a:t>:20:PAYREFTB54302</a:t>
            </a:r>
            <a:endParaRPr lang="en-GB" altLang="en-US" sz="2000" b="1" i="1">
              <a:latin typeface="Courier New" pitchFamily="49" charset="0"/>
            </a:endParaRPr>
          </a:p>
          <a:p>
            <a:pPr lvl="1" eaLnBrk="1" hangingPunct="1">
              <a:buFont typeface="Wingdings" pitchFamily="2" charset="2"/>
              <a:buNone/>
            </a:pPr>
            <a:r>
              <a:rPr lang="en-GB" altLang="en-US" sz="2000" b="1">
                <a:latin typeface="Courier New" pitchFamily="49" charset="0"/>
              </a:rPr>
              <a:t>:32A:970103BEF1000000,</a:t>
            </a:r>
            <a:endParaRPr lang="en-GB" altLang="en-US" sz="2000" b="1" i="1">
              <a:latin typeface="Courier New" pitchFamily="49" charset="0"/>
            </a:endParaRPr>
          </a:p>
          <a:p>
            <a:pPr lvl="1" eaLnBrk="1" hangingPunct="1">
              <a:buFont typeface="Wingdings" pitchFamily="2" charset="2"/>
              <a:buNone/>
            </a:pPr>
            <a:r>
              <a:rPr lang="en-GB" altLang="en-US" sz="2000" b="1">
                <a:latin typeface="Courier New" pitchFamily="49" charset="0"/>
              </a:rPr>
              <a:t>:50:CUSTOMER NAME</a:t>
            </a:r>
          </a:p>
          <a:p>
            <a:pPr lvl="1" eaLnBrk="1" hangingPunct="1">
              <a:buFont typeface="Wingdings" pitchFamily="2" charset="2"/>
              <a:buNone/>
            </a:pPr>
            <a:r>
              <a:rPr lang="en-GB" altLang="en-US" sz="2000" b="1">
                <a:latin typeface="Courier New" pitchFamily="49" charset="0"/>
              </a:rPr>
              <a:t>AND ADDRESS</a:t>
            </a:r>
          </a:p>
          <a:p>
            <a:pPr lvl="1" eaLnBrk="1" hangingPunct="1">
              <a:buFont typeface="Wingdings" pitchFamily="2" charset="2"/>
              <a:buNone/>
            </a:pPr>
            <a:r>
              <a:rPr lang="en-GB" altLang="en-US" sz="2000" b="1">
                <a:latin typeface="Courier New" pitchFamily="49" charset="0"/>
              </a:rPr>
              <a:t>:59:/123-456-789</a:t>
            </a:r>
          </a:p>
          <a:p>
            <a:pPr lvl="1" eaLnBrk="1" hangingPunct="1">
              <a:buFont typeface="Wingdings" pitchFamily="2" charset="2"/>
              <a:buNone/>
            </a:pPr>
            <a:r>
              <a:rPr lang="en-GB" altLang="en-US" sz="2000" b="1">
                <a:latin typeface="Courier New" pitchFamily="49" charset="0"/>
              </a:rPr>
              <a:t>BENEFICIARY NAME</a:t>
            </a:r>
          </a:p>
          <a:p>
            <a:pPr lvl="1" eaLnBrk="1" hangingPunct="1">
              <a:buFont typeface="Wingdings" pitchFamily="2" charset="2"/>
              <a:buNone/>
            </a:pPr>
            <a:r>
              <a:rPr lang="en-GB" altLang="en-US" sz="2000" b="1">
                <a:latin typeface="Courier New" pitchFamily="49" charset="0"/>
              </a:rPr>
              <a:t>AND ADDRESS</a:t>
            </a:r>
          </a:p>
          <a:p>
            <a:pPr lvl="1" eaLnBrk="1" hangingPunct="1">
              <a:buFont typeface="Wingdings" pitchFamily="2" charset="2"/>
              <a:buNone/>
            </a:pPr>
            <a:r>
              <a:rPr lang="en-GB" altLang="en-US" sz="2000" b="1">
                <a:latin typeface="Courier New" pitchFamily="49" charset="0"/>
              </a:rPr>
              <a:t>-}</a:t>
            </a:r>
            <a:endParaRPr lang="en-US" altLang="en-US" sz="2000" b="1">
              <a:latin typeface="Courier New" pitchFamily="49" charset="0"/>
            </a:endParaRPr>
          </a:p>
        </p:txBody>
      </p:sp>
    </p:spTree>
    <p:extLst>
      <p:ext uri="{BB962C8B-B14F-4D97-AF65-F5344CB8AC3E}">
        <p14:creationId xmlns:p14="http://schemas.microsoft.com/office/powerpoint/2010/main" val="138953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Key Terms</a:t>
            </a:r>
          </a:p>
        </p:txBody>
      </p:sp>
      <p:sp>
        <p:nvSpPr>
          <p:cNvPr id="3" name="Content Placeholder 2"/>
          <p:cNvSpPr>
            <a:spLocks noGrp="1"/>
          </p:cNvSpPr>
          <p:nvPr>
            <p:ph idx="1"/>
          </p:nvPr>
        </p:nvSpPr>
        <p:spPr/>
        <p:txBody>
          <a:bodyPr>
            <a:normAutofit fontScale="92500" lnSpcReduction="20000"/>
          </a:bodyPr>
          <a:lstStyle/>
          <a:p>
            <a:r>
              <a:rPr lang="en-IN" sz="2000" b="1" dirty="0"/>
              <a:t>Debit Account </a:t>
            </a:r>
          </a:p>
          <a:p>
            <a:pPr>
              <a:buNone/>
            </a:pPr>
            <a:r>
              <a:rPr lang="en-IN" sz="2000" b="1" dirty="0"/>
              <a:t>	</a:t>
            </a:r>
            <a:r>
              <a:rPr lang="en-IN" sz="2000" dirty="0"/>
              <a:t>Account from which the payment is to be made</a:t>
            </a:r>
          </a:p>
          <a:p>
            <a:endParaRPr lang="en-IN" sz="2000" b="1" dirty="0"/>
          </a:p>
          <a:p>
            <a:r>
              <a:rPr lang="en-IN" sz="2000" b="1" dirty="0"/>
              <a:t>Credit Account </a:t>
            </a:r>
          </a:p>
          <a:p>
            <a:pPr marL="0" indent="0">
              <a:buNone/>
            </a:pPr>
            <a:r>
              <a:rPr lang="en-IN" sz="2000" b="1" dirty="0"/>
              <a:t>     </a:t>
            </a:r>
            <a:r>
              <a:rPr lang="en-IN" sz="2000" dirty="0"/>
              <a:t>Account to which the payment is to be made</a:t>
            </a:r>
          </a:p>
          <a:p>
            <a:endParaRPr lang="en-IN" sz="2000" b="1" dirty="0"/>
          </a:p>
          <a:p>
            <a:r>
              <a:rPr lang="en-IN" sz="2000" b="1" dirty="0"/>
              <a:t>Reference Id </a:t>
            </a:r>
          </a:p>
          <a:p>
            <a:pPr marL="0" indent="0">
              <a:buNone/>
            </a:pPr>
            <a:r>
              <a:rPr lang="en-IN" sz="2000" dirty="0"/>
              <a:t>    Identification details of the payment</a:t>
            </a:r>
          </a:p>
          <a:p>
            <a:endParaRPr lang="en-IN" sz="2000" b="1" dirty="0"/>
          </a:p>
          <a:p>
            <a:r>
              <a:rPr lang="en-IN" sz="2000" b="1" dirty="0"/>
              <a:t>Settlement Day</a:t>
            </a:r>
            <a:endParaRPr lang="en-IN" sz="2000" dirty="0"/>
          </a:p>
          <a:p>
            <a:pPr marL="0" indent="0">
              <a:buNone/>
            </a:pPr>
            <a:r>
              <a:rPr lang="en-IN" sz="2000" dirty="0"/>
              <a:t>    The day on which the transfer of funds occur.</a:t>
            </a:r>
          </a:p>
          <a:p>
            <a:endParaRPr lang="en-IN" sz="2000" b="1" dirty="0"/>
          </a:p>
          <a:p>
            <a:r>
              <a:rPr lang="en-IN" sz="2000" b="1" dirty="0"/>
              <a:t>Settlement Amount</a:t>
            </a:r>
            <a:endParaRPr lang="en-IN" sz="2000" dirty="0"/>
          </a:p>
          <a:p>
            <a:pPr marL="0" indent="0">
              <a:buNone/>
            </a:pPr>
            <a:r>
              <a:rPr lang="en-IN" sz="2000" dirty="0"/>
              <a:t>    The amount of the transfer.</a:t>
            </a:r>
          </a:p>
          <a:p>
            <a:endParaRPr lang="en-IN" sz="2000" b="1" dirty="0"/>
          </a:p>
          <a:p>
            <a:r>
              <a:rPr lang="en-IN" sz="2000" b="1" dirty="0"/>
              <a:t>Settlement Currency</a:t>
            </a:r>
            <a:endParaRPr lang="en-IN" sz="2000" dirty="0"/>
          </a:p>
          <a:p>
            <a:pPr marL="0" indent="0">
              <a:buNone/>
            </a:pPr>
            <a:r>
              <a:rPr lang="en-IN" sz="2000" dirty="0"/>
              <a:t>    The currency of the transfer.</a:t>
            </a:r>
          </a:p>
          <a:p>
            <a:endParaRPr lang="en-I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en-US"/>
              <a:t>Agenda</a:t>
            </a:r>
          </a:p>
        </p:txBody>
      </p:sp>
      <p:sp>
        <p:nvSpPr>
          <p:cNvPr id="43011" name="Rectangle 3"/>
          <p:cNvSpPr>
            <a:spLocks noGrp="1" noChangeArrowheads="1"/>
          </p:cNvSpPr>
          <p:nvPr>
            <p:ph type="body" idx="1"/>
          </p:nvPr>
        </p:nvSpPr>
        <p:spPr/>
        <p:txBody>
          <a:bodyPr/>
          <a:lstStyle/>
          <a:p>
            <a:pPr marL="533400" indent="-533400" eaLnBrk="1" hangingPunct="1">
              <a:buFont typeface="Wingdings" pitchFamily="2" charset="2"/>
              <a:buAutoNum type="arabicPeriod"/>
            </a:pPr>
            <a:r>
              <a:rPr lang="en-US" altLang="en-US">
                <a:solidFill>
                  <a:srgbClr val="B2B2B2"/>
                </a:solidFill>
              </a:rPr>
              <a:t>Introduction to Payments</a:t>
            </a:r>
          </a:p>
          <a:p>
            <a:pPr marL="533400" indent="-533400" eaLnBrk="1" hangingPunct="1">
              <a:buFont typeface="Wingdings" pitchFamily="2" charset="2"/>
              <a:buAutoNum type="arabicPeriod"/>
            </a:pPr>
            <a:r>
              <a:rPr lang="en-US" altLang="en-US">
                <a:solidFill>
                  <a:srgbClr val="B2B2B2"/>
                </a:solidFill>
              </a:rPr>
              <a:t>Some OPF PAYMENT terms and entities</a:t>
            </a:r>
          </a:p>
          <a:p>
            <a:pPr marL="533400" indent="-533400" eaLnBrk="1" hangingPunct="1">
              <a:buFont typeface="Wingdings" pitchFamily="2" charset="2"/>
              <a:buAutoNum type="arabicPeriod"/>
            </a:pPr>
            <a:r>
              <a:rPr lang="en-US" altLang="en-US">
                <a:solidFill>
                  <a:srgbClr val="B2B2B2"/>
                </a:solidFill>
              </a:rPr>
              <a:t>OPF PAYMENT Flows</a:t>
            </a:r>
          </a:p>
          <a:p>
            <a:pPr marL="533400" indent="-533400" eaLnBrk="1" hangingPunct="1">
              <a:buFont typeface="Wingdings" pitchFamily="2" charset="2"/>
              <a:buAutoNum type="arabicPeriod"/>
            </a:pPr>
            <a:r>
              <a:rPr lang="en-US" altLang="en-US">
                <a:solidFill>
                  <a:srgbClr val="B2B2B2"/>
                </a:solidFill>
              </a:rPr>
              <a:t>Accounting</a:t>
            </a:r>
          </a:p>
          <a:p>
            <a:pPr marL="533400" indent="-533400" eaLnBrk="1" hangingPunct="1">
              <a:buFont typeface="Wingdings" pitchFamily="2" charset="2"/>
              <a:buAutoNum type="arabicPeriod"/>
            </a:pPr>
            <a:r>
              <a:rPr lang="en-US" altLang="en-US">
                <a:solidFill>
                  <a:srgbClr val="B2B2B2"/>
                </a:solidFill>
              </a:rPr>
              <a:t>R-Transactions</a:t>
            </a:r>
          </a:p>
          <a:p>
            <a:pPr marL="533400" indent="-533400" eaLnBrk="1" hangingPunct="1">
              <a:buFont typeface="Wingdings" pitchFamily="2" charset="2"/>
              <a:buAutoNum type="arabicPeriod"/>
            </a:pPr>
            <a:r>
              <a:rPr lang="en-US" altLang="en-US">
                <a:solidFill>
                  <a:srgbClr val="B2B2B2"/>
                </a:solidFill>
              </a:rPr>
              <a:t>Formats</a:t>
            </a:r>
          </a:p>
          <a:p>
            <a:pPr marL="533400" indent="-533400" eaLnBrk="1" hangingPunct="1">
              <a:buFont typeface="Wingdings" pitchFamily="2" charset="2"/>
              <a:buAutoNum type="arabicPeriod"/>
            </a:pPr>
            <a:r>
              <a:rPr lang="en-US" altLang="en-US"/>
              <a:t>Exchange Conditions</a:t>
            </a:r>
          </a:p>
          <a:p>
            <a:pPr marL="533400" indent="-533400" eaLnBrk="1" hangingPunct="1"/>
            <a:endParaRPr lang="en-US" altLang="en-US"/>
          </a:p>
        </p:txBody>
      </p:sp>
    </p:spTree>
    <p:extLst>
      <p:ext uri="{BB962C8B-B14F-4D97-AF65-F5344CB8AC3E}">
        <p14:creationId xmlns:p14="http://schemas.microsoft.com/office/powerpoint/2010/main" val="34393569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GB"/>
              <a:t>Introduction to the Open Payment Framework</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1028072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OPF – Open Payment Framework</a:t>
            </a:r>
            <a:endParaRPr lang="en-US"/>
          </a:p>
        </p:txBody>
      </p:sp>
      <p:pic>
        <p:nvPicPr>
          <p:cNvPr id="6" name="Picture 6" descr="OPF2009_UKFP.jpg"/>
          <p:cNvPicPr>
            <a:picLocks noChangeAspect="1"/>
          </p:cNvPicPr>
          <p:nvPr/>
        </p:nvPicPr>
        <p:blipFill>
          <a:blip r:embed="rId2" cstate="print"/>
          <a:srcRect/>
          <a:stretch>
            <a:fillRect/>
          </a:stretch>
        </p:blipFill>
        <p:spPr bwMode="auto">
          <a:xfrm>
            <a:off x="720246" y="1364778"/>
            <a:ext cx="7483896" cy="4614790"/>
          </a:xfrm>
          <a:prstGeom prst="rect">
            <a:avLst/>
          </a:prstGeom>
          <a:noFill/>
          <a:ln w="9525">
            <a:noFill/>
            <a:miter lim="800000"/>
            <a:headEnd/>
            <a:tailEnd/>
          </a:ln>
        </p:spPr>
      </p:pic>
    </p:spTree>
    <p:extLst>
      <p:ext uri="{BB962C8B-B14F-4D97-AF65-F5344CB8AC3E}">
        <p14:creationId xmlns:p14="http://schemas.microsoft.com/office/powerpoint/2010/main" val="16164379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585624" y="1620063"/>
            <a:ext cx="7964609" cy="15862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9219" name="Rectangle 2"/>
          <p:cNvSpPr>
            <a:spLocks noGrp="1" noChangeArrowheads="1"/>
          </p:cNvSpPr>
          <p:nvPr>
            <p:ph type="title"/>
          </p:nvPr>
        </p:nvSpPr>
        <p:spPr>
          <a:xfrm>
            <a:off x="1238250" y="142875"/>
            <a:ext cx="6923111" cy="669925"/>
          </a:xfrm>
        </p:spPr>
        <p:txBody>
          <a:bodyPr/>
          <a:lstStyle/>
          <a:p>
            <a:pPr eaLnBrk="1" hangingPunct="1"/>
            <a:r>
              <a:rPr lang="en-GB"/>
              <a:t>What is the Open Payment Framework ?</a:t>
            </a:r>
            <a:endParaRPr lang="en-US"/>
          </a:p>
        </p:txBody>
      </p:sp>
      <p:sp>
        <p:nvSpPr>
          <p:cNvPr id="9220" name="Rectangle 3"/>
          <p:cNvSpPr>
            <a:spLocks noGrp="1" noChangeArrowheads="1"/>
          </p:cNvSpPr>
          <p:nvPr>
            <p:ph idx="1"/>
          </p:nvPr>
        </p:nvSpPr>
        <p:spPr>
          <a:xfrm>
            <a:off x="775438" y="977125"/>
            <a:ext cx="7751045" cy="4857750"/>
          </a:xfrm>
        </p:spPr>
        <p:txBody>
          <a:bodyPr/>
          <a:lstStyle/>
          <a:p>
            <a:pPr eaLnBrk="1" hangingPunct="1">
              <a:buFont typeface="Arial" charset="0"/>
              <a:buChar char="•"/>
            </a:pPr>
            <a:r>
              <a:rPr lang="en-GB" sz="2000"/>
              <a:t>Mission Statement</a:t>
            </a:r>
          </a:p>
          <a:p>
            <a:pPr eaLnBrk="1" hangingPunct="1">
              <a:buFont typeface="Arial" charset="0"/>
              <a:buChar char="•"/>
            </a:pPr>
            <a:endParaRPr lang="en-GB" sz="1800"/>
          </a:p>
          <a:p>
            <a:pPr eaLnBrk="1" hangingPunct="1">
              <a:buNone/>
            </a:pPr>
            <a:r>
              <a:rPr lang="en-GB" sz="2000" b="0"/>
              <a:t>“OPF is a set of </a:t>
            </a:r>
            <a:r>
              <a:rPr lang="en-GB" sz="2000" u="sng"/>
              <a:t>reusable</a:t>
            </a:r>
            <a:r>
              <a:rPr lang="en-GB" sz="2000" b="0"/>
              <a:t> and </a:t>
            </a:r>
            <a:r>
              <a:rPr lang="en-GB" sz="2000" u="sng"/>
              <a:t>extensible components</a:t>
            </a:r>
            <a:r>
              <a:rPr lang="en-GB" sz="2000" b="0"/>
              <a:t>, f</a:t>
            </a:r>
            <a:r>
              <a:rPr lang="en-GB" sz="2000" u="sng"/>
              <a:t>rameworks</a:t>
            </a:r>
            <a:r>
              <a:rPr lang="en-GB" sz="2000" b="0"/>
              <a:t> and </a:t>
            </a:r>
            <a:r>
              <a:rPr lang="en-GB" sz="2000" u="sng"/>
              <a:t>technical services</a:t>
            </a:r>
            <a:r>
              <a:rPr lang="en-GB" sz="2000"/>
              <a:t> </a:t>
            </a:r>
            <a:r>
              <a:rPr lang="en-GB" sz="2000" b="0"/>
              <a:t>for use by the Clear2Pay product development and project engagement teams who want to </a:t>
            </a:r>
            <a:r>
              <a:rPr lang="en-GB" sz="2000" u="sng"/>
              <a:t>reuse</a:t>
            </a:r>
            <a:r>
              <a:rPr lang="en-GB" sz="2000" b="0"/>
              <a:t>, </a:t>
            </a:r>
            <a:r>
              <a:rPr lang="en-GB" sz="2000" u="sng"/>
              <a:t>customize</a:t>
            </a:r>
            <a:r>
              <a:rPr lang="en-GB" sz="2000" b="0"/>
              <a:t> or </a:t>
            </a:r>
            <a:r>
              <a:rPr lang="en-GB" sz="2000" u="sng"/>
              <a:t>extend</a:t>
            </a:r>
            <a:r>
              <a:rPr lang="en-GB" sz="2000" b="0"/>
              <a:t> Clear2Pay’s </a:t>
            </a:r>
            <a:r>
              <a:rPr lang="en-GB" sz="2000" u="sng"/>
              <a:t>payments solutions</a:t>
            </a:r>
            <a:r>
              <a:rPr lang="en-GB" sz="2000" b="0" u="sng"/>
              <a:t>.</a:t>
            </a:r>
            <a:r>
              <a:rPr lang="en-GB" sz="2000" b="0"/>
              <a:t>”</a:t>
            </a:r>
            <a:endParaRPr lang="en-US" sz="2000" b="0"/>
          </a:p>
          <a:p>
            <a:pPr eaLnBrk="1" hangingPunct="1">
              <a:buFont typeface="Arial" charset="0"/>
              <a:buChar char="•"/>
            </a:pPr>
            <a:endParaRPr lang="en-GB" sz="1800"/>
          </a:p>
          <a:p>
            <a:pPr eaLnBrk="1" hangingPunct="1">
              <a:spcBef>
                <a:spcPts val="1200"/>
              </a:spcBef>
              <a:buFont typeface="Arial" charset="0"/>
              <a:buChar char="•"/>
            </a:pPr>
            <a:r>
              <a:rPr lang="en-GB" sz="1600" b="0"/>
              <a:t>“Service-Oriented Payments”</a:t>
            </a:r>
          </a:p>
          <a:p>
            <a:pPr eaLnBrk="1" hangingPunct="1">
              <a:spcBef>
                <a:spcPts val="1200"/>
              </a:spcBef>
              <a:buFont typeface="Arial" charset="0"/>
              <a:buChar char="•"/>
            </a:pPr>
            <a:r>
              <a:rPr lang="en-GB" sz="1600" b="0"/>
              <a:t>Flexible and customisable to avoid reinventing the wheel </a:t>
            </a:r>
          </a:p>
        </p:txBody>
      </p:sp>
      <p:sp>
        <p:nvSpPr>
          <p:cNvPr id="5" name="Rectangle 7"/>
          <p:cNvSpPr>
            <a:spLocks noChangeArrowheads="1"/>
          </p:cNvSpPr>
          <p:nvPr/>
        </p:nvSpPr>
        <p:spPr bwMode="auto">
          <a:xfrm>
            <a:off x="836188" y="4422075"/>
            <a:ext cx="6223000" cy="920750"/>
          </a:xfrm>
          <a:prstGeom prst="rect">
            <a:avLst/>
          </a:prstGeom>
          <a:solidFill>
            <a:schemeClr val="bg1"/>
          </a:solidFill>
          <a:ln w="15875" cap="rnd" algn="ctr">
            <a:solidFill>
              <a:srgbClr val="889FBE"/>
            </a:solidFill>
            <a:prstDash val="sysDot"/>
            <a:miter lim="800000"/>
            <a:headEnd/>
            <a:tailEnd/>
          </a:ln>
        </p:spPr>
        <p:txBody>
          <a:bodyPr wrap="none" anchor="ctr"/>
          <a:lstStyle/>
          <a:p>
            <a:pPr algn="ctr"/>
            <a:endParaRPr lang="nl-BE"/>
          </a:p>
        </p:txBody>
      </p:sp>
      <p:sp>
        <p:nvSpPr>
          <p:cNvPr id="6" name="Rectangle 8"/>
          <p:cNvSpPr>
            <a:spLocks noChangeArrowheads="1"/>
          </p:cNvSpPr>
          <p:nvPr/>
        </p:nvSpPr>
        <p:spPr bwMode="auto">
          <a:xfrm>
            <a:off x="836188" y="5380925"/>
            <a:ext cx="6223000" cy="914400"/>
          </a:xfrm>
          <a:prstGeom prst="rect">
            <a:avLst/>
          </a:prstGeom>
          <a:solidFill>
            <a:schemeClr val="bg1"/>
          </a:solidFill>
          <a:ln w="15875" cap="rnd" algn="ctr">
            <a:solidFill>
              <a:srgbClr val="889FBE"/>
            </a:solidFill>
            <a:prstDash val="sysDot"/>
            <a:miter lim="800000"/>
            <a:headEnd/>
            <a:tailEnd/>
          </a:ln>
        </p:spPr>
        <p:txBody>
          <a:bodyPr wrap="none" anchor="ctr"/>
          <a:lstStyle/>
          <a:p>
            <a:pPr algn="ctr"/>
            <a:endParaRPr lang="nl-BE"/>
          </a:p>
        </p:txBody>
      </p:sp>
      <p:sp>
        <p:nvSpPr>
          <p:cNvPr id="7" name="Rectangle 9"/>
          <p:cNvSpPr>
            <a:spLocks noChangeArrowheads="1"/>
          </p:cNvSpPr>
          <p:nvPr/>
        </p:nvSpPr>
        <p:spPr bwMode="auto">
          <a:xfrm>
            <a:off x="880638" y="5860350"/>
            <a:ext cx="6129337" cy="400050"/>
          </a:xfrm>
          <a:prstGeom prst="rect">
            <a:avLst/>
          </a:prstGeom>
          <a:solidFill>
            <a:srgbClr val="CC9900"/>
          </a:solidFill>
          <a:ln w="28575" algn="ctr">
            <a:solidFill>
              <a:srgbClr val="CC9900"/>
            </a:solidFill>
            <a:miter lim="800000"/>
            <a:headEnd/>
            <a:tailEnd/>
          </a:ln>
        </p:spPr>
        <p:txBody>
          <a:bodyPr wrap="none" anchor="ctr"/>
          <a:lstStyle/>
          <a:p>
            <a:pPr marL="342900" indent="-342900" algn="ctr">
              <a:lnSpc>
                <a:spcPct val="90000"/>
              </a:lnSpc>
            </a:pPr>
            <a:r>
              <a:rPr lang="en-GB"/>
              <a:t>Open Payment Framework</a:t>
            </a:r>
            <a:endParaRPr lang="en-US"/>
          </a:p>
        </p:txBody>
      </p:sp>
      <p:sp>
        <p:nvSpPr>
          <p:cNvPr id="8" name="Rectangle 10"/>
          <p:cNvSpPr>
            <a:spLocks noChangeArrowheads="1"/>
          </p:cNvSpPr>
          <p:nvPr/>
        </p:nvSpPr>
        <p:spPr bwMode="auto">
          <a:xfrm>
            <a:off x="877463" y="5411088"/>
            <a:ext cx="977900" cy="400050"/>
          </a:xfrm>
          <a:prstGeom prst="rect">
            <a:avLst/>
          </a:prstGeom>
          <a:solidFill>
            <a:srgbClr val="66CCFF"/>
          </a:solidFill>
          <a:ln w="28575" algn="ctr">
            <a:solidFill>
              <a:srgbClr val="66CCFF"/>
            </a:solidFill>
            <a:miter lim="800000"/>
            <a:headEnd/>
            <a:tailEnd/>
          </a:ln>
        </p:spPr>
        <p:txBody>
          <a:bodyPr wrap="none" anchor="ctr"/>
          <a:lstStyle/>
          <a:p>
            <a:pPr marL="342900" indent="-342900" algn="ctr">
              <a:lnSpc>
                <a:spcPct val="90000"/>
              </a:lnSpc>
            </a:pPr>
            <a:r>
              <a:rPr lang="en-GB"/>
              <a:t>Admin</a:t>
            </a:r>
            <a:endParaRPr lang="en-US"/>
          </a:p>
        </p:txBody>
      </p:sp>
      <p:sp>
        <p:nvSpPr>
          <p:cNvPr id="9" name="Rectangle 11"/>
          <p:cNvSpPr>
            <a:spLocks noChangeArrowheads="1"/>
          </p:cNvSpPr>
          <p:nvPr/>
        </p:nvSpPr>
        <p:spPr bwMode="auto">
          <a:xfrm>
            <a:off x="1909338" y="5411088"/>
            <a:ext cx="977900" cy="400050"/>
          </a:xfrm>
          <a:prstGeom prst="rect">
            <a:avLst/>
          </a:prstGeom>
          <a:solidFill>
            <a:srgbClr val="66CCFF"/>
          </a:solidFill>
          <a:ln w="28575" algn="ctr">
            <a:solidFill>
              <a:srgbClr val="66CCFF"/>
            </a:solidFill>
            <a:miter lim="800000"/>
            <a:headEnd/>
            <a:tailEnd/>
          </a:ln>
        </p:spPr>
        <p:txBody>
          <a:bodyPr wrap="none" anchor="ctr"/>
          <a:lstStyle/>
          <a:p>
            <a:pPr marL="342900" indent="-342900" algn="ctr">
              <a:lnSpc>
                <a:spcPct val="90000"/>
              </a:lnSpc>
            </a:pPr>
            <a:r>
              <a:rPr lang="en-GB"/>
              <a:t>          ORM</a:t>
            </a:r>
            <a:endParaRPr lang="en-US"/>
          </a:p>
        </p:txBody>
      </p:sp>
      <p:sp>
        <p:nvSpPr>
          <p:cNvPr id="10" name="Rectangle 12"/>
          <p:cNvSpPr>
            <a:spLocks noChangeArrowheads="1"/>
          </p:cNvSpPr>
          <p:nvPr/>
        </p:nvSpPr>
        <p:spPr bwMode="auto">
          <a:xfrm>
            <a:off x="2941213" y="5411088"/>
            <a:ext cx="977900" cy="400050"/>
          </a:xfrm>
          <a:prstGeom prst="rect">
            <a:avLst/>
          </a:prstGeom>
          <a:solidFill>
            <a:srgbClr val="0066FF"/>
          </a:solidFill>
          <a:ln w="28575" algn="ctr">
            <a:solidFill>
              <a:srgbClr val="0066FF"/>
            </a:solidFill>
            <a:miter lim="800000"/>
            <a:headEnd/>
            <a:tailEnd/>
          </a:ln>
        </p:spPr>
        <p:txBody>
          <a:bodyPr wrap="none" anchor="ctr"/>
          <a:lstStyle/>
          <a:p>
            <a:pPr marL="342900" indent="-342900" algn="ctr">
              <a:lnSpc>
                <a:spcPct val="90000"/>
              </a:lnSpc>
            </a:pPr>
            <a:r>
              <a:rPr lang="en-GB"/>
              <a:t>          SDD</a:t>
            </a:r>
            <a:endParaRPr lang="en-US"/>
          </a:p>
        </p:txBody>
      </p:sp>
      <p:sp>
        <p:nvSpPr>
          <p:cNvPr id="11" name="Rectangle 13"/>
          <p:cNvSpPr>
            <a:spLocks noChangeArrowheads="1"/>
          </p:cNvSpPr>
          <p:nvPr/>
        </p:nvSpPr>
        <p:spPr bwMode="auto">
          <a:xfrm>
            <a:off x="3973088" y="4909438"/>
            <a:ext cx="977900" cy="400050"/>
          </a:xfrm>
          <a:prstGeom prst="rect">
            <a:avLst/>
          </a:prstGeom>
          <a:solidFill>
            <a:srgbClr val="C0C0C0"/>
          </a:solidFill>
          <a:ln w="28575" algn="ctr">
            <a:solidFill>
              <a:srgbClr val="C0C0C0"/>
            </a:solidFill>
            <a:miter lim="800000"/>
            <a:headEnd/>
            <a:tailEnd/>
          </a:ln>
        </p:spPr>
        <p:txBody>
          <a:bodyPr wrap="none" anchor="ctr"/>
          <a:lstStyle/>
          <a:p>
            <a:pPr marL="342900" indent="-342900" algn="ctr">
              <a:lnSpc>
                <a:spcPct val="90000"/>
              </a:lnSpc>
            </a:pPr>
            <a:r>
              <a:rPr lang="en-GB"/>
              <a:t>Custom</a:t>
            </a:r>
          </a:p>
          <a:p>
            <a:pPr marL="342900" indent="-342900" algn="ctr">
              <a:lnSpc>
                <a:spcPct val="90000"/>
              </a:lnSpc>
            </a:pPr>
            <a:r>
              <a:rPr lang="en-GB"/>
              <a:t>EBP</a:t>
            </a:r>
            <a:endParaRPr lang="en-US"/>
          </a:p>
        </p:txBody>
      </p:sp>
      <p:sp>
        <p:nvSpPr>
          <p:cNvPr id="12" name="Rectangle 14"/>
          <p:cNvSpPr>
            <a:spLocks noChangeArrowheads="1"/>
          </p:cNvSpPr>
          <p:nvPr/>
        </p:nvSpPr>
        <p:spPr bwMode="auto">
          <a:xfrm>
            <a:off x="1909338" y="4909438"/>
            <a:ext cx="977900" cy="400050"/>
          </a:xfrm>
          <a:prstGeom prst="rect">
            <a:avLst/>
          </a:prstGeom>
          <a:solidFill>
            <a:srgbClr val="C0C0C0"/>
          </a:solidFill>
          <a:ln w="28575" algn="ctr">
            <a:solidFill>
              <a:srgbClr val="C0C0C0"/>
            </a:solidFill>
            <a:miter lim="800000"/>
            <a:headEnd/>
            <a:tailEnd/>
          </a:ln>
        </p:spPr>
        <p:txBody>
          <a:bodyPr wrap="none" anchor="ctr"/>
          <a:lstStyle/>
          <a:p>
            <a:pPr marL="342900" indent="-342900" algn="ctr">
              <a:lnSpc>
                <a:spcPct val="90000"/>
              </a:lnSpc>
            </a:pPr>
            <a:r>
              <a:rPr lang="en-GB"/>
              <a:t>Customized</a:t>
            </a:r>
          </a:p>
          <a:p>
            <a:pPr marL="342900" indent="-342900" algn="ctr">
              <a:lnSpc>
                <a:spcPct val="90000"/>
              </a:lnSpc>
            </a:pPr>
            <a:r>
              <a:rPr lang="en-GB"/>
              <a:t>ORM</a:t>
            </a:r>
            <a:endParaRPr lang="en-US"/>
          </a:p>
        </p:txBody>
      </p:sp>
      <p:sp>
        <p:nvSpPr>
          <p:cNvPr id="13" name="Rectangle 15"/>
          <p:cNvSpPr>
            <a:spLocks noChangeArrowheads="1"/>
          </p:cNvSpPr>
          <p:nvPr/>
        </p:nvSpPr>
        <p:spPr bwMode="auto">
          <a:xfrm>
            <a:off x="2941213" y="4909438"/>
            <a:ext cx="977900" cy="400050"/>
          </a:xfrm>
          <a:prstGeom prst="rect">
            <a:avLst/>
          </a:prstGeom>
          <a:solidFill>
            <a:srgbClr val="C0C0C0"/>
          </a:solidFill>
          <a:ln w="28575" algn="ctr">
            <a:solidFill>
              <a:srgbClr val="C0C0C0"/>
            </a:solidFill>
            <a:miter lim="800000"/>
            <a:headEnd/>
            <a:tailEnd/>
          </a:ln>
        </p:spPr>
        <p:txBody>
          <a:bodyPr wrap="none" anchor="ctr"/>
          <a:lstStyle/>
          <a:p>
            <a:pPr marL="342900" indent="-342900" algn="ctr">
              <a:lnSpc>
                <a:spcPct val="90000"/>
              </a:lnSpc>
            </a:pPr>
            <a:r>
              <a:rPr lang="en-GB"/>
              <a:t>Customized</a:t>
            </a:r>
          </a:p>
          <a:p>
            <a:pPr marL="342900" indent="-342900" algn="ctr">
              <a:lnSpc>
                <a:spcPct val="90000"/>
              </a:lnSpc>
            </a:pPr>
            <a:r>
              <a:rPr lang="en-GB"/>
              <a:t>SDD</a:t>
            </a:r>
            <a:endParaRPr lang="en-US"/>
          </a:p>
        </p:txBody>
      </p:sp>
      <p:sp>
        <p:nvSpPr>
          <p:cNvPr id="14" name="Rectangle 16"/>
          <p:cNvSpPr>
            <a:spLocks noChangeArrowheads="1"/>
          </p:cNvSpPr>
          <p:nvPr/>
        </p:nvSpPr>
        <p:spPr bwMode="auto">
          <a:xfrm>
            <a:off x="5004963" y="4906263"/>
            <a:ext cx="977900" cy="400050"/>
          </a:xfrm>
          <a:prstGeom prst="rect">
            <a:avLst/>
          </a:prstGeom>
          <a:solidFill>
            <a:srgbClr val="C0C0C0"/>
          </a:solidFill>
          <a:ln w="28575" algn="ctr">
            <a:solidFill>
              <a:srgbClr val="C0C0C0"/>
            </a:solidFill>
            <a:miter lim="800000"/>
            <a:headEnd/>
            <a:tailEnd/>
          </a:ln>
        </p:spPr>
        <p:txBody>
          <a:bodyPr wrap="none" anchor="ctr"/>
          <a:lstStyle/>
          <a:p>
            <a:pPr marL="342900" indent="-342900" algn="ctr">
              <a:lnSpc>
                <a:spcPct val="90000"/>
              </a:lnSpc>
            </a:pPr>
            <a:r>
              <a:rPr lang="en-GB"/>
              <a:t>Custom</a:t>
            </a:r>
          </a:p>
          <a:p>
            <a:pPr marL="342900" indent="-342900" algn="ctr">
              <a:lnSpc>
                <a:spcPct val="90000"/>
              </a:lnSpc>
            </a:pPr>
            <a:r>
              <a:rPr lang="en-GB"/>
              <a:t>BAS</a:t>
            </a:r>
            <a:endParaRPr lang="en-US"/>
          </a:p>
        </p:txBody>
      </p:sp>
      <p:sp>
        <p:nvSpPr>
          <p:cNvPr id="15" name="Text Box 17"/>
          <p:cNvSpPr txBox="1">
            <a:spLocks noChangeArrowheads="1"/>
          </p:cNvSpPr>
          <p:nvPr/>
        </p:nvSpPr>
        <p:spPr bwMode="auto">
          <a:xfrm>
            <a:off x="7040138" y="5638100"/>
            <a:ext cx="1365250" cy="207963"/>
          </a:xfrm>
          <a:prstGeom prst="rect">
            <a:avLst/>
          </a:prstGeom>
          <a:noFill/>
          <a:ln w="28575" algn="ctr">
            <a:noFill/>
            <a:miter lim="800000"/>
            <a:headEnd/>
            <a:tailEnd/>
          </a:ln>
        </p:spPr>
        <p:txBody>
          <a:bodyPr>
            <a:spAutoFit/>
          </a:bodyPr>
          <a:lstStyle/>
          <a:p>
            <a:pPr marL="342900" indent="-342900">
              <a:lnSpc>
                <a:spcPct val="95000"/>
              </a:lnSpc>
            </a:pPr>
            <a:r>
              <a:rPr lang="en-GB" sz="800"/>
              <a:t>C2P Product Team</a:t>
            </a:r>
            <a:endParaRPr lang="en-US" sz="800"/>
          </a:p>
        </p:txBody>
      </p:sp>
      <p:sp>
        <p:nvSpPr>
          <p:cNvPr id="16" name="Text Box 19"/>
          <p:cNvSpPr txBox="1">
            <a:spLocks noChangeArrowheads="1"/>
          </p:cNvSpPr>
          <p:nvPr/>
        </p:nvSpPr>
        <p:spPr bwMode="auto">
          <a:xfrm>
            <a:off x="7036963" y="4968175"/>
            <a:ext cx="1365250" cy="209550"/>
          </a:xfrm>
          <a:prstGeom prst="rect">
            <a:avLst/>
          </a:prstGeom>
          <a:noFill/>
          <a:ln w="28575" algn="ctr">
            <a:noFill/>
            <a:miter lim="800000"/>
            <a:headEnd/>
            <a:tailEnd/>
          </a:ln>
        </p:spPr>
        <p:txBody>
          <a:bodyPr>
            <a:spAutoFit/>
          </a:bodyPr>
          <a:lstStyle/>
          <a:p>
            <a:pPr marL="342900" indent="-342900">
              <a:lnSpc>
                <a:spcPct val="95000"/>
              </a:lnSpc>
            </a:pPr>
            <a:r>
              <a:rPr lang="en-GB" sz="800"/>
              <a:t>C2P Project Team</a:t>
            </a:r>
            <a:endParaRPr lang="en-US" sz="800"/>
          </a:p>
        </p:txBody>
      </p:sp>
      <p:sp>
        <p:nvSpPr>
          <p:cNvPr id="17" name="Text Box 21"/>
          <p:cNvSpPr txBox="1">
            <a:spLocks noChangeArrowheads="1"/>
          </p:cNvSpPr>
          <p:nvPr/>
        </p:nvSpPr>
        <p:spPr bwMode="auto">
          <a:xfrm>
            <a:off x="7024263" y="4241100"/>
            <a:ext cx="1365250" cy="207963"/>
          </a:xfrm>
          <a:prstGeom prst="rect">
            <a:avLst/>
          </a:prstGeom>
          <a:noFill/>
          <a:ln w="28575" algn="ctr">
            <a:noFill/>
            <a:miter lim="800000"/>
            <a:headEnd/>
            <a:tailEnd/>
          </a:ln>
        </p:spPr>
        <p:txBody>
          <a:bodyPr>
            <a:spAutoFit/>
          </a:bodyPr>
          <a:lstStyle/>
          <a:p>
            <a:pPr marL="342900" indent="-342900">
              <a:lnSpc>
                <a:spcPct val="95000"/>
              </a:lnSpc>
            </a:pPr>
            <a:r>
              <a:rPr lang="en-GB" sz="800" u="sng"/>
              <a:t>Delivered by:</a:t>
            </a:r>
            <a:endParaRPr lang="en-US" sz="800" u="sng"/>
          </a:p>
        </p:txBody>
      </p:sp>
      <p:sp>
        <p:nvSpPr>
          <p:cNvPr id="18" name="Text Box 22"/>
          <p:cNvSpPr txBox="1">
            <a:spLocks noChangeArrowheads="1"/>
          </p:cNvSpPr>
          <p:nvPr/>
        </p:nvSpPr>
        <p:spPr bwMode="auto">
          <a:xfrm>
            <a:off x="4919238" y="5466650"/>
            <a:ext cx="2033587" cy="274638"/>
          </a:xfrm>
          <a:prstGeom prst="rect">
            <a:avLst/>
          </a:prstGeom>
          <a:noFill/>
          <a:ln w="28575" algn="ctr">
            <a:noFill/>
            <a:miter lim="800000"/>
            <a:headEnd/>
            <a:tailEnd/>
          </a:ln>
        </p:spPr>
        <p:txBody>
          <a:bodyPr>
            <a:spAutoFit/>
          </a:bodyPr>
          <a:lstStyle/>
          <a:p>
            <a:pPr marL="342900" indent="-342900" algn="ctr">
              <a:spcBef>
                <a:spcPct val="50000"/>
              </a:spcBef>
            </a:pPr>
            <a:r>
              <a:rPr lang="en-GB"/>
              <a:t>“Product Modules”</a:t>
            </a:r>
            <a:endParaRPr lang="en-US"/>
          </a:p>
        </p:txBody>
      </p:sp>
      <p:sp>
        <p:nvSpPr>
          <p:cNvPr id="19" name="Text Box 23"/>
          <p:cNvSpPr txBox="1">
            <a:spLocks noChangeArrowheads="1"/>
          </p:cNvSpPr>
          <p:nvPr/>
        </p:nvSpPr>
        <p:spPr bwMode="auto">
          <a:xfrm>
            <a:off x="891750" y="4491925"/>
            <a:ext cx="2146300" cy="274638"/>
          </a:xfrm>
          <a:prstGeom prst="rect">
            <a:avLst/>
          </a:prstGeom>
          <a:noFill/>
          <a:ln w="28575" algn="ctr">
            <a:noFill/>
            <a:miter lim="800000"/>
            <a:headEnd/>
            <a:tailEnd/>
          </a:ln>
        </p:spPr>
        <p:txBody>
          <a:bodyPr>
            <a:spAutoFit/>
          </a:bodyPr>
          <a:lstStyle/>
          <a:p>
            <a:pPr marL="342900" indent="-342900" algn="ctr">
              <a:spcBef>
                <a:spcPct val="50000"/>
              </a:spcBef>
            </a:pPr>
            <a:r>
              <a:rPr lang="en-GB"/>
              <a:t>“Customized Modules”</a:t>
            </a:r>
            <a:endParaRPr lang="en-US"/>
          </a:p>
        </p:txBody>
      </p:sp>
      <p:pic>
        <p:nvPicPr>
          <p:cNvPr id="20" name="Picture 24"/>
          <p:cNvPicPr>
            <a:picLocks noChangeAspect="1" noChangeArrowheads="1"/>
          </p:cNvPicPr>
          <p:nvPr/>
        </p:nvPicPr>
        <p:blipFill>
          <a:blip r:embed="rId3" cstate="print"/>
          <a:srcRect/>
          <a:stretch>
            <a:fillRect/>
          </a:stretch>
        </p:blipFill>
        <p:spPr bwMode="auto">
          <a:xfrm>
            <a:off x="886988" y="5865113"/>
            <a:ext cx="425450" cy="393700"/>
          </a:xfrm>
          <a:prstGeom prst="rect">
            <a:avLst/>
          </a:prstGeom>
          <a:noFill/>
          <a:ln w="28575" algn="ctr">
            <a:noFill/>
            <a:miter lim="800000"/>
            <a:headEnd/>
            <a:tailEnd/>
          </a:ln>
        </p:spPr>
      </p:pic>
      <p:pic>
        <p:nvPicPr>
          <p:cNvPr id="21" name="Picture 27"/>
          <p:cNvPicPr>
            <a:picLocks noChangeAspect="1" noChangeArrowheads="1"/>
          </p:cNvPicPr>
          <p:nvPr/>
        </p:nvPicPr>
        <p:blipFill>
          <a:blip r:embed="rId4" cstate="print"/>
          <a:srcRect/>
          <a:stretch>
            <a:fillRect/>
          </a:stretch>
        </p:blipFill>
        <p:spPr bwMode="auto">
          <a:xfrm>
            <a:off x="1901400" y="5411088"/>
            <a:ext cx="425450" cy="393700"/>
          </a:xfrm>
          <a:prstGeom prst="rect">
            <a:avLst/>
          </a:prstGeom>
          <a:noFill/>
          <a:ln w="28575" algn="ctr">
            <a:noFill/>
            <a:miter lim="800000"/>
            <a:headEnd/>
            <a:tailEnd/>
          </a:ln>
        </p:spPr>
      </p:pic>
      <p:pic>
        <p:nvPicPr>
          <p:cNvPr id="22" name="Picture 28"/>
          <p:cNvPicPr>
            <a:picLocks noChangeAspect="1" noChangeArrowheads="1"/>
          </p:cNvPicPr>
          <p:nvPr/>
        </p:nvPicPr>
        <p:blipFill>
          <a:blip r:embed="rId5" cstate="print"/>
          <a:srcRect/>
          <a:stretch>
            <a:fillRect/>
          </a:stretch>
        </p:blipFill>
        <p:spPr bwMode="auto">
          <a:xfrm>
            <a:off x="2944388" y="5419025"/>
            <a:ext cx="427037" cy="393700"/>
          </a:xfrm>
          <a:prstGeom prst="rect">
            <a:avLst/>
          </a:prstGeom>
          <a:noFill/>
          <a:ln w="28575" algn="ctr">
            <a:noFill/>
            <a:miter lim="800000"/>
            <a:headEnd/>
            <a:tailEnd/>
          </a:ln>
        </p:spPr>
      </p:pic>
      <p:sp>
        <p:nvSpPr>
          <p:cNvPr id="23" name="Text Box 17"/>
          <p:cNvSpPr txBox="1">
            <a:spLocks noChangeArrowheads="1"/>
          </p:cNvSpPr>
          <p:nvPr/>
        </p:nvSpPr>
        <p:spPr bwMode="auto">
          <a:xfrm>
            <a:off x="7050038" y="5968625"/>
            <a:ext cx="1844580" cy="209288"/>
          </a:xfrm>
          <a:prstGeom prst="rect">
            <a:avLst/>
          </a:prstGeom>
          <a:noFill/>
          <a:ln w="28575" algn="ctr">
            <a:noFill/>
            <a:miter lim="800000"/>
            <a:headEnd/>
            <a:tailEnd/>
          </a:ln>
        </p:spPr>
        <p:txBody>
          <a:bodyPr wrap="square">
            <a:spAutoFit/>
          </a:bodyPr>
          <a:lstStyle/>
          <a:p>
            <a:pPr marL="342900" indent="-342900">
              <a:lnSpc>
                <a:spcPct val="95000"/>
              </a:lnSpc>
            </a:pPr>
            <a:r>
              <a:rPr lang="en-GB" sz="800"/>
              <a:t>C2P Core R&amp;D Product Team</a:t>
            </a:r>
            <a:endParaRPr lang="en-US" sz="800"/>
          </a:p>
        </p:txBody>
      </p:sp>
    </p:spTree>
    <p:extLst>
      <p:ext uri="{BB962C8B-B14F-4D97-AF65-F5344CB8AC3E}">
        <p14:creationId xmlns:p14="http://schemas.microsoft.com/office/powerpoint/2010/main" val="241175857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Grp="1" noChangeArrowheads="1"/>
          </p:cNvSpPr>
          <p:nvPr>
            <p:ph type="title"/>
          </p:nvPr>
        </p:nvSpPr>
        <p:spPr/>
        <p:txBody>
          <a:bodyPr/>
          <a:lstStyle/>
          <a:p>
            <a:r>
              <a:rPr lang="en-GB"/>
              <a:t>Why OPF ?</a:t>
            </a:r>
            <a:endParaRPr lang="en-US"/>
          </a:p>
        </p:txBody>
      </p:sp>
      <p:sp>
        <p:nvSpPr>
          <p:cNvPr id="10243" name="Rectangle 7"/>
          <p:cNvSpPr>
            <a:spLocks noGrp="1" noChangeArrowheads="1"/>
          </p:cNvSpPr>
          <p:nvPr>
            <p:ph idx="1"/>
          </p:nvPr>
        </p:nvSpPr>
        <p:spPr/>
        <p:txBody>
          <a:bodyPr/>
          <a:lstStyle/>
          <a:p>
            <a:r>
              <a:rPr lang="en-GB"/>
              <a:t>Maximize reusability of components, frameworks and services</a:t>
            </a:r>
          </a:p>
          <a:p>
            <a:pPr lvl="1"/>
            <a:r>
              <a:rPr lang="en-GB" sz="2000"/>
              <a:t>Centralizing core code</a:t>
            </a:r>
          </a:p>
          <a:p>
            <a:pPr lvl="1"/>
            <a:r>
              <a:rPr lang="en-GB" sz="2000"/>
              <a:t>Better product quality and improved company reputation for quality </a:t>
            </a:r>
          </a:p>
          <a:p>
            <a:r>
              <a:rPr lang="en-GB"/>
              <a:t>Improve consistency across functional modules of the “standard” product and customization projects</a:t>
            </a:r>
          </a:p>
          <a:p>
            <a:pPr lvl="1"/>
            <a:r>
              <a:rPr lang="en-GB" sz="2000"/>
              <a:t>Reduce effort to customize the OPF-based modules</a:t>
            </a:r>
          </a:p>
          <a:p>
            <a:r>
              <a:rPr lang="en-GB"/>
              <a:t>Accelerating the overall time-to-market</a:t>
            </a:r>
          </a:p>
          <a:p>
            <a:r>
              <a:rPr lang="en-GB"/>
              <a:t>Decrease overall support and maintenance overhead cost</a:t>
            </a:r>
          </a:p>
          <a:p>
            <a:r>
              <a:rPr lang="en-GB"/>
              <a:t>SOA benefits</a:t>
            </a:r>
          </a:p>
          <a:p>
            <a:endParaRPr lang="en-US"/>
          </a:p>
        </p:txBody>
      </p:sp>
    </p:spTree>
    <p:extLst>
      <p:ext uri="{BB962C8B-B14F-4D97-AF65-F5344CB8AC3E}">
        <p14:creationId xmlns:p14="http://schemas.microsoft.com/office/powerpoint/2010/main" val="227878800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576263" y="889000"/>
            <a:ext cx="2305050" cy="5761038"/>
          </a:xfrm>
          <a:prstGeom prst="rect">
            <a:avLst/>
          </a:prstGeom>
          <a:solidFill>
            <a:schemeClr val="bg1"/>
          </a:solidFill>
          <a:ln w="28575" algn="ctr">
            <a:solidFill>
              <a:schemeClr val="bg1"/>
            </a:solidFill>
            <a:miter lim="800000"/>
            <a:headEnd/>
            <a:tailEnd/>
          </a:ln>
        </p:spPr>
        <p:txBody>
          <a:bodyPr wrap="none" anchor="ctr"/>
          <a:lstStyle/>
          <a:p>
            <a:endParaRPr lang="nl-BE"/>
          </a:p>
        </p:txBody>
      </p:sp>
      <p:sp>
        <p:nvSpPr>
          <p:cNvPr id="12291" name="AutoShape 3"/>
          <p:cNvSpPr>
            <a:spLocks noChangeArrowheads="1"/>
          </p:cNvSpPr>
          <p:nvPr/>
        </p:nvSpPr>
        <p:spPr bwMode="auto">
          <a:xfrm>
            <a:off x="3132138" y="1050925"/>
            <a:ext cx="4464050" cy="5473700"/>
          </a:xfrm>
          <a:prstGeom prst="roundRect">
            <a:avLst>
              <a:gd name="adj" fmla="val 3667"/>
            </a:avLst>
          </a:prstGeom>
          <a:gradFill rotWithShape="1">
            <a:gsLst>
              <a:gs pos="0">
                <a:schemeClr val="bg1"/>
              </a:gs>
              <a:gs pos="100000">
                <a:srgbClr val="1C3763"/>
              </a:gs>
            </a:gsLst>
            <a:lin ang="2700000" scaled="1"/>
          </a:gradFill>
          <a:ln w="19050" algn="ctr">
            <a:solidFill>
              <a:srgbClr val="000032"/>
            </a:solidFill>
            <a:round/>
            <a:headEnd/>
            <a:tailEnd/>
          </a:ln>
        </p:spPr>
        <p:txBody>
          <a:bodyPr wrap="none" anchor="ctr"/>
          <a:lstStyle/>
          <a:p>
            <a:pPr marL="342900" indent="-342900"/>
            <a:endParaRPr lang="en-GB" sz="2800">
              <a:solidFill>
                <a:srgbClr val="003366"/>
              </a:solidFill>
            </a:endParaRPr>
          </a:p>
        </p:txBody>
      </p:sp>
      <p:sp>
        <p:nvSpPr>
          <p:cNvPr id="12292" name="AutoShape 4"/>
          <p:cNvSpPr>
            <a:spLocks noChangeArrowheads="1"/>
          </p:cNvSpPr>
          <p:nvPr/>
        </p:nvSpPr>
        <p:spPr bwMode="auto">
          <a:xfrm>
            <a:off x="6588125" y="3282950"/>
            <a:ext cx="865188" cy="1225550"/>
          </a:xfrm>
          <a:prstGeom prst="roundRect">
            <a:avLst>
              <a:gd name="adj" fmla="val 10245"/>
            </a:avLst>
          </a:prstGeom>
          <a:solidFill>
            <a:schemeClr val="bg1"/>
          </a:solidFill>
          <a:ln w="19050" algn="ctr">
            <a:solidFill>
              <a:srgbClr val="000032"/>
            </a:solidFill>
            <a:round/>
            <a:headEnd/>
            <a:tailEnd/>
          </a:ln>
        </p:spPr>
        <p:txBody>
          <a:bodyPr wrap="none" anchor="ctr"/>
          <a:lstStyle/>
          <a:p>
            <a:pPr marL="342900" indent="-342900"/>
            <a:r>
              <a:rPr lang="en-US" sz="900" b="0"/>
              <a:t>Payment</a:t>
            </a:r>
          </a:p>
          <a:p>
            <a:pPr marL="342900" indent="-342900"/>
            <a:r>
              <a:rPr lang="nl-BE" sz="900" b="0"/>
              <a:t>Repository</a:t>
            </a:r>
          </a:p>
          <a:p>
            <a:pPr marL="342900" indent="-342900"/>
            <a:r>
              <a:rPr lang="nl-BE" sz="900" b="0"/>
              <a:t>(Database)</a:t>
            </a:r>
            <a:endParaRPr lang="en-US" sz="900" b="0"/>
          </a:p>
          <a:p>
            <a:pPr marL="342900" indent="-342900"/>
            <a:endParaRPr lang="nl-BE" sz="900">
              <a:solidFill>
                <a:srgbClr val="003366"/>
              </a:solidFill>
            </a:endParaRPr>
          </a:p>
          <a:p>
            <a:pPr marL="342900" indent="-342900"/>
            <a:endParaRPr lang="nl-BE" sz="900">
              <a:solidFill>
                <a:srgbClr val="003366"/>
              </a:solidFill>
            </a:endParaRPr>
          </a:p>
          <a:p>
            <a:pPr marL="342900" indent="-342900"/>
            <a:endParaRPr lang="en-US" sz="900">
              <a:solidFill>
                <a:srgbClr val="003366"/>
              </a:solidFill>
            </a:endParaRPr>
          </a:p>
        </p:txBody>
      </p:sp>
      <p:sp>
        <p:nvSpPr>
          <p:cNvPr id="12293" name="AutoShape 5"/>
          <p:cNvSpPr>
            <a:spLocks noChangeArrowheads="1"/>
          </p:cNvSpPr>
          <p:nvPr/>
        </p:nvSpPr>
        <p:spPr bwMode="auto">
          <a:xfrm>
            <a:off x="3346450" y="1700213"/>
            <a:ext cx="865188" cy="4679950"/>
          </a:xfrm>
          <a:prstGeom prst="roundRect">
            <a:avLst>
              <a:gd name="adj" fmla="val 10245"/>
            </a:avLst>
          </a:prstGeom>
          <a:gradFill rotWithShape="1">
            <a:gsLst>
              <a:gs pos="0">
                <a:schemeClr val="bg1"/>
              </a:gs>
              <a:gs pos="100000">
                <a:srgbClr val="1C3763"/>
              </a:gs>
            </a:gsLst>
            <a:lin ang="2700000" scaled="1"/>
          </a:gradFill>
          <a:ln w="19050" algn="ctr">
            <a:solidFill>
              <a:srgbClr val="000032"/>
            </a:solidFill>
            <a:round/>
            <a:headEnd/>
            <a:tailEnd/>
          </a:ln>
        </p:spPr>
        <p:txBody>
          <a:bodyPr wrap="none" lIns="91440" tIns="45720" rIns="91440" bIns="45720" anchor="t"/>
          <a:lstStyle/>
          <a:p>
            <a:pPr marL="342900" indent="-342900"/>
            <a:r>
              <a:rPr lang="nl-BE" sz="900" b="0" dirty="0"/>
              <a:t>BPM</a:t>
            </a:r>
          </a:p>
          <a:p>
            <a:pPr marL="342900" indent="-342900"/>
            <a:r>
              <a:rPr lang="nl-BE" sz="900" b="0" dirty="0" err="1"/>
              <a:t>Orchestrated</a:t>
            </a:r>
            <a:endParaRPr lang="nl-BE" sz="900" dirty="0" err="1">
              <a:cs typeface="Calibri"/>
            </a:endParaRPr>
          </a:p>
          <a:p>
            <a:pPr marL="342900" indent="-342900"/>
            <a:r>
              <a:rPr lang="nl-BE" sz="900" dirty="0" err="1"/>
              <a:t>Payment</a:t>
            </a:r>
            <a:endParaRPr lang="nl-BE" sz="900" b="0" dirty="0" err="1"/>
          </a:p>
          <a:p>
            <a:pPr marL="342900" indent="-342900"/>
            <a:r>
              <a:rPr lang="nl-BE" sz="900" b="0" dirty="0" err="1"/>
              <a:t>Process</a:t>
            </a:r>
            <a:r>
              <a:rPr lang="nl-BE" sz="900" b="0" dirty="0"/>
              <a:t> Flow</a:t>
            </a:r>
            <a:endParaRPr lang="nl-BE" sz="900" b="0" dirty="0">
              <a:cs typeface="Calibri"/>
            </a:endParaRPr>
          </a:p>
        </p:txBody>
      </p:sp>
      <p:sp>
        <p:nvSpPr>
          <p:cNvPr id="12294" name="Rectangle 6"/>
          <p:cNvSpPr>
            <a:spLocks noGrp="1" noChangeArrowheads="1"/>
          </p:cNvSpPr>
          <p:nvPr>
            <p:ph type="title"/>
          </p:nvPr>
        </p:nvSpPr>
        <p:spPr>
          <a:xfrm>
            <a:off x="1238250" y="142875"/>
            <a:ext cx="6646863" cy="669925"/>
          </a:xfrm>
        </p:spPr>
        <p:txBody>
          <a:bodyPr/>
          <a:lstStyle/>
          <a:p>
            <a:pPr eaLnBrk="1" hangingPunct="1"/>
            <a:r>
              <a:rPr lang="en-AU"/>
              <a:t>Decoupling</a:t>
            </a:r>
            <a:endParaRPr lang="en-US">
              <a:solidFill>
                <a:srgbClr val="FF5050"/>
              </a:solidFill>
            </a:endParaRPr>
          </a:p>
        </p:txBody>
      </p:sp>
      <p:sp>
        <p:nvSpPr>
          <p:cNvPr id="12295" name="AutoShape 7"/>
          <p:cNvSpPr>
            <a:spLocks noChangeArrowheads="1"/>
          </p:cNvSpPr>
          <p:nvPr/>
        </p:nvSpPr>
        <p:spPr bwMode="auto">
          <a:xfrm>
            <a:off x="5938838" y="981075"/>
            <a:ext cx="1441450" cy="287338"/>
          </a:xfrm>
          <a:prstGeom prst="roundRect">
            <a:avLst>
              <a:gd name="adj" fmla="val 16667"/>
            </a:avLst>
          </a:prstGeom>
          <a:gradFill rotWithShape="1">
            <a:gsLst>
              <a:gs pos="0">
                <a:srgbClr val="003366"/>
              </a:gs>
              <a:gs pos="100000">
                <a:srgbClr val="000032"/>
              </a:gs>
            </a:gsLst>
            <a:lin ang="2700000" scaled="1"/>
          </a:gradFill>
          <a:ln w="19050" algn="ctr">
            <a:solidFill>
              <a:srgbClr val="000032"/>
            </a:solidFill>
            <a:round/>
            <a:headEnd/>
            <a:tailEnd/>
          </a:ln>
        </p:spPr>
        <p:txBody>
          <a:bodyPr wrap="none" anchor="ctr"/>
          <a:lstStyle/>
          <a:p>
            <a:pPr marL="342900" indent="-342900"/>
            <a:r>
              <a:rPr lang="nl-BE" sz="800">
                <a:solidFill>
                  <a:schemeClr val="bg1"/>
                </a:solidFill>
              </a:rPr>
              <a:t>Open Payment Framework</a:t>
            </a:r>
            <a:endParaRPr lang="en-US" sz="800">
              <a:solidFill>
                <a:schemeClr val="bg1"/>
              </a:solidFill>
            </a:endParaRPr>
          </a:p>
        </p:txBody>
      </p:sp>
      <p:sp>
        <p:nvSpPr>
          <p:cNvPr id="12296" name="AutoShape 8"/>
          <p:cNvSpPr>
            <a:spLocks noChangeArrowheads="1"/>
          </p:cNvSpPr>
          <p:nvPr/>
        </p:nvSpPr>
        <p:spPr bwMode="auto">
          <a:xfrm>
            <a:off x="1476375" y="1195388"/>
            <a:ext cx="809625" cy="431800"/>
          </a:xfrm>
          <a:prstGeom prst="roundRect">
            <a:avLst>
              <a:gd name="adj" fmla="val 16667"/>
            </a:avLst>
          </a:prstGeom>
          <a:gradFill rotWithShape="1">
            <a:gsLst>
              <a:gs pos="0">
                <a:srgbClr val="FFFFFF"/>
              </a:gs>
              <a:gs pos="100000">
                <a:srgbClr val="889FBE"/>
              </a:gs>
            </a:gsLst>
            <a:lin ang="2700000" scaled="1"/>
          </a:gradFill>
          <a:ln w="19050" algn="ctr">
            <a:solidFill>
              <a:srgbClr val="889FBE"/>
            </a:solidFill>
            <a:round/>
            <a:headEnd/>
            <a:tailEnd/>
          </a:ln>
        </p:spPr>
        <p:txBody>
          <a:bodyPr wrap="none" anchor="ctr"/>
          <a:lstStyle/>
          <a:p>
            <a:pPr marL="342900" indent="-342900"/>
            <a:r>
              <a:rPr lang="nl-BE" sz="900"/>
              <a:t>Channels</a:t>
            </a:r>
            <a:endParaRPr lang="en-US" sz="900"/>
          </a:p>
        </p:txBody>
      </p:sp>
      <p:pic>
        <p:nvPicPr>
          <p:cNvPr id="12297" name="Picture 9" descr="database"/>
          <p:cNvPicPr>
            <a:picLocks noChangeAspect="1" noChangeArrowheads="1"/>
          </p:cNvPicPr>
          <p:nvPr/>
        </p:nvPicPr>
        <p:blipFill>
          <a:blip r:embed="rId3" cstate="print"/>
          <a:srcRect/>
          <a:stretch>
            <a:fillRect/>
          </a:stretch>
        </p:blipFill>
        <p:spPr bwMode="auto">
          <a:xfrm>
            <a:off x="6805613" y="3932238"/>
            <a:ext cx="406400" cy="496887"/>
          </a:xfrm>
          <a:prstGeom prst="rect">
            <a:avLst/>
          </a:prstGeom>
          <a:noFill/>
          <a:ln w="9525">
            <a:noFill/>
            <a:miter lim="800000"/>
            <a:headEnd/>
            <a:tailEnd/>
          </a:ln>
        </p:spPr>
      </p:pic>
      <p:sp>
        <p:nvSpPr>
          <p:cNvPr id="12298" name="AutoShape 10"/>
          <p:cNvSpPr>
            <a:spLocks noChangeArrowheads="1"/>
          </p:cNvSpPr>
          <p:nvPr/>
        </p:nvSpPr>
        <p:spPr bwMode="auto">
          <a:xfrm>
            <a:off x="7869238" y="5443538"/>
            <a:ext cx="879475" cy="709612"/>
          </a:xfrm>
          <a:prstGeom prst="roundRect">
            <a:avLst>
              <a:gd name="adj" fmla="val 16667"/>
            </a:avLst>
          </a:prstGeom>
          <a:gradFill rotWithShape="1">
            <a:gsLst>
              <a:gs pos="0">
                <a:srgbClr val="FFFFFF"/>
              </a:gs>
              <a:gs pos="100000">
                <a:srgbClr val="889FBE"/>
              </a:gs>
            </a:gsLst>
            <a:lin ang="2700000" scaled="1"/>
          </a:gradFill>
          <a:ln w="19050" algn="ctr">
            <a:solidFill>
              <a:srgbClr val="889FBE"/>
            </a:solidFill>
            <a:round/>
            <a:headEnd/>
            <a:tailEnd/>
          </a:ln>
        </p:spPr>
        <p:txBody>
          <a:bodyPr wrap="none" anchor="ctr"/>
          <a:lstStyle/>
          <a:p>
            <a:pPr marL="342900" indent="-342900"/>
            <a:r>
              <a:rPr lang="en-US" sz="900"/>
              <a:t>Clearing &amp;</a:t>
            </a:r>
          </a:p>
          <a:p>
            <a:pPr marL="342900" indent="-342900"/>
            <a:r>
              <a:rPr lang="nl-BE" sz="900"/>
              <a:t>Settlement</a:t>
            </a:r>
          </a:p>
          <a:p>
            <a:pPr marL="342900" indent="-342900"/>
            <a:r>
              <a:rPr lang="nl-BE" sz="900"/>
              <a:t>Systems</a:t>
            </a:r>
            <a:endParaRPr lang="en-US" sz="900"/>
          </a:p>
        </p:txBody>
      </p:sp>
      <p:sp>
        <p:nvSpPr>
          <p:cNvPr id="12299" name="Line 11"/>
          <p:cNvSpPr>
            <a:spLocks noChangeShapeType="1"/>
          </p:cNvSpPr>
          <p:nvPr/>
        </p:nvSpPr>
        <p:spPr bwMode="auto">
          <a:xfrm flipH="1" flipV="1">
            <a:off x="2339975" y="1411288"/>
            <a:ext cx="2232025" cy="0"/>
          </a:xfrm>
          <a:prstGeom prst="line">
            <a:avLst/>
          </a:prstGeom>
          <a:noFill/>
          <a:ln w="19050">
            <a:solidFill>
              <a:schemeClr val="tx1"/>
            </a:solidFill>
            <a:round/>
            <a:headEnd type="arrow" w="med" len="med"/>
            <a:tailEnd/>
          </a:ln>
        </p:spPr>
        <p:txBody>
          <a:bodyPr wrap="none"/>
          <a:lstStyle/>
          <a:p>
            <a:endParaRPr lang="en-GB"/>
          </a:p>
        </p:txBody>
      </p:sp>
      <p:sp>
        <p:nvSpPr>
          <p:cNvPr id="12300" name="Rectangle 12"/>
          <p:cNvSpPr>
            <a:spLocks noChangeArrowheads="1"/>
          </p:cNvSpPr>
          <p:nvPr/>
        </p:nvSpPr>
        <p:spPr bwMode="auto">
          <a:xfrm>
            <a:off x="2443163" y="1804988"/>
            <a:ext cx="546100" cy="304800"/>
          </a:xfrm>
          <a:prstGeom prst="rect">
            <a:avLst/>
          </a:prstGeom>
          <a:noFill/>
          <a:ln w="9525">
            <a:noFill/>
            <a:miter lim="800000"/>
            <a:headEnd/>
            <a:tailEnd/>
          </a:ln>
        </p:spPr>
        <p:txBody>
          <a:bodyPr wrap="none" lIns="0" tIns="0" rIns="0" bIns="0">
            <a:spAutoFit/>
          </a:bodyPr>
          <a:lstStyle/>
          <a:p>
            <a:pPr marL="342900" indent="-342900"/>
            <a:r>
              <a:rPr lang="en-US" sz="900" b="0"/>
              <a:t>Payment</a:t>
            </a:r>
          </a:p>
          <a:p>
            <a:pPr marL="342900" indent="-342900"/>
            <a:r>
              <a:rPr lang="nl-BE" sz="900" b="0"/>
              <a:t>Instruction</a:t>
            </a:r>
            <a:endParaRPr lang="en-US" sz="900" b="0"/>
          </a:p>
        </p:txBody>
      </p:sp>
      <p:pic>
        <p:nvPicPr>
          <p:cNvPr id="12301" name="Picture 13" descr="document"/>
          <p:cNvPicPr>
            <a:picLocks noChangeAspect="1" noChangeArrowheads="1"/>
          </p:cNvPicPr>
          <p:nvPr/>
        </p:nvPicPr>
        <p:blipFill>
          <a:blip r:embed="rId4" cstate="print"/>
          <a:srcRect/>
          <a:stretch>
            <a:fillRect/>
          </a:stretch>
        </p:blipFill>
        <p:spPr bwMode="auto">
          <a:xfrm>
            <a:off x="2459038" y="1123950"/>
            <a:ext cx="487362" cy="633413"/>
          </a:xfrm>
          <a:prstGeom prst="rect">
            <a:avLst/>
          </a:prstGeom>
          <a:noFill/>
          <a:ln w="9525">
            <a:noFill/>
            <a:miter lim="800000"/>
            <a:headEnd/>
            <a:tailEnd/>
          </a:ln>
        </p:spPr>
      </p:pic>
      <p:sp>
        <p:nvSpPr>
          <p:cNvPr id="12302" name="AutoShape 14"/>
          <p:cNvSpPr>
            <a:spLocks noChangeArrowheads="1"/>
          </p:cNvSpPr>
          <p:nvPr/>
        </p:nvSpPr>
        <p:spPr bwMode="auto">
          <a:xfrm>
            <a:off x="4643438" y="1266825"/>
            <a:ext cx="1008062" cy="360363"/>
          </a:xfrm>
          <a:prstGeom prst="roundRect">
            <a:avLst>
              <a:gd name="adj" fmla="val 10245"/>
            </a:avLst>
          </a:prstGeom>
          <a:solidFill>
            <a:srgbClr val="DDDDDD"/>
          </a:solidFill>
          <a:ln w="19050" algn="ctr">
            <a:solidFill>
              <a:srgbClr val="000032"/>
            </a:solidFill>
            <a:round/>
            <a:headEnd/>
            <a:tailEnd/>
          </a:ln>
        </p:spPr>
        <p:txBody>
          <a:bodyPr wrap="none" anchor="ctr"/>
          <a:lstStyle/>
          <a:p>
            <a:pPr marL="342900" indent="-342900"/>
            <a:r>
              <a:rPr lang="nl-BE" sz="900" b="0">
                <a:solidFill>
                  <a:srgbClr val="003366"/>
                </a:solidFill>
              </a:rPr>
              <a:t>Parsing</a:t>
            </a:r>
          </a:p>
          <a:p>
            <a:pPr marL="342900" indent="-342900"/>
            <a:r>
              <a:rPr lang="nl-BE" sz="900" b="0">
                <a:solidFill>
                  <a:srgbClr val="003366"/>
                </a:solidFill>
              </a:rPr>
              <a:t>Service</a:t>
            </a:r>
            <a:endParaRPr lang="en-US" sz="900" b="0">
              <a:solidFill>
                <a:srgbClr val="003366"/>
              </a:solidFill>
            </a:endParaRPr>
          </a:p>
        </p:txBody>
      </p:sp>
      <p:sp>
        <p:nvSpPr>
          <p:cNvPr id="12303" name="Line 15"/>
          <p:cNvSpPr>
            <a:spLocks noChangeShapeType="1"/>
          </p:cNvSpPr>
          <p:nvPr/>
        </p:nvSpPr>
        <p:spPr bwMode="auto">
          <a:xfrm flipV="1">
            <a:off x="4284663" y="1508125"/>
            <a:ext cx="268287" cy="144463"/>
          </a:xfrm>
          <a:prstGeom prst="line">
            <a:avLst/>
          </a:prstGeom>
          <a:noFill/>
          <a:ln w="19050">
            <a:solidFill>
              <a:schemeClr val="tx1"/>
            </a:solidFill>
            <a:round/>
            <a:headEnd type="arrow" w="med" len="med"/>
            <a:tailEnd/>
          </a:ln>
        </p:spPr>
        <p:txBody>
          <a:bodyPr wrap="none"/>
          <a:lstStyle/>
          <a:p>
            <a:endParaRPr lang="en-GB"/>
          </a:p>
        </p:txBody>
      </p:sp>
      <p:sp>
        <p:nvSpPr>
          <p:cNvPr id="12304" name="Line 16"/>
          <p:cNvSpPr>
            <a:spLocks noChangeShapeType="1"/>
          </p:cNvSpPr>
          <p:nvPr/>
        </p:nvSpPr>
        <p:spPr bwMode="auto">
          <a:xfrm flipH="1">
            <a:off x="4284663" y="2708275"/>
            <a:ext cx="287337" cy="0"/>
          </a:xfrm>
          <a:prstGeom prst="line">
            <a:avLst/>
          </a:prstGeom>
          <a:noFill/>
          <a:ln w="19050">
            <a:solidFill>
              <a:schemeClr val="tx1"/>
            </a:solidFill>
            <a:round/>
            <a:headEnd type="arrow" w="med" len="med"/>
            <a:tailEnd/>
          </a:ln>
        </p:spPr>
        <p:txBody>
          <a:bodyPr wrap="none"/>
          <a:lstStyle/>
          <a:p>
            <a:endParaRPr lang="en-GB"/>
          </a:p>
        </p:txBody>
      </p:sp>
      <p:sp>
        <p:nvSpPr>
          <p:cNvPr id="12305" name="Line 17"/>
          <p:cNvSpPr>
            <a:spLocks noChangeShapeType="1"/>
          </p:cNvSpPr>
          <p:nvPr/>
        </p:nvSpPr>
        <p:spPr bwMode="auto">
          <a:xfrm flipH="1">
            <a:off x="4284663" y="1916113"/>
            <a:ext cx="287337" cy="0"/>
          </a:xfrm>
          <a:prstGeom prst="line">
            <a:avLst/>
          </a:prstGeom>
          <a:noFill/>
          <a:ln w="19050">
            <a:solidFill>
              <a:schemeClr val="tx1"/>
            </a:solidFill>
            <a:round/>
            <a:headEnd type="arrow" w="med" len="med"/>
            <a:tailEnd/>
          </a:ln>
        </p:spPr>
        <p:txBody>
          <a:bodyPr wrap="none"/>
          <a:lstStyle/>
          <a:p>
            <a:endParaRPr lang="en-GB"/>
          </a:p>
        </p:txBody>
      </p:sp>
      <p:sp>
        <p:nvSpPr>
          <p:cNvPr id="12306" name="Line 18"/>
          <p:cNvSpPr>
            <a:spLocks noChangeShapeType="1"/>
          </p:cNvSpPr>
          <p:nvPr/>
        </p:nvSpPr>
        <p:spPr bwMode="auto">
          <a:xfrm flipH="1">
            <a:off x="4284663" y="3140075"/>
            <a:ext cx="287337" cy="0"/>
          </a:xfrm>
          <a:prstGeom prst="line">
            <a:avLst/>
          </a:prstGeom>
          <a:noFill/>
          <a:ln w="19050">
            <a:solidFill>
              <a:schemeClr val="tx1"/>
            </a:solidFill>
            <a:round/>
            <a:headEnd type="arrow" w="med" len="med"/>
            <a:tailEnd/>
          </a:ln>
        </p:spPr>
        <p:txBody>
          <a:bodyPr wrap="none"/>
          <a:lstStyle/>
          <a:p>
            <a:endParaRPr lang="en-GB"/>
          </a:p>
        </p:txBody>
      </p:sp>
      <p:sp>
        <p:nvSpPr>
          <p:cNvPr id="12307" name="Line 19"/>
          <p:cNvSpPr>
            <a:spLocks noChangeShapeType="1"/>
          </p:cNvSpPr>
          <p:nvPr/>
        </p:nvSpPr>
        <p:spPr bwMode="auto">
          <a:xfrm flipH="1">
            <a:off x="4284663" y="3643313"/>
            <a:ext cx="287337" cy="0"/>
          </a:xfrm>
          <a:prstGeom prst="line">
            <a:avLst/>
          </a:prstGeom>
          <a:noFill/>
          <a:ln w="19050">
            <a:solidFill>
              <a:schemeClr val="tx1"/>
            </a:solidFill>
            <a:round/>
            <a:headEnd type="arrow" w="med" len="med"/>
            <a:tailEnd/>
          </a:ln>
        </p:spPr>
        <p:txBody>
          <a:bodyPr wrap="none"/>
          <a:lstStyle/>
          <a:p>
            <a:endParaRPr lang="en-GB"/>
          </a:p>
        </p:txBody>
      </p:sp>
      <p:sp>
        <p:nvSpPr>
          <p:cNvPr id="12308" name="Line 20"/>
          <p:cNvSpPr>
            <a:spLocks noChangeShapeType="1"/>
          </p:cNvSpPr>
          <p:nvPr/>
        </p:nvSpPr>
        <p:spPr bwMode="auto">
          <a:xfrm flipH="1">
            <a:off x="4284663" y="4435475"/>
            <a:ext cx="287337" cy="0"/>
          </a:xfrm>
          <a:prstGeom prst="line">
            <a:avLst/>
          </a:prstGeom>
          <a:noFill/>
          <a:ln w="19050">
            <a:solidFill>
              <a:schemeClr val="tx1"/>
            </a:solidFill>
            <a:round/>
            <a:headEnd type="arrow" w="med" len="med"/>
            <a:tailEnd/>
          </a:ln>
        </p:spPr>
        <p:txBody>
          <a:bodyPr wrap="none"/>
          <a:lstStyle/>
          <a:p>
            <a:endParaRPr lang="en-GB"/>
          </a:p>
        </p:txBody>
      </p:sp>
      <p:sp>
        <p:nvSpPr>
          <p:cNvPr id="12309" name="Line 21"/>
          <p:cNvSpPr>
            <a:spLocks noChangeShapeType="1"/>
          </p:cNvSpPr>
          <p:nvPr/>
        </p:nvSpPr>
        <p:spPr bwMode="auto">
          <a:xfrm flipH="1">
            <a:off x="4284663" y="4868863"/>
            <a:ext cx="287337" cy="0"/>
          </a:xfrm>
          <a:prstGeom prst="line">
            <a:avLst/>
          </a:prstGeom>
          <a:noFill/>
          <a:ln w="19050">
            <a:solidFill>
              <a:schemeClr val="tx1"/>
            </a:solidFill>
            <a:round/>
            <a:headEnd type="arrow" w="med" len="med"/>
            <a:tailEnd/>
          </a:ln>
        </p:spPr>
        <p:txBody>
          <a:bodyPr wrap="none"/>
          <a:lstStyle/>
          <a:p>
            <a:endParaRPr lang="en-GB"/>
          </a:p>
        </p:txBody>
      </p:sp>
      <p:sp>
        <p:nvSpPr>
          <p:cNvPr id="12310" name="Line 22"/>
          <p:cNvSpPr>
            <a:spLocks noChangeShapeType="1"/>
          </p:cNvSpPr>
          <p:nvPr/>
        </p:nvSpPr>
        <p:spPr bwMode="auto">
          <a:xfrm flipH="1">
            <a:off x="4284663" y="5300663"/>
            <a:ext cx="287337" cy="0"/>
          </a:xfrm>
          <a:prstGeom prst="line">
            <a:avLst/>
          </a:prstGeom>
          <a:noFill/>
          <a:ln w="19050">
            <a:solidFill>
              <a:schemeClr val="tx1"/>
            </a:solidFill>
            <a:round/>
            <a:headEnd type="arrow" w="med" len="med"/>
            <a:tailEnd/>
          </a:ln>
        </p:spPr>
        <p:txBody>
          <a:bodyPr wrap="none"/>
          <a:lstStyle/>
          <a:p>
            <a:endParaRPr lang="en-GB"/>
          </a:p>
        </p:txBody>
      </p:sp>
      <p:sp>
        <p:nvSpPr>
          <p:cNvPr id="12311" name="Line 23"/>
          <p:cNvSpPr>
            <a:spLocks noChangeShapeType="1"/>
          </p:cNvSpPr>
          <p:nvPr/>
        </p:nvSpPr>
        <p:spPr bwMode="auto">
          <a:xfrm flipH="1">
            <a:off x="4284663" y="5732463"/>
            <a:ext cx="287337" cy="0"/>
          </a:xfrm>
          <a:prstGeom prst="line">
            <a:avLst/>
          </a:prstGeom>
          <a:noFill/>
          <a:ln w="19050">
            <a:solidFill>
              <a:schemeClr val="tx1"/>
            </a:solidFill>
            <a:round/>
            <a:headEnd type="arrow" w="med" len="med"/>
            <a:tailEnd/>
          </a:ln>
        </p:spPr>
        <p:txBody>
          <a:bodyPr wrap="none"/>
          <a:lstStyle/>
          <a:p>
            <a:endParaRPr lang="en-GB"/>
          </a:p>
        </p:txBody>
      </p:sp>
      <p:sp>
        <p:nvSpPr>
          <p:cNvPr id="12312" name="Line 24"/>
          <p:cNvSpPr>
            <a:spLocks noChangeShapeType="1"/>
          </p:cNvSpPr>
          <p:nvPr/>
        </p:nvSpPr>
        <p:spPr bwMode="auto">
          <a:xfrm flipH="1">
            <a:off x="4284663" y="6235700"/>
            <a:ext cx="287337" cy="0"/>
          </a:xfrm>
          <a:prstGeom prst="line">
            <a:avLst/>
          </a:prstGeom>
          <a:noFill/>
          <a:ln w="19050">
            <a:solidFill>
              <a:schemeClr val="tx1"/>
            </a:solidFill>
            <a:round/>
            <a:headEnd type="arrow" w="med" len="med"/>
            <a:tailEnd/>
          </a:ln>
        </p:spPr>
        <p:txBody>
          <a:bodyPr wrap="none"/>
          <a:lstStyle/>
          <a:p>
            <a:endParaRPr lang="en-GB"/>
          </a:p>
        </p:txBody>
      </p:sp>
      <p:sp>
        <p:nvSpPr>
          <p:cNvPr id="12313" name="Line 25"/>
          <p:cNvSpPr>
            <a:spLocks noChangeShapeType="1"/>
          </p:cNvSpPr>
          <p:nvPr/>
        </p:nvSpPr>
        <p:spPr bwMode="auto">
          <a:xfrm flipV="1">
            <a:off x="5724525" y="4508500"/>
            <a:ext cx="792163" cy="1214438"/>
          </a:xfrm>
          <a:prstGeom prst="line">
            <a:avLst/>
          </a:prstGeom>
          <a:noFill/>
          <a:ln w="19050">
            <a:solidFill>
              <a:schemeClr val="tx1"/>
            </a:solidFill>
            <a:round/>
            <a:headEnd type="arrow" w="med" len="med"/>
            <a:tailEnd/>
          </a:ln>
        </p:spPr>
        <p:txBody>
          <a:bodyPr wrap="none"/>
          <a:lstStyle/>
          <a:p>
            <a:endParaRPr lang="en-GB"/>
          </a:p>
        </p:txBody>
      </p:sp>
      <p:sp>
        <p:nvSpPr>
          <p:cNvPr id="12314" name="Line 26"/>
          <p:cNvSpPr>
            <a:spLocks noChangeShapeType="1"/>
          </p:cNvSpPr>
          <p:nvPr/>
        </p:nvSpPr>
        <p:spPr bwMode="auto">
          <a:xfrm flipH="1">
            <a:off x="5724525" y="5803900"/>
            <a:ext cx="2087563" cy="9525"/>
          </a:xfrm>
          <a:prstGeom prst="line">
            <a:avLst/>
          </a:prstGeom>
          <a:noFill/>
          <a:ln w="19050">
            <a:solidFill>
              <a:schemeClr val="tx1"/>
            </a:solidFill>
            <a:round/>
            <a:headEnd type="arrow" w="med" len="med"/>
            <a:tailEnd/>
          </a:ln>
        </p:spPr>
        <p:txBody>
          <a:bodyPr wrap="none"/>
          <a:lstStyle/>
          <a:p>
            <a:endParaRPr lang="en-GB"/>
          </a:p>
        </p:txBody>
      </p:sp>
      <p:sp>
        <p:nvSpPr>
          <p:cNvPr id="12315" name="Line 27"/>
          <p:cNvSpPr>
            <a:spLocks noChangeShapeType="1"/>
          </p:cNvSpPr>
          <p:nvPr/>
        </p:nvSpPr>
        <p:spPr bwMode="auto">
          <a:xfrm flipH="1">
            <a:off x="5724525" y="4292600"/>
            <a:ext cx="792163" cy="647700"/>
          </a:xfrm>
          <a:prstGeom prst="line">
            <a:avLst/>
          </a:prstGeom>
          <a:noFill/>
          <a:ln w="19050">
            <a:solidFill>
              <a:schemeClr val="tx1"/>
            </a:solidFill>
            <a:prstDash val="dash"/>
            <a:round/>
            <a:headEnd type="arrow" w="med" len="med"/>
            <a:tailEnd/>
          </a:ln>
        </p:spPr>
        <p:txBody>
          <a:bodyPr wrap="none"/>
          <a:lstStyle/>
          <a:p>
            <a:endParaRPr lang="en-GB"/>
          </a:p>
        </p:txBody>
      </p:sp>
      <p:sp>
        <p:nvSpPr>
          <p:cNvPr id="12316" name="Line 28"/>
          <p:cNvSpPr>
            <a:spLocks noChangeShapeType="1"/>
          </p:cNvSpPr>
          <p:nvPr/>
        </p:nvSpPr>
        <p:spPr bwMode="auto">
          <a:xfrm flipH="1">
            <a:off x="5724525" y="4135438"/>
            <a:ext cx="792163" cy="300037"/>
          </a:xfrm>
          <a:prstGeom prst="line">
            <a:avLst/>
          </a:prstGeom>
          <a:noFill/>
          <a:ln w="19050">
            <a:solidFill>
              <a:schemeClr val="tx1"/>
            </a:solidFill>
            <a:prstDash val="dash"/>
            <a:round/>
            <a:headEnd type="arrow" w="med" len="med"/>
            <a:tailEnd/>
          </a:ln>
        </p:spPr>
        <p:txBody>
          <a:bodyPr wrap="none"/>
          <a:lstStyle/>
          <a:p>
            <a:endParaRPr lang="en-GB"/>
          </a:p>
        </p:txBody>
      </p:sp>
      <p:sp>
        <p:nvSpPr>
          <p:cNvPr id="12317" name="Line 29"/>
          <p:cNvSpPr>
            <a:spLocks noChangeShapeType="1"/>
          </p:cNvSpPr>
          <p:nvPr/>
        </p:nvSpPr>
        <p:spPr bwMode="auto">
          <a:xfrm flipH="1">
            <a:off x="5724525" y="3981450"/>
            <a:ext cx="792163" cy="71438"/>
          </a:xfrm>
          <a:prstGeom prst="line">
            <a:avLst/>
          </a:prstGeom>
          <a:noFill/>
          <a:ln w="19050">
            <a:solidFill>
              <a:schemeClr val="tx1"/>
            </a:solidFill>
            <a:prstDash val="dash"/>
            <a:round/>
            <a:headEnd type="arrow" w="med" len="med"/>
            <a:tailEnd/>
          </a:ln>
        </p:spPr>
        <p:txBody>
          <a:bodyPr wrap="none"/>
          <a:lstStyle/>
          <a:p>
            <a:endParaRPr lang="en-GB"/>
          </a:p>
        </p:txBody>
      </p:sp>
      <p:sp>
        <p:nvSpPr>
          <p:cNvPr id="12318" name="Line 30"/>
          <p:cNvSpPr>
            <a:spLocks noChangeShapeType="1"/>
          </p:cNvSpPr>
          <p:nvPr/>
        </p:nvSpPr>
        <p:spPr bwMode="auto">
          <a:xfrm flipH="1" flipV="1">
            <a:off x="5724525" y="3211513"/>
            <a:ext cx="792163" cy="455612"/>
          </a:xfrm>
          <a:prstGeom prst="line">
            <a:avLst/>
          </a:prstGeom>
          <a:noFill/>
          <a:ln w="19050">
            <a:solidFill>
              <a:schemeClr val="tx1"/>
            </a:solidFill>
            <a:prstDash val="dash"/>
            <a:round/>
            <a:headEnd type="arrow" w="med" len="med"/>
            <a:tailEnd/>
          </a:ln>
        </p:spPr>
        <p:txBody>
          <a:bodyPr wrap="none"/>
          <a:lstStyle/>
          <a:p>
            <a:endParaRPr lang="en-GB"/>
          </a:p>
        </p:txBody>
      </p:sp>
      <p:sp>
        <p:nvSpPr>
          <p:cNvPr id="12319" name="Line 31"/>
          <p:cNvSpPr>
            <a:spLocks noChangeShapeType="1"/>
          </p:cNvSpPr>
          <p:nvPr/>
        </p:nvSpPr>
        <p:spPr bwMode="auto">
          <a:xfrm flipH="1" flipV="1">
            <a:off x="5724525" y="2276475"/>
            <a:ext cx="792163" cy="1008063"/>
          </a:xfrm>
          <a:prstGeom prst="line">
            <a:avLst/>
          </a:prstGeom>
          <a:noFill/>
          <a:ln w="19050">
            <a:solidFill>
              <a:schemeClr val="tx1"/>
            </a:solidFill>
            <a:prstDash val="dash"/>
            <a:round/>
            <a:headEnd type="arrow" w="med" len="med"/>
            <a:tailEnd/>
          </a:ln>
        </p:spPr>
        <p:txBody>
          <a:bodyPr wrap="none"/>
          <a:lstStyle/>
          <a:p>
            <a:endParaRPr lang="en-GB"/>
          </a:p>
        </p:txBody>
      </p:sp>
      <p:sp>
        <p:nvSpPr>
          <p:cNvPr id="12320" name="Line 32"/>
          <p:cNvSpPr>
            <a:spLocks noChangeShapeType="1"/>
          </p:cNvSpPr>
          <p:nvPr/>
        </p:nvSpPr>
        <p:spPr bwMode="auto">
          <a:xfrm flipH="1" flipV="1">
            <a:off x="5724525" y="1843088"/>
            <a:ext cx="792163" cy="1276350"/>
          </a:xfrm>
          <a:prstGeom prst="line">
            <a:avLst/>
          </a:prstGeom>
          <a:noFill/>
          <a:ln w="19050">
            <a:solidFill>
              <a:schemeClr val="tx1"/>
            </a:solidFill>
            <a:prstDash val="dash"/>
            <a:round/>
            <a:headEnd type="arrow" w="med" len="med"/>
            <a:tailEnd/>
          </a:ln>
        </p:spPr>
        <p:txBody>
          <a:bodyPr wrap="none"/>
          <a:lstStyle/>
          <a:p>
            <a:endParaRPr lang="en-GB"/>
          </a:p>
        </p:txBody>
      </p:sp>
      <p:sp>
        <p:nvSpPr>
          <p:cNvPr id="12321" name="Line 33"/>
          <p:cNvSpPr>
            <a:spLocks noChangeShapeType="1"/>
          </p:cNvSpPr>
          <p:nvPr/>
        </p:nvSpPr>
        <p:spPr bwMode="auto">
          <a:xfrm flipH="1" flipV="1">
            <a:off x="7019925" y="1482725"/>
            <a:ext cx="0" cy="1728788"/>
          </a:xfrm>
          <a:prstGeom prst="line">
            <a:avLst/>
          </a:prstGeom>
          <a:noFill/>
          <a:ln w="19050">
            <a:solidFill>
              <a:schemeClr val="tx1"/>
            </a:solidFill>
            <a:round/>
            <a:headEnd type="arrow" w="med" len="med"/>
            <a:tailEnd/>
          </a:ln>
        </p:spPr>
        <p:txBody>
          <a:bodyPr wrap="none"/>
          <a:lstStyle/>
          <a:p>
            <a:endParaRPr lang="en-GB"/>
          </a:p>
        </p:txBody>
      </p:sp>
      <p:sp>
        <p:nvSpPr>
          <p:cNvPr id="12322" name="Line 34"/>
          <p:cNvSpPr>
            <a:spLocks noChangeShapeType="1"/>
          </p:cNvSpPr>
          <p:nvPr/>
        </p:nvSpPr>
        <p:spPr bwMode="auto">
          <a:xfrm>
            <a:off x="5724525" y="1484313"/>
            <a:ext cx="1295400" cy="0"/>
          </a:xfrm>
          <a:prstGeom prst="line">
            <a:avLst/>
          </a:prstGeom>
          <a:noFill/>
          <a:ln w="19050">
            <a:solidFill>
              <a:schemeClr val="tx1"/>
            </a:solidFill>
            <a:round/>
            <a:headEnd/>
            <a:tailEnd/>
          </a:ln>
        </p:spPr>
        <p:txBody>
          <a:bodyPr wrap="none"/>
          <a:lstStyle/>
          <a:p>
            <a:endParaRPr lang="en-GB"/>
          </a:p>
        </p:txBody>
      </p:sp>
      <p:sp>
        <p:nvSpPr>
          <p:cNvPr id="12323" name="Rectangle 35"/>
          <p:cNvSpPr>
            <a:spLocks noChangeArrowheads="1"/>
          </p:cNvSpPr>
          <p:nvPr/>
        </p:nvSpPr>
        <p:spPr bwMode="auto">
          <a:xfrm>
            <a:off x="3248166" y="390526"/>
            <a:ext cx="4538521" cy="250920"/>
          </a:xfrm>
          <a:prstGeom prst="rect">
            <a:avLst/>
          </a:prstGeom>
          <a:noFill/>
          <a:ln w="9525">
            <a:noFill/>
            <a:miter lim="800000"/>
            <a:headEnd/>
            <a:tailEnd/>
          </a:ln>
        </p:spPr>
        <p:txBody>
          <a:bodyPr anchor="ctr"/>
          <a:lstStyle/>
          <a:p>
            <a:r>
              <a:rPr lang="en-GB" sz="1600" b="0">
                <a:solidFill>
                  <a:schemeClr val="bg1"/>
                </a:solidFill>
              </a:rPr>
              <a:t>Process Manager from Technology Components</a:t>
            </a:r>
          </a:p>
        </p:txBody>
      </p:sp>
      <p:sp>
        <p:nvSpPr>
          <p:cNvPr id="12324" name="AutoShape 36"/>
          <p:cNvSpPr>
            <a:spLocks noChangeArrowheads="1"/>
          </p:cNvSpPr>
          <p:nvPr/>
        </p:nvSpPr>
        <p:spPr bwMode="auto">
          <a:xfrm>
            <a:off x="4643438" y="1700213"/>
            <a:ext cx="1008062" cy="360362"/>
          </a:xfrm>
          <a:prstGeom prst="roundRect">
            <a:avLst>
              <a:gd name="adj" fmla="val 10245"/>
            </a:avLst>
          </a:prstGeom>
          <a:solidFill>
            <a:srgbClr val="DDDDDD"/>
          </a:solidFill>
          <a:ln w="19050" algn="ctr">
            <a:solidFill>
              <a:srgbClr val="000032"/>
            </a:solidFill>
            <a:round/>
            <a:headEnd/>
            <a:tailEnd/>
          </a:ln>
        </p:spPr>
        <p:txBody>
          <a:bodyPr wrap="none" anchor="ctr"/>
          <a:lstStyle/>
          <a:p>
            <a:pPr marL="342900" indent="-342900"/>
            <a:r>
              <a:rPr lang="nl-BE" sz="900" b="0">
                <a:solidFill>
                  <a:srgbClr val="003366"/>
                </a:solidFill>
              </a:rPr>
              <a:t>Validation</a:t>
            </a:r>
          </a:p>
          <a:p>
            <a:pPr marL="342900" indent="-342900"/>
            <a:r>
              <a:rPr lang="nl-BE" sz="900" b="0">
                <a:solidFill>
                  <a:srgbClr val="003366"/>
                </a:solidFill>
              </a:rPr>
              <a:t>Service</a:t>
            </a:r>
            <a:endParaRPr lang="en-US" sz="900" b="0">
              <a:solidFill>
                <a:srgbClr val="003366"/>
              </a:solidFill>
            </a:endParaRPr>
          </a:p>
        </p:txBody>
      </p:sp>
      <p:sp>
        <p:nvSpPr>
          <p:cNvPr id="12325" name="AutoShape 37"/>
          <p:cNvSpPr>
            <a:spLocks noChangeArrowheads="1"/>
          </p:cNvSpPr>
          <p:nvPr/>
        </p:nvSpPr>
        <p:spPr bwMode="auto">
          <a:xfrm>
            <a:off x="4643438" y="2132013"/>
            <a:ext cx="1008062" cy="360362"/>
          </a:xfrm>
          <a:prstGeom prst="roundRect">
            <a:avLst>
              <a:gd name="adj" fmla="val 10245"/>
            </a:avLst>
          </a:prstGeom>
          <a:solidFill>
            <a:srgbClr val="DDDDDD"/>
          </a:solidFill>
          <a:ln w="19050" algn="ctr">
            <a:solidFill>
              <a:srgbClr val="000032"/>
            </a:solidFill>
            <a:round/>
            <a:headEnd/>
            <a:tailEnd/>
          </a:ln>
        </p:spPr>
        <p:txBody>
          <a:bodyPr wrap="none" anchor="ctr"/>
          <a:lstStyle/>
          <a:p>
            <a:pPr marL="342900" indent="-342900"/>
            <a:r>
              <a:rPr lang="nl-BE" sz="900" b="0">
                <a:solidFill>
                  <a:srgbClr val="003366"/>
                </a:solidFill>
              </a:rPr>
              <a:t>Enrichment</a:t>
            </a:r>
          </a:p>
          <a:p>
            <a:pPr marL="342900" indent="-342900"/>
            <a:r>
              <a:rPr lang="nl-BE" sz="900" b="0">
                <a:solidFill>
                  <a:srgbClr val="003366"/>
                </a:solidFill>
              </a:rPr>
              <a:t>Service</a:t>
            </a:r>
            <a:endParaRPr lang="en-US" sz="900" b="0">
              <a:solidFill>
                <a:srgbClr val="003366"/>
              </a:solidFill>
            </a:endParaRPr>
          </a:p>
        </p:txBody>
      </p:sp>
      <p:sp>
        <p:nvSpPr>
          <p:cNvPr id="12326" name="AutoShape 38"/>
          <p:cNvSpPr>
            <a:spLocks noChangeArrowheads="1"/>
          </p:cNvSpPr>
          <p:nvPr/>
        </p:nvSpPr>
        <p:spPr bwMode="auto">
          <a:xfrm>
            <a:off x="4643438" y="2563813"/>
            <a:ext cx="1008062" cy="360362"/>
          </a:xfrm>
          <a:prstGeom prst="roundRect">
            <a:avLst>
              <a:gd name="adj" fmla="val 10245"/>
            </a:avLst>
          </a:prstGeom>
          <a:solidFill>
            <a:srgbClr val="DDDDDD"/>
          </a:solidFill>
          <a:ln w="19050" algn="ctr">
            <a:solidFill>
              <a:srgbClr val="800000"/>
            </a:solidFill>
            <a:round/>
            <a:headEnd/>
            <a:tailEnd/>
          </a:ln>
        </p:spPr>
        <p:txBody>
          <a:bodyPr wrap="none" anchor="ctr"/>
          <a:lstStyle/>
          <a:p>
            <a:pPr marL="342900" indent="-342900"/>
            <a:r>
              <a:rPr lang="nl-BE" sz="900">
                <a:solidFill>
                  <a:srgbClr val="FF0000"/>
                </a:solidFill>
              </a:rPr>
              <a:t>OFAC / AML</a:t>
            </a:r>
            <a:endParaRPr lang="en-US" sz="900">
              <a:solidFill>
                <a:srgbClr val="FF0000"/>
              </a:solidFill>
            </a:endParaRPr>
          </a:p>
        </p:txBody>
      </p:sp>
      <p:sp>
        <p:nvSpPr>
          <p:cNvPr id="12327" name="AutoShape 39"/>
          <p:cNvSpPr>
            <a:spLocks noChangeArrowheads="1"/>
          </p:cNvSpPr>
          <p:nvPr/>
        </p:nvSpPr>
        <p:spPr bwMode="auto">
          <a:xfrm>
            <a:off x="4643438" y="2997200"/>
            <a:ext cx="1008062" cy="360363"/>
          </a:xfrm>
          <a:prstGeom prst="roundRect">
            <a:avLst>
              <a:gd name="adj" fmla="val 10245"/>
            </a:avLst>
          </a:prstGeom>
          <a:solidFill>
            <a:srgbClr val="DDDDDD"/>
          </a:solidFill>
          <a:ln w="19050" algn="ctr">
            <a:solidFill>
              <a:srgbClr val="000032"/>
            </a:solidFill>
            <a:round/>
            <a:headEnd/>
            <a:tailEnd/>
          </a:ln>
        </p:spPr>
        <p:txBody>
          <a:bodyPr wrap="none" anchor="ctr"/>
          <a:lstStyle/>
          <a:p>
            <a:pPr marL="342900" indent="-342900"/>
            <a:r>
              <a:rPr lang="nl-BE" sz="900" b="0">
                <a:solidFill>
                  <a:srgbClr val="003366"/>
                </a:solidFill>
              </a:rPr>
              <a:t>Limit Check</a:t>
            </a:r>
          </a:p>
          <a:p>
            <a:pPr marL="342900" indent="-342900"/>
            <a:r>
              <a:rPr lang="nl-BE" sz="900" b="0">
                <a:solidFill>
                  <a:srgbClr val="003366"/>
                </a:solidFill>
              </a:rPr>
              <a:t>Service</a:t>
            </a:r>
            <a:endParaRPr lang="en-US" sz="900" b="0">
              <a:solidFill>
                <a:srgbClr val="003366"/>
              </a:solidFill>
            </a:endParaRPr>
          </a:p>
        </p:txBody>
      </p:sp>
      <p:sp>
        <p:nvSpPr>
          <p:cNvPr id="12328" name="AutoShape 40"/>
          <p:cNvSpPr>
            <a:spLocks noChangeArrowheads="1"/>
          </p:cNvSpPr>
          <p:nvPr/>
        </p:nvSpPr>
        <p:spPr bwMode="auto">
          <a:xfrm>
            <a:off x="4643438" y="3427413"/>
            <a:ext cx="1008062" cy="360362"/>
          </a:xfrm>
          <a:prstGeom prst="roundRect">
            <a:avLst>
              <a:gd name="adj" fmla="val 10245"/>
            </a:avLst>
          </a:prstGeom>
          <a:solidFill>
            <a:srgbClr val="DDDDDD"/>
          </a:solidFill>
          <a:ln w="19050" algn="ctr">
            <a:solidFill>
              <a:srgbClr val="800000"/>
            </a:solidFill>
            <a:round/>
            <a:headEnd/>
            <a:tailEnd/>
          </a:ln>
        </p:spPr>
        <p:txBody>
          <a:bodyPr wrap="none" lIns="91440" tIns="45720" rIns="91440" bIns="45720" anchor="ctr"/>
          <a:lstStyle/>
          <a:p>
            <a:pPr marL="342900" indent="-342900"/>
            <a:r>
              <a:rPr lang="nl-BE" sz="900" dirty="0" err="1">
                <a:solidFill>
                  <a:srgbClr val="FF0000"/>
                </a:solidFill>
                <a:cs typeface="Calibri"/>
              </a:rPr>
              <a:t>Forex</a:t>
            </a:r>
            <a:endParaRPr lang="en-US" dirty="0" err="1"/>
          </a:p>
        </p:txBody>
      </p:sp>
      <p:sp>
        <p:nvSpPr>
          <p:cNvPr id="12329" name="AutoShape 41"/>
          <p:cNvSpPr>
            <a:spLocks noChangeArrowheads="1"/>
          </p:cNvSpPr>
          <p:nvPr/>
        </p:nvSpPr>
        <p:spPr bwMode="auto">
          <a:xfrm>
            <a:off x="4643438" y="3859213"/>
            <a:ext cx="1008062" cy="360362"/>
          </a:xfrm>
          <a:prstGeom prst="roundRect">
            <a:avLst>
              <a:gd name="adj" fmla="val 10245"/>
            </a:avLst>
          </a:prstGeom>
          <a:solidFill>
            <a:srgbClr val="DDDDDD"/>
          </a:solidFill>
          <a:ln w="19050" algn="ctr">
            <a:solidFill>
              <a:srgbClr val="000032"/>
            </a:solidFill>
            <a:round/>
            <a:headEnd/>
            <a:tailEnd/>
          </a:ln>
        </p:spPr>
        <p:txBody>
          <a:bodyPr wrap="none" anchor="ctr"/>
          <a:lstStyle/>
          <a:p>
            <a:pPr marL="342900" indent="-342900"/>
            <a:r>
              <a:rPr lang="nl-BE" sz="900" b="0">
                <a:solidFill>
                  <a:srgbClr val="003366"/>
                </a:solidFill>
              </a:rPr>
              <a:t>Warehouse</a:t>
            </a:r>
          </a:p>
          <a:p>
            <a:pPr marL="342900" indent="-342900"/>
            <a:r>
              <a:rPr lang="nl-BE" sz="900" b="0">
                <a:solidFill>
                  <a:srgbClr val="003366"/>
                </a:solidFill>
              </a:rPr>
              <a:t>Service</a:t>
            </a:r>
            <a:endParaRPr lang="en-US" sz="900" b="0">
              <a:solidFill>
                <a:srgbClr val="003366"/>
              </a:solidFill>
            </a:endParaRPr>
          </a:p>
        </p:txBody>
      </p:sp>
      <p:sp>
        <p:nvSpPr>
          <p:cNvPr id="12330" name="AutoShape 42"/>
          <p:cNvSpPr>
            <a:spLocks noChangeArrowheads="1"/>
          </p:cNvSpPr>
          <p:nvPr/>
        </p:nvSpPr>
        <p:spPr bwMode="auto">
          <a:xfrm>
            <a:off x="4643438" y="4291013"/>
            <a:ext cx="1008062" cy="360362"/>
          </a:xfrm>
          <a:prstGeom prst="roundRect">
            <a:avLst>
              <a:gd name="adj" fmla="val 10245"/>
            </a:avLst>
          </a:prstGeom>
          <a:solidFill>
            <a:srgbClr val="DDDDDD"/>
          </a:solidFill>
          <a:ln w="19050" algn="ctr">
            <a:solidFill>
              <a:srgbClr val="000032"/>
            </a:solidFill>
            <a:round/>
            <a:headEnd/>
            <a:tailEnd/>
          </a:ln>
        </p:spPr>
        <p:txBody>
          <a:bodyPr wrap="none" anchor="ctr"/>
          <a:lstStyle/>
          <a:p>
            <a:pPr marL="342900" indent="-342900"/>
            <a:r>
              <a:rPr lang="nl-BE" sz="900" b="0">
                <a:solidFill>
                  <a:srgbClr val="003366"/>
                </a:solidFill>
              </a:rPr>
              <a:t>Liquidity</a:t>
            </a:r>
          </a:p>
          <a:p>
            <a:pPr marL="342900" indent="-342900"/>
            <a:r>
              <a:rPr lang="nl-BE" sz="900" b="0">
                <a:solidFill>
                  <a:srgbClr val="003366"/>
                </a:solidFill>
              </a:rPr>
              <a:t>Service</a:t>
            </a:r>
            <a:endParaRPr lang="en-US" sz="900" b="0">
              <a:solidFill>
                <a:srgbClr val="003366"/>
              </a:solidFill>
            </a:endParaRPr>
          </a:p>
        </p:txBody>
      </p:sp>
      <p:sp>
        <p:nvSpPr>
          <p:cNvPr id="12331" name="AutoShape 43"/>
          <p:cNvSpPr>
            <a:spLocks noChangeArrowheads="1"/>
          </p:cNvSpPr>
          <p:nvPr/>
        </p:nvSpPr>
        <p:spPr bwMode="auto">
          <a:xfrm>
            <a:off x="4643438" y="4724400"/>
            <a:ext cx="1008062" cy="360363"/>
          </a:xfrm>
          <a:prstGeom prst="roundRect">
            <a:avLst>
              <a:gd name="adj" fmla="val 10245"/>
            </a:avLst>
          </a:prstGeom>
          <a:solidFill>
            <a:srgbClr val="DDDDDD"/>
          </a:solidFill>
          <a:ln w="19050" algn="ctr">
            <a:solidFill>
              <a:srgbClr val="000032"/>
            </a:solidFill>
            <a:round/>
            <a:headEnd/>
            <a:tailEnd/>
          </a:ln>
        </p:spPr>
        <p:txBody>
          <a:bodyPr wrap="none" anchor="ctr"/>
          <a:lstStyle/>
          <a:p>
            <a:pPr marL="342900" indent="-342900"/>
            <a:r>
              <a:rPr lang="nl-BE" sz="900" b="0">
                <a:solidFill>
                  <a:srgbClr val="003366"/>
                </a:solidFill>
              </a:rPr>
              <a:t>Notification</a:t>
            </a:r>
          </a:p>
          <a:p>
            <a:pPr marL="342900" indent="-342900"/>
            <a:r>
              <a:rPr lang="nl-BE" sz="900" b="0">
                <a:solidFill>
                  <a:srgbClr val="003366"/>
                </a:solidFill>
              </a:rPr>
              <a:t> Service</a:t>
            </a:r>
            <a:endParaRPr lang="en-US" sz="900" b="0">
              <a:solidFill>
                <a:srgbClr val="003366"/>
              </a:solidFill>
            </a:endParaRPr>
          </a:p>
        </p:txBody>
      </p:sp>
      <p:sp>
        <p:nvSpPr>
          <p:cNvPr id="12332" name="AutoShape 44"/>
          <p:cNvSpPr>
            <a:spLocks noChangeArrowheads="1"/>
          </p:cNvSpPr>
          <p:nvPr/>
        </p:nvSpPr>
        <p:spPr bwMode="auto">
          <a:xfrm>
            <a:off x="4643438" y="5156200"/>
            <a:ext cx="1008062" cy="360363"/>
          </a:xfrm>
          <a:prstGeom prst="roundRect">
            <a:avLst>
              <a:gd name="adj" fmla="val 10245"/>
            </a:avLst>
          </a:prstGeom>
          <a:solidFill>
            <a:srgbClr val="DDDDDD"/>
          </a:solidFill>
          <a:ln w="19050" algn="ctr">
            <a:solidFill>
              <a:srgbClr val="000032"/>
            </a:solidFill>
            <a:round/>
            <a:headEnd/>
            <a:tailEnd/>
          </a:ln>
        </p:spPr>
        <p:txBody>
          <a:bodyPr wrap="none" anchor="ctr"/>
          <a:lstStyle/>
          <a:p>
            <a:pPr marL="342900" indent="-342900"/>
            <a:r>
              <a:rPr lang="nl-BE" sz="900" b="0">
                <a:solidFill>
                  <a:srgbClr val="003366"/>
                </a:solidFill>
              </a:rPr>
              <a:t>Routing</a:t>
            </a:r>
          </a:p>
          <a:p>
            <a:pPr marL="342900" indent="-342900"/>
            <a:r>
              <a:rPr lang="nl-BE" sz="900" b="0">
                <a:solidFill>
                  <a:srgbClr val="003366"/>
                </a:solidFill>
              </a:rPr>
              <a:t>Service</a:t>
            </a:r>
            <a:endParaRPr lang="en-US" sz="900" b="0">
              <a:solidFill>
                <a:srgbClr val="003366"/>
              </a:solidFill>
            </a:endParaRPr>
          </a:p>
        </p:txBody>
      </p:sp>
      <p:sp>
        <p:nvSpPr>
          <p:cNvPr id="12333" name="AutoShape 45"/>
          <p:cNvSpPr>
            <a:spLocks noChangeArrowheads="1"/>
          </p:cNvSpPr>
          <p:nvPr/>
        </p:nvSpPr>
        <p:spPr bwMode="auto">
          <a:xfrm>
            <a:off x="4643438" y="5588000"/>
            <a:ext cx="1008062" cy="360363"/>
          </a:xfrm>
          <a:prstGeom prst="roundRect">
            <a:avLst>
              <a:gd name="adj" fmla="val 10245"/>
            </a:avLst>
          </a:prstGeom>
          <a:solidFill>
            <a:srgbClr val="DDDDDD"/>
          </a:solidFill>
          <a:ln w="19050" algn="ctr">
            <a:solidFill>
              <a:srgbClr val="000032"/>
            </a:solidFill>
            <a:round/>
            <a:headEnd/>
            <a:tailEnd/>
          </a:ln>
        </p:spPr>
        <p:txBody>
          <a:bodyPr wrap="none" anchor="ctr"/>
          <a:lstStyle/>
          <a:p>
            <a:pPr marL="342900" indent="-342900"/>
            <a:r>
              <a:rPr lang="nl-BE" sz="900" b="0">
                <a:solidFill>
                  <a:srgbClr val="003366"/>
                </a:solidFill>
              </a:rPr>
              <a:t>Submitter</a:t>
            </a:r>
          </a:p>
          <a:p>
            <a:pPr marL="342900" indent="-342900"/>
            <a:r>
              <a:rPr lang="nl-BE" sz="900" b="0">
                <a:solidFill>
                  <a:srgbClr val="003366"/>
                </a:solidFill>
              </a:rPr>
              <a:t>Service</a:t>
            </a:r>
            <a:endParaRPr lang="en-US" sz="900" b="0">
              <a:solidFill>
                <a:srgbClr val="003366"/>
              </a:solidFill>
            </a:endParaRPr>
          </a:p>
        </p:txBody>
      </p:sp>
      <p:sp>
        <p:nvSpPr>
          <p:cNvPr id="12334" name="AutoShape 46"/>
          <p:cNvSpPr>
            <a:spLocks noChangeArrowheads="1"/>
          </p:cNvSpPr>
          <p:nvPr/>
        </p:nvSpPr>
        <p:spPr bwMode="auto">
          <a:xfrm>
            <a:off x="4643438" y="6019800"/>
            <a:ext cx="1008062" cy="360363"/>
          </a:xfrm>
          <a:prstGeom prst="roundRect">
            <a:avLst>
              <a:gd name="adj" fmla="val 10245"/>
            </a:avLst>
          </a:prstGeom>
          <a:solidFill>
            <a:srgbClr val="DDDDDD"/>
          </a:solidFill>
          <a:ln w="19050" algn="ctr">
            <a:solidFill>
              <a:srgbClr val="000032"/>
            </a:solidFill>
            <a:round/>
            <a:headEnd/>
            <a:tailEnd/>
          </a:ln>
        </p:spPr>
        <p:txBody>
          <a:bodyPr wrap="none" anchor="ctr"/>
          <a:lstStyle/>
          <a:p>
            <a:pPr marL="342900" indent="-342900"/>
            <a:r>
              <a:rPr lang="nl-BE" sz="900" b="0">
                <a:solidFill>
                  <a:srgbClr val="003366"/>
                </a:solidFill>
              </a:rPr>
              <a:t>. . .</a:t>
            </a:r>
            <a:endParaRPr lang="en-US" sz="900" b="0">
              <a:solidFill>
                <a:srgbClr val="003366"/>
              </a:solidFill>
            </a:endParaRPr>
          </a:p>
        </p:txBody>
      </p:sp>
      <p:sp>
        <p:nvSpPr>
          <p:cNvPr id="12335" name="Line 47"/>
          <p:cNvSpPr>
            <a:spLocks noChangeShapeType="1"/>
          </p:cNvSpPr>
          <p:nvPr/>
        </p:nvSpPr>
        <p:spPr bwMode="auto">
          <a:xfrm flipH="1">
            <a:off x="5724525" y="4435475"/>
            <a:ext cx="792163" cy="835025"/>
          </a:xfrm>
          <a:prstGeom prst="line">
            <a:avLst/>
          </a:prstGeom>
          <a:noFill/>
          <a:ln w="19050">
            <a:solidFill>
              <a:schemeClr val="tx1"/>
            </a:solidFill>
            <a:prstDash val="dash"/>
            <a:round/>
            <a:headEnd type="arrow" w="med" len="med"/>
            <a:tailEnd/>
          </a:ln>
        </p:spPr>
        <p:txBody>
          <a:bodyPr wrap="none"/>
          <a:lstStyle/>
          <a:p>
            <a:endParaRPr lang="en-GB"/>
          </a:p>
        </p:txBody>
      </p:sp>
      <p:sp>
        <p:nvSpPr>
          <p:cNvPr id="12336" name="Line 48"/>
          <p:cNvSpPr>
            <a:spLocks noChangeShapeType="1"/>
          </p:cNvSpPr>
          <p:nvPr/>
        </p:nvSpPr>
        <p:spPr bwMode="auto">
          <a:xfrm flipH="1">
            <a:off x="4284663" y="4051300"/>
            <a:ext cx="287337" cy="0"/>
          </a:xfrm>
          <a:prstGeom prst="line">
            <a:avLst/>
          </a:prstGeom>
          <a:noFill/>
          <a:ln w="19050">
            <a:solidFill>
              <a:schemeClr val="tx1"/>
            </a:solidFill>
            <a:round/>
            <a:headEnd type="arrow" w="med" len="med"/>
            <a:tailEnd/>
          </a:ln>
        </p:spPr>
        <p:txBody>
          <a:bodyPr wrap="none"/>
          <a:lstStyle/>
          <a:p>
            <a:endParaRPr lang="en-GB"/>
          </a:p>
        </p:txBody>
      </p:sp>
      <p:sp>
        <p:nvSpPr>
          <p:cNvPr id="12337" name="Line 49"/>
          <p:cNvSpPr>
            <a:spLocks noChangeShapeType="1"/>
          </p:cNvSpPr>
          <p:nvPr/>
        </p:nvSpPr>
        <p:spPr bwMode="auto">
          <a:xfrm flipH="1">
            <a:off x="4284663" y="2319338"/>
            <a:ext cx="287337" cy="0"/>
          </a:xfrm>
          <a:prstGeom prst="line">
            <a:avLst/>
          </a:prstGeom>
          <a:noFill/>
          <a:ln w="19050">
            <a:solidFill>
              <a:schemeClr val="tx1"/>
            </a:solidFill>
            <a:round/>
            <a:headEnd type="arrow" w="med" len="med"/>
            <a:tailEnd/>
          </a:ln>
        </p:spPr>
        <p:txBody>
          <a:bodyPr wrap="none"/>
          <a:lstStyle/>
          <a:p>
            <a:endParaRPr lang="en-GB"/>
          </a:p>
        </p:txBody>
      </p:sp>
      <p:sp>
        <p:nvSpPr>
          <p:cNvPr id="12338" name="AutoShape 50"/>
          <p:cNvSpPr>
            <a:spLocks noChangeArrowheads="1"/>
          </p:cNvSpPr>
          <p:nvPr/>
        </p:nvSpPr>
        <p:spPr bwMode="auto">
          <a:xfrm>
            <a:off x="735013" y="4867275"/>
            <a:ext cx="1008062" cy="360363"/>
          </a:xfrm>
          <a:prstGeom prst="roundRect">
            <a:avLst>
              <a:gd name="adj" fmla="val 10245"/>
            </a:avLst>
          </a:prstGeom>
          <a:solidFill>
            <a:srgbClr val="DDDDDD"/>
          </a:solidFill>
          <a:ln w="19050" algn="ctr">
            <a:solidFill>
              <a:srgbClr val="800000"/>
            </a:solidFill>
            <a:round/>
            <a:headEnd/>
            <a:tailEnd/>
          </a:ln>
        </p:spPr>
        <p:txBody>
          <a:bodyPr wrap="none" anchor="ctr"/>
          <a:lstStyle/>
          <a:p>
            <a:pPr marL="342900" indent="-342900"/>
            <a:r>
              <a:rPr lang="nl-BE" sz="900">
                <a:solidFill>
                  <a:srgbClr val="FF0000"/>
                </a:solidFill>
              </a:rPr>
              <a:t>OFAC / AML</a:t>
            </a:r>
            <a:endParaRPr lang="en-US" sz="900">
              <a:solidFill>
                <a:srgbClr val="FF0000"/>
              </a:solidFill>
            </a:endParaRPr>
          </a:p>
        </p:txBody>
      </p:sp>
      <p:sp>
        <p:nvSpPr>
          <p:cNvPr id="12339" name="AutoShape 51"/>
          <p:cNvSpPr>
            <a:spLocks noChangeArrowheads="1"/>
          </p:cNvSpPr>
          <p:nvPr/>
        </p:nvSpPr>
        <p:spPr bwMode="auto">
          <a:xfrm>
            <a:off x="735013" y="5402263"/>
            <a:ext cx="1008062" cy="360362"/>
          </a:xfrm>
          <a:prstGeom prst="roundRect">
            <a:avLst>
              <a:gd name="adj" fmla="val 10245"/>
            </a:avLst>
          </a:prstGeom>
          <a:solidFill>
            <a:srgbClr val="DDDDDD"/>
          </a:solidFill>
          <a:ln w="19050" algn="ctr">
            <a:solidFill>
              <a:srgbClr val="000032"/>
            </a:solidFill>
            <a:round/>
            <a:headEnd/>
            <a:tailEnd/>
          </a:ln>
        </p:spPr>
        <p:txBody>
          <a:bodyPr wrap="none" anchor="ctr"/>
          <a:lstStyle/>
          <a:p>
            <a:pPr marL="342900" indent="-342900"/>
            <a:r>
              <a:rPr lang="nl-BE" sz="900" b="0">
                <a:solidFill>
                  <a:srgbClr val="003366"/>
                </a:solidFill>
              </a:rPr>
              <a:t>Validation</a:t>
            </a:r>
          </a:p>
          <a:p>
            <a:pPr marL="342900" indent="-342900"/>
            <a:r>
              <a:rPr lang="nl-BE" sz="900" b="0">
                <a:solidFill>
                  <a:srgbClr val="003366"/>
                </a:solidFill>
              </a:rPr>
              <a:t>Service</a:t>
            </a:r>
            <a:endParaRPr lang="en-US" sz="900" b="0">
              <a:solidFill>
                <a:srgbClr val="003366"/>
              </a:solidFill>
            </a:endParaRPr>
          </a:p>
        </p:txBody>
      </p:sp>
      <p:sp>
        <p:nvSpPr>
          <p:cNvPr id="12340" name="Rectangle 52"/>
          <p:cNvSpPr>
            <a:spLocks noChangeArrowheads="1"/>
          </p:cNvSpPr>
          <p:nvPr/>
        </p:nvSpPr>
        <p:spPr bwMode="auto">
          <a:xfrm>
            <a:off x="1814513" y="5430838"/>
            <a:ext cx="1296987" cy="304800"/>
          </a:xfrm>
          <a:prstGeom prst="rect">
            <a:avLst/>
          </a:prstGeom>
          <a:noFill/>
          <a:ln w="9525">
            <a:noFill/>
            <a:miter lim="800000"/>
            <a:headEnd/>
            <a:tailEnd/>
          </a:ln>
        </p:spPr>
        <p:txBody>
          <a:bodyPr lIns="0" tIns="0" rIns="0" bIns="0">
            <a:spAutoFit/>
          </a:bodyPr>
          <a:lstStyle/>
          <a:p>
            <a:r>
              <a:rPr lang="en-US" sz="900" b="0"/>
              <a:t>C2P OPF </a:t>
            </a:r>
          </a:p>
          <a:p>
            <a:r>
              <a:rPr lang="en-US" sz="900" b="0"/>
              <a:t>Business Service</a:t>
            </a:r>
          </a:p>
        </p:txBody>
      </p:sp>
      <p:sp>
        <p:nvSpPr>
          <p:cNvPr id="12341" name="Rectangle 53"/>
          <p:cNvSpPr>
            <a:spLocks noChangeArrowheads="1"/>
          </p:cNvSpPr>
          <p:nvPr/>
        </p:nvSpPr>
        <p:spPr bwMode="auto">
          <a:xfrm>
            <a:off x="1814513" y="4914900"/>
            <a:ext cx="1098550" cy="415925"/>
          </a:xfrm>
          <a:prstGeom prst="rect">
            <a:avLst/>
          </a:prstGeom>
          <a:noFill/>
          <a:ln w="9525">
            <a:noFill/>
            <a:miter lim="800000"/>
            <a:headEnd/>
            <a:tailEnd/>
          </a:ln>
        </p:spPr>
        <p:txBody>
          <a:bodyPr lIns="0" tIns="0" rIns="0" bIns="0">
            <a:spAutoFit/>
          </a:bodyPr>
          <a:lstStyle/>
          <a:p>
            <a:r>
              <a:rPr lang="en-US" sz="900" b="0"/>
              <a:t>Third party component or service	</a:t>
            </a:r>
          </a:p>
        </p:txBody>
      </p:sp>
      <p:sp>
        <p:nvSpPr>
          <p:cNvPr id="12342" name="Rectangle 54"/>
          <p:cNvSpPr>
            <a:spLocks noChangeArrowheads="1"/>
          </p:cNvSpPr>
          <p:nvPr/>
        </p:nvSpPr>
        <p:spPr bwMode="auto">
          <a:xfrm>
            <a:off x="768350" y="4556125"/>
            <a:ext cx="1266825" cy="138113"/>
          </a:xfrm>
          <a:prstGeom prst="rect">
            <a:avLst/>
          </a:prstGeom>
          <a:noFill/>
          <a:ln w="9525">
            <a:noFill/>
            <a:miter lim="800000"/>
            <a:headEnd/>
            <a:tailEnd/>
          </a:ln>
        </p:spPr>
        <p:txBody>
          <a:bodyPr lIns="0" tIns="0" rIns="0" bIns="0">
            <a:spAutoFit/>
          </a:bodyPr>
          <a:lstStyle/>
          <a:p>
            <a:r>
              <a:rPr lang="en-US" sz="900" u="sng"/>
              <a:t>Legend</a:t>
            </a:r>
            <a:r>
              <a:rPr lang="en-US" sz="900" b="0"/>
              <a:t>	</a:t>
            </a:r>
          </a:p>
        </p:txBody>
      </p:sp>
    </p:spTree>
    <p:extLst>
      <p:ext uri="{BB962C8B-B14F-4D97-AF65-F5344CB8AC3E}">
        <p14:creationId xmlns:p14="http://schemas.microsoft.com/office/powerpoint/2010/main" val="12083344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201738" y="44450"/>
            <a:ext cx="6513512" cy="669925"/>
          </a:xfrm>
        </p:spPr>
        <p:txBody>
          <a:bodyPr/>
          <a:lstStyle/>
          <a:p>
            <a:r>
              <a:rPr lang="nl-BE" sz="2000"/>
              <a:t>Example of OPF in a bank’s IT infrastructure</a:t>
            </a:r>
            <a:endParaRPr lang="en-US" sz="2000"/>
          </a:p>
        </p:txBody>
      </p:sp>
      <p:pic>
        <p:nvPicPr>
          <p:cNvPr id="67587" name="Picture 1" descr="2007-09-13_DomesticPayments"/>
          <p:cNvPicPr>
            <a:picLocks noChangeAspect="1" noChangeArrowheads="1"/>
          </p:cNvPicPr>
          <p:nvPr/>
        </p:nvPicPr>
        <p:blipFill>
          <a:blip r:embed="rId3" cstate="print"/>
          <a:srcRect/>
          <a:stretch>
            <a:fillRect/>
          </a:stretch>
        </p:blipFill>
        <p:spPr bwMode="auto">
          <a:xfrm>
            <a:off x="1357313" y="896938"/>
            <a:ext cx="6357937" cy="5603875"/>
          </a:xfrm>
          <a:prstGeom prst="rect">
            <a:avLst/>
          </a:prstGeom>
          <a:noFill/>
          <a:ln w="9525">
            <a:noFill/>
            <a:miter lim="800000"/>
            <a:headEnd/>
            <a:tailEnd/>
          </a:ln>
        </p:spPr>
      </p:pic>
      <p:pic>
        <p:nvPicPr>
          <p:cNvPr id="67588" name="Picture 3" descr="2009-03-31_OPF.jpg"/>
          <p:cNvPicPr>
            <a:picLocks noChangeAspect="1"/>
          </p:cNvPicPr>
          <p:nvPr/>
        </p:nvPicPr>
        <p:blipFill>
          <a:blip r:embed="rId4" cstate="print"/>
          <a:srcRect/>
          <a:stretch>
            <a:fillRect/>
          </a:stretch>
        </p:blipFill>
        <p:spPr bwMode="auto">
          <a:xfrm>
            <a:off x="5741988" y="2251075"/>
            <a:ext cx="1981200" cy="1506538"/>
          </a:xfrm>
          <a:prstGeom prst="rect">
            <a:avLst/>
          </a:prstGeom>
          <a:noFill/>
          <a:ln w="9525">
            <a:noFill/>
            <a:miter lim="800000"/>
            <a:headEnd/>
            <a:tailEnd/>
          </a:ln>
        </p:spPr>
      </p:pic>
    </p:spTree>
    <p:extLst>
      <p:ext uri="{BB962C8B-B14F-4D97-AF65-F5344CB8AC3E}">
        <p14:creationId xmlns:p14="http://schemas.microsoft.com/office/powerpoint/2010/main" val="80506243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60"/>
          <p:cNvSpPr>
            <a:spLocks noChangeArrowheads="1"/>
          </p:cNvSpPr>
          <p:nvPr/>
        </p:nvSpPr>
        <p:spPr bwMode="auto">
          <a:xfrm>
            <a:off x="4075103" y="3857628"/>
            <a:ext cx="1074739" cy="1357321"/>
          </a:xfrm>
          <a:prstGeom prst="roundRect">
            <a:avLst>
              <a:gd name="adj" fmla="val 4407"/>
            </a:avLst>
          </a:prstGeom>
          <a:gradFill rotWithShape="1">
            <a:gsLst>
              <a:gs pos="0">
                <a:schemeClr val="bg1"/>
              </a:gs>
              <a:gs pos="100000">
                <a:srgbClr val="1C3763"/>
              </a:gs>
            </a:gsLst>
            <a:lin ang="2700000" scaled="1"/>
          </a:gradFill>
          <a:ln w="19050" algn="ctr">
            <a:solidFill>
              <a:srgbClr val="000032"/>
            </a:solidFill>
            <a:round/>
            <a:headEnd/>
            <a:tailEnd/>
          </a:ln>
        </p:spPr>
        <p:txBody>
          <a:bodyPr wrap="none" anchor="ctr"/>
          <a:lstStyle/>
          <a:p>
            <a:pPr marL="342900" indent="-342900"/>
            <a:endParaRPr lang="en-US" sz="1000"/>
          </a:p>
        </p:txBody>
      </p:sp>
      <p:sp>
        <p:nvSpPr>
          <p:cNvPr id="2" name="Title 1"/>
          <p:cNvSpPr>
            <a:spLocks noGrp="1"/>
          </p:cNvSpPr>
          <p:nvPr>
            <p:ph type="title"/>
          </p:nvPr>
        </p:nvSpPr>
        <p:spPr/>
        <p:txBody>
          <a:bodyPr/>
          <a:lstStyle/>
          <a:p>
            <a:r>
              <a:rPr lang="nl-BE"/>
              <a:t>OPF -- Multi-Scheme</a:t>
            </a:r>
            <a:endParaRPr lang="en-US"/>
          </a:p>
        </p:txBody>
      </p:sp>
      <p:sp>
        <p:nvSpPr>
          <p:cNvPr id="3" name="Content Placeholder 2"/>
          <p:cNvSpPr>
            <a:spLocks noGrp="1"/>
          </p:cNvSpPr>
          <p:nvPr>
            <p:ph idx="1"/>
          </p:nvPr>
        </p:nvSpPr>
        <p:spPr/>
        <p:txBody>
          <a:bodyPr>
            <a:normAutofit/>
          </a:bodyPr>
          <a:lstStyle/>
          <a:p>
            <a:r>
              <a:rPr lang="nl-BE" sz="1500"/>
              <a:t>Multi-Product = Multi-scheme = Multi-PaymentType = Multi-team</a:t>
            </a:r>
          </a:p>
          <a:p>
            <a:endParaRPr lang="nl-BE" sz="1500"/>
          </a:p>
          <a:p>
            <a:r>
              <a:rPr lang="nl-BE" sz="1500"/>
              <a:t>SCT + SDD + XCT + UKFP + ... on a single OPF</a:t>
            </a:r>
          </a:p>
          <a:p>
            <a:endParaRPr lang="nl-BE" sz="1500"/>
          </a:p>
          <a:p>
            <a:r>
              <a:rPr lang="nl-BE" sz="1500"/>
              <a:t>Concept of “Scheme” : Instruction + Transaction</a:t>
            </a:r>
            <a:endParaRPr lang="en-US" sz="1500"/>
          </a:p>
        </p:txBody>
      </p:sp>
      <p:sp>
        <p:nvSpPr>
          <p:cNvPr id="4" name="AutoShape 60"/>
          <p:cNvSpPr>
            <a:spLocks noChangeArrowheads="1"/>
          </p:cNvSpPr>
          <p:nvPr/>
        </p:nvSpPr>
        <p:spPr bwMode="auto">
          <a:xfrm>
            <a:off x="3000364" y="3857628"/>
            <a:ext cx="1074739" cy="1357321"/>
          </a:xfrm>
          <a:prstGeom prst="roundRect">
            <a:avLst>
              <a:gd name="adj" fmla="val 4407"/>
            </a:avLst>
          </a:prstGeom>
          <a:gradFill rotWithShape="1">
            <a:gsLst>
              <a:gs pos="0">
                <a:schemeClr val="bg1"/>
              </a:gs>
              <a:gs pos="100000">
                <a:srgbClr val="1C3763"/>
              </a:gs>
            </a:gsLst>
            <a:lin ang="2700000" scaled="1"/>
          </a:gradFill>
          <a:ln w="19050" algn="ctr">
            <a:solidFill>
              <a:srgbClr val="000032"/>
            </a:solidFill>
            <a:round/>
            <a:headEnd/>
            <a:tailEnd/>
          </a:ln>
        </p:spPr>
        <p:txBody>
          <a:bodyPr wrap="none" anchor="ctr"/>
          <a:lstStyle/>
          <a:p>
            <a:pPr marL="342900" indent="-342900"/>
            <a:endParaRPr lang="en-US" sz="1000"/>
          </a:p>
        </p:txBody>
      </p:sp>
      <p:pic>
        <p:nvPicPr>
          <p:cNvPr id="8" name="Picture 6" descr="BrowsePerson"/>
          <p:cNvPicPr>
            <a:picLocks noChangeAspect="1" noChangeArrowheads="1"/>
          </p:cNvPicPr>
          <p:nvPr/>
        </p:nvPicPr>
        <p:blipFill>
          <a:blip r:embed="rId2" cstate="print"/>
          <a:srcRect/>
          <a:stretch>
            <a:fillRect/>
          </a:stretch>
        </p:blipFill>
        <p:spPr bwMode="auto">
          <a:xfrm>
            <a:off x="805403" y="3214686"/>
            <a:ext cx="1139364" cy="783868"/>
          </a:xfrm>
          <a:prstGeom prst="rect">
            <a:avLst/>
          </a:prstGeom>
          <a:noFill/>
          <a:ln w="9525">
            <a:noFill/>
            <a:miter lim="800000"/>
            <a:headEnd/>
            <a:tailEnd/>
          </a:ln>
        </p:spPr>
      </p:pic>
      <p:pic>
        <p:nvPicPr>
          <p:cNvPr id="10" name="Picture 5" descr="Bank-shadow"/>
          <p:cNvPicPr>
            <a:picLocks noChangeAspect="1" noChangeArrowheads="1"/>
          </p:cNvPicPr>
          <p:nvPr/>
        </p:nvPicPr>
        <p:blipFill>
          <a:blip r:embed="rId3" cstate="print"/>
          <a:srcRect/>
          <a:stretch>
            <a:fillRect/>
          </a:stretch>
        </p:blipFill>
        <p:spPr bwMode="auto">
          <a:xfrm>
            <a:off x="3360723" y="3643314"/>
            <a:ext cx="1382716" cy="1025264"/>
          </a:xfrm>
          <a:prstGeom prst="rect">
            <a:avLst/>
          </a:prstGeom>
          <a:noFill/>
          <a:ln w="9525">
            <a:noFill/>
            <a:miter lim="800000"/>
            <a:headEnd/>
            <a:tailEnd/>
          </a:ln>
        </p:spPr>
      </p:pic>
      <p:sp>
        <p:nvSpPr>
          <p:cNvPr id="11" name="TextBox 10"/>
          <p:cNvSpPr txBox="1"/>
          <p:nvPr/>
        </p:nvSpPr>
        <p:spPr>
          <a:xfrm>
            <a:off x="1081040" y="4000504"/>
            <a:ext cx="654859" cy="338554"/>
          </a:xfrm>
          <a:prstGeom prst="rect">
            <a:avLst/>
          </a:prstGeom>
          <a:noFill/>
        </p:spPr>
        <p:txBody>
          <a:bodyPr wrap="none" rtlCol="0">
            <a:spAutoFit/>
          </a:bodyPr>
          <a:lstStyle/>
          <a:p>
            <a:r>
              <a:rPr lang="nl-BE" sz="1600" i="1"/>
              <a:t>Retail</a:t>
            </a:r>
            <a:endParaRPr lang="en-US" sz="1600" i="1"/>
          </a:p>
        </p:txBody>
      </p:sp>
      <p:grpSp>
        <p:nvGrpSpPr>
          <p:cNvPr id="5" name="Group 15"/>
          <p:cNvGrpSpPr/>
          <p:nvPr/>
        </p:nvGrpSpPr>
        <p:grpSpPr>
          <a:xfrm rot="20252710">
            <a:off x="5311989" y="3836760"/>
            <a:ext cx="1021997" cy="45719"/>
            <a:chOff x="5068897" y="3795714"/>
            <a:chExt cx="1289053" cy="0"/>
          </a:xfrm>
        </p:grpSpPr>
        <p:sp>
          <p:nvSpPr>
            <p:cNvPr id="14" name="Line 25"/>
            <p:cNvSpPr>
              <a:spLocks noChangeShapeType="1"/>
            </p:cNvSpPr>
            <p:nvPr/>
          </p:nvSpPr>
          <p:spPr bwMode="auto">
            <a:xfrm>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sp>
          <p:nvSpPr>
            <p:cNvPr id="15" name="Line 25"/>
            <p:cNvSpPr>
              <a:spLocks noChangeShapeType="1"/>
            </p:cNvSpPr>
            <p:nvPr/>
          </p:nvSpPr>
          <p:spPr bwMode="auto">
            <a:xfrm flipH="1">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grpSp>
      <p:pic>
        <p:nvPicPr>
          <p:cNvPr id="1028" name="Picture 4"/>
          <p:cNvPicPr>
            <a:picLocks noChangeAspect="1" noChangeArrowheads="1"/>
          </p:cNvPicPr>
          <p:nvPr/>
        </p:nvPicPr>
        <p:blipFill>
          <a:blip r:embed="rId4" cstate="print"/>
          <a:srcRect/>
          <a:stretch>
            <a:fillRect/>
          </a:stretch>
        </p:blipFill>
        <p:spPr bwMode="auto">
          <a:xfrm>
            <a:off x="6572264" y="4214818"/>
            <a:ext cx="438150" cy="533400"/>
          </a:xfrm>
          <a:prstGeom prst="rect">
            <a:avLst/>
          </a:prstGeom>
          <a:noFill/>
          <a:ln w="9525">
            <a:noFill/>
            <a:miter lim="800000"/>
            <a:headEnd/>
            <a:tailEnd/>
          </a:ln>
        </p:spPr>
      </p:pic>
      <p:sp>
        <p:nvSpPr>
          <p:cNvPr id="23" name="TextBox 22"/>
          <p:cNvSpPr txBox="1"/>
          <p:nvPr/>
        </p:nvSpPr>
        <p:spPr>
          <a:xfrm>
            <a:off x="5500694" y="3500438"/>
            <a:ext cx="479170" cy="369332"/>
          </a:xfrm>
          <a:prstGeom prst="rect">
            <a:avLst/>
          </a:prstGeom>
          <a:noFill/>
        </p:spPr>
        <p:txBody>
          <a:bodyPr wrap="none" rtlCol="0">
            <a:spAutoFit/>
          </a:bodyPr>
          <a:lstStyle/>
          <a:p>
            <a:r>
              <a:rPr lang="nl-BE"/>
              <a:t>ICT</a:t>
            </a:r>
            <a:endParaRPr lang="en-US"/>
          </a:p>
        </p:txBody>
      </p:sp>
      <p:grpSp>
        <p:nvGrpSpPr>
          <p:cNvPr id="6" name="Group 23"/>
          <p:cNvGrpSpPr/>
          <p:nvPr/>
        </p:nvGrpSpPr>
        <p:grpSpPr>
          <a:xfrm>
            <a:off x="5357818" y="4454851"/>
            <a:ext cx="1021997" cy="45719"/>
            <a:chOff x="5068897" y="3795714"/>
            <a:chExt cx="1289053" cy="0"/>
          </a:xfrm>
        </p:grpSpPr>
        <p:sp>
          <p:nvSpPr>
            <p:cNvPr id="25" name="Line 25"/>
            <p:cNvSpPr>
              <a:spLocks noChangeShapeType="1"/>
            </p:cNvSpPr>
            <p:nvPr/>
          </p:nvSpPr>
          <p:spPr bwMode="auto">
            <a:xfrm>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sp>
          <p:nvSpPr>
            <p:cNvPr id="26" name="Line 25"/>
            <p:cNvSpPr>
              <a:spLocks noChangeShapeType="1"/>
            </p:cNvSpPr>
            <p:nvPr/>
          </p:nvSpPr>
          <p:spPr bwMode="auto">
            <a:xfrm flipH="1">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grpSp>
      <p:sp>
        <p:nvSpPr>
          <p:cNvPr id="27" name="TextBox 26"/>
          <p:cNvSpPr txBox="1"/>
          <p:nvPr/>
        </p:nvSpPr>
        <p:spPr>
          <a:xfrm>
            <a:off x="5500694" y="4131238"/>
            <a:ext cx="1063753" cy="369332"/>
          </a:xfrm>
          <a:prstGeom prst="rect">
            <a:avLst/>
          </a:prstGeom>
          <a:noFill/>
        </p:spPr>
        <p:txBody>
          <a:bodyPr wrap="none" rtlCol="0">
            <a:spAutoFit/>
          </a:bodyPr>
          <a:lstStyle/>
          <a:p>
            <a:r>
              <a:rPr lang="nl-BE"/>
              <a:t>Domestic</a:t>
            </a:r>
          </a:p>
        </p:txBody>
      </p:sp>
      <p:pic>
        <p:nvPicPr>
          <p:cNvPr id="28" name="Picture 27" descr="Company4.png"/>
          <p:cNvPicPr>
            <a:picLocks noChangeAspect="1"/>
          </p:cNvPicPr>
          <p:nvPr/>
        </p:nvPicPr>
        <p:blipFill>
          <a:blip r:embed="rId5" cstate="print"/>
          <a:stretch>
            <a:fillRect/>
          </a:stretch>
        </p:blipFill>
        <p:spPr>
          <a:xfrm>
            <a:off x="6286512" y="5000636"/>
            <a:ext cx="685800" cy="809625"/>
          </a:xfrm>
          <a:prstGeom prst="rect">
            <a:avLst/>
          </a:prstGeom>
        </p:spPr>
      </p:pic>
      <p:grpSp>
        <p:nvGrpSpPr>
          <p:cNvPr id="7" name="Group 28"/>
          <p:cNvGrpSpPr/>
          <p:nvPr/>
        </p:nvGrpSpPr>
        <p:grpSpPr>
          <a:xfrm rot="1347290" flipV="1">
            <a:off x="5327806" y="5122644"/>
            <a:ext cx="1021997" cy="45719"/>
            <a:chOff x="5068897" y="3795714"/>
            <a:chExt cx="1289053" cy="0"/>
          </a:xfrm>
        </p:grpSpPr>
        <p:sp>
          <p:nvSpPr>
            <p:cNvPr id="30" name="Line 25"/>
            <p:cNvSpPr>
              <a:spLocks noChangeShapeType="1"/>
            </p:cNvSpPr>
            <p:nvPr/>
          </p:nvSpPr>
          <p:spPr bwMode="auto">
            <a:xfrm>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sp>
          <p:nvSpPr>
            <p:cNvPr id="31" name="Line 25"/>
            <p:cNvSpPr>
              <a:spLocks noChangeShapeType="1"/>
            </p:cNvSpPr>
            <p:nvPr/>
          </p:nvSpPr>
          <p:spPr bwMode="auto">
            <a:xfrm flipH="1">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grpSp>
      <p:sp>
        <p:nvSpPr>
          <p:cNvPr id="32" name="TextBox 31"/>
          <p:cNvSpPr txBox="1"/>
          <p:nvPr/>
        </p:nvSpPr>
        <p:spPr>
          <a:xfrm>
            <a:off x="5710713" y="4857760"/>
            <a:ext cx="575799" cy="369332"/>
          </a:xfrm>
          <a:prstGeom prst="rect">
            <a:avLst/>
          </a:prstGeom>
          <a:noFill/>
        </p:spPr>
        <p:txBody>
          <a:bodyPr wrap="none" rtlCol="0">
            <a:spAutoFit/>
          </a:bodyPr>
          <a:lstStyle/>
          <a:p>
            <a:r>
              <a:rPr lang="nl-BE"/>
              <a:t>SDD</a:t>
            </a:r>
            <a:endParaRPr lang="en-US"/>
          </a:p>
        </p:txBody>
      </p:sp>
      <p:sp>
        <p:nvSpPr>
          <p:cNvPr id="34" name="Rectangle 33"/>
          <p:cNvSpPr/>
          <p:nvPr/>
        </p:nvSpPr>
        <p:spPr bwMode="auto">
          <a:xfrm>
            <a:off x="2643174" y="3929066"/>
            <a:ext cx="642942" cy="428628"/>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rtlCol="0" anchor="ctr"/>
          <a:lstStyle/>
          <a:p>
            <a:pPr marL="342900" indent="-342900" algn="ctr"/>
            <a:r>
              <a:rPr lang="nl-BE" sz="1200" b="1">
                <a:latin typeface="Tahoma" pitchFamily="34" charset="0"/>
                <a:cs typeface="Tahoma" pitchFamily="34" charset="0"/>
              </a:rPr>
              <a:t>EBK</a:t>
            </a:r>
            <a:endParaRPr lang="en-US" sz="1200" b="1">
              <a:latin typeface="Tahoma" pitchFamily="34" charset="0"/>
              <a:cs typeface="Tahoma" pitchFamily="34" charset="0"/>
            </a:endParaRPr>
          </a:p>
        </p:txBody>
      </p:sp>
      <p:sp>
        <p:nvSpPr>
          <p:cNvPr id="9" name="Line 25"/>
          <p:cNvSpPr>
            <a:spLocks noChangeShapeType="1"/>
          </p:cNvSpPr>
          <p:nvPr/>
        </p:nvSpPr>
        <p:spPr bwMode="auto">
          <a:xfrm>
            <a:off x="1568435" y="400050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pic>
        <p:nvPicPr>
          <p:cNvPr id="35" name="Picture 51" descr="Shop2"/>
          <p:cNvPicPr>
            <a:picLocks noChangeAspect="1" noChangeArrowheads="1"/>
          </p:cNvPicPr>
          <p:nvPr/>
        </p:nvPicPr>
        <p:blipFill>
          <a:blip r:embed="rId6" cstate="print"/>
          <a:srcRect/>
          <a:stretch>
            <a:fillRect/>
          </a:stretch>
        </p:blipFill>
        <p:spPr bwMode="auto">
          <a:xfrm>
            <a:off x="714348" y="4500570"/>
            <a:ext cx="1066800" cy="571500"/>
          </a:xfrm>
          <a:prstGeom prst="rect">
            <a:avLst/>
          </a:prstGeom>
          <a:noFill/>
          <a:ln w="9525">
            <a:noFill/>
            <a:miter lim="800000"/>
            <a:headEnd/>
            <a:tailEnd/>
          </a:ln>
        </p:spPr>
      </p:pic>
      <p:sp>
        <p:nvSpPr>
          <p:cNvPr id="37" name="Rectangle 36"/>
          <p:cNvSpPr/>
          <p:nvPr/>
        </p:nvSpPr>
        <p:spPr bwMode="auto">
          <a:xfrm>
            <a:off x="2643174" y="4714884"/>
            <a:ext cx="642942" cy="428628"/>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rtlCol="0" anchor="ctr"/>
          <a:lstStyle/>
          <a:p>
            <a:pPr marL="342900" indent="-342900" algn="ctr"/>
            <a:r>
              <a:rPr lang="nl-BE" sz="1200" b="1">
                <a:latin typeface="Tahoma" pitchFamily="34" charset="0"/>
                <a:cs typeface="Tahoma" pitchFamily="34" charset="0"/>
              </a:rPr>
              <a:t>BP</a:t>
            </a:r>
            <a:endParaRPr lang="en-US" sz="1200" b="1">
              <a:latin typeface="Tahoma" pitchFamily="34" charset="0"/>
              <a:cs typeface="Tahoma" pitchFamily="34" charset="0"/>
            </a:endParaRPr>
          </a:p>
        </p:txBody>
      </p:sp>
      <p:sp>
        <p:nvSpPr>
          <p:cNvPr id="36" name="Line 25"/>
          <p:cNvSpPr>
            <a:spLocks noChangeShapeType="1"/>
          </p:cNvSpPr>
          <p:nvPr/>
        </p:nvSpPr>
        <p:spPr bwMode="auto">
          <a:xfrm>
            <a:off x="1571604" y="507207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sp>
        <p:nvSpPr>
          <p:cNvPr id="38" name="TextBox 37"/>
          <p:cNvSpPr txBox="1"/>
          <p:nvPr/>
        </p:nvSpPr>
        <p:spPr>
          <a:xfrm>
            <a:off x="1071538" y="5090710"/>
            <a:ext cx="1020857" cy="338554"/>
          </a:xfrm>
          <a:prstGeom prst="rect">
            <a:avLst/>
          </a:prstGeom>
          <a:noFill/>
        </p:spPr>
        <p:txBody>
          <a:bodyPr wrap="none" rtlCol="0">
            <a:spAutoFit/>
          </a:bodyPr>
          <a:lstStyle/>
          <a:p>
            <a:r>
              <a:rPr lang="nl-BE" sz="1600" i="1"/>
              <a:t>Corporate</a:t>
            </a:r>
            <a:endParaRPr lang="en-US" sz="1600" i="1"/>
          </a:p>
        </p:txBody>
      </p:sp>
      <p:grpSp>
        <p:nvGrpSpPr>
          <p:cNvPr id="12" name="Group 39"/>
          <p:cNvGrpSpPr/>
          <p:nvPr/>
        </p:nvGrpSpPr>
        <p:grpSpPr>
          <a:xfrm rot="2256377" flipV="1">
            <a:off x="4999549" y="5719409"/>
            <a:ext cx="1021997" cy="45719"/>
            <a:chOff x="5068897" y="3795714"/>
            <a:chExt cx="1289053" cy="0"/>
          </a:xfrm>
        </p:grpSpPr>
        <p:sp>
          <p:nvSpPr>
            <p:cNvPr id="41" name="Line 25"/>
            <p:cNvSpPr>
              <a:spLocks noChangeShapeType="1"/>
            </p:cNvSpPr>
            <p:nvPr/>
          </p:nvSpPr>
          <p:spPr bwMode="auto">
            <a:xfrm>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sp>
          <p:nvSpPr>
            <p:cNvPr id="42" name="Line 25"/>
            <p:cNvSpPr>
              <a:spLocks noChangeShapeType="1"/>
            </p:cNvSpPr>
            <p:nvPr/>
          </p:nvSpPr>
          <p:spPr bwMode="auto">
            <a:xfrm flipH="1">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grpSp>
      <p:pic>
        <p:nvPicPr>
          <p:cNvPr id="43" name="Picture 6" descr="http://upload.wikimedia.org/wikipedia/en/0/01/Faster_payments_logo.png"/>
          <p:cNvPicPr>
            <a:picLocks noChangeAspect="1" noChangeArrowheads="1"/>
          </p:cNvPicPr>
          <p:nvPr/>
        </p:nvPicPr>
        <p:blipFill>
          <a:blip r:embed="rId7" cstate="print"/>
          <a:srcRect/>
          <a:stretch>
            <a:fillRect/>
          </a:stretch>
        </p:blipFill>
        <p:spPr bwMode="auto">
          <a:xfrm>
            <a:off x="5734067" y="2524125"/>
            <a:ext cx="766759" cy="547685"/>
          </a:xfrm>
          <a:prstGeom prst="rect">
            <a:avLst/>
          </a:prstGeom>
          <a:noFill/>
        </p:spPr>
      </p:pic>
      <p:grpSp>
        <p:nvGrpSpPr>
          <p:cNvPr id="13" name="Group 43"/>
          <p:cNvGrpSpPr/>
          <p:nvPr/>
        </p:nvGrpSpPr>
        <p:grpSpPr>
          <a:xfrm rot="19343623">
            <a:off x="4999549" y="3378888"/>
            <a:ext cx="1021997" cy="45719"/>
            <a:chOff x="5068897" y="3795714"/>
            <a:chExt cx="1289053" cy="0"/>
          </a:xfrm>
        </p:grpSpPr>
        <p:sp>
          <p:nvSpPr>
            <p:cNvPr id="45" name="Line 25"/>
            <p:cNvSpPr>
              <a:spLocks noChangeShapeType="1"/>
            </p:cNvSpPr>
            <p:nvPr/>
          </p:nvSpPr>
          <p:spPr bwMode="auto">
            <a:xfrm>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sp>
          <p:nvSpPr>
            <p:cNvPr id="46" name="Line 25"/>
            <p:cNvSpPr>
              <a:spLocks noChangeShapeType="1"/>
            </p:cNvSpPr>
            <p:nvPr/>
          </p:nvSpPr>
          <p:spPr bwMode="auto">
            <a:xfrm flipH="1">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grpSp>
      <p:sp>
        <p:nvSpPr>
          <p:cNvPr id="47" name="TextBox 46"/>
          <p:cNvSpPr txBox="1"/>
          <p:nvPr/>
        </p:nvSpPr>
        <p:spPr>
          <a:xfrm>
            <a:off x="4895344" y="3143248"/>
            <a:ext cx="676788" cy="369332"/>
          </a:xfrm>
          <a:prstGeom prst="rect">
            <a:avLst/>
          </a:prstGeom>
          <a:noFill/>
        </p:spPr>
        <p:txBody>
          <a:bodyPr wrap="none" rtlCol="0">
            <a:spAutoFit/>
          </a:bodyPr>
          <a:lstStyle/>
          <a:p>
            <a:r>
              <a:rPr lang="nl-BE"/>
              <a:t>UKFP</a:t>
            </a:r>
            <a:endParaRPr lang="en-US"/>
          </a:p>
        </p:txBody>
      </p:sp>
      <p:pic>
        <p:nvPicPr>
          <p:cNvPr id="49" name="Picture 9" descr="Cloud"/>
          <p:cNvPicPr>
            <a:picLocks noChangeAspect="1" noChangeArrowheads="1"/>
          </p:cNvPicPr>
          <p:nvPr/>
        </p:nvPicPr>
        <p:blipFill>
          <a:blip r:embed="rId8" cstate="print"/>
          <a:srcRect/>
          <a:stretch>
            <a:fillRect/>
          </a:stretch>
        </p:blipFill>
        <p:spPr bwMode="auto">
          <a:xfrm>
            <a:off x="6276498" y="3161287"/>
            <a:ext cx="1153022" cy="910655"/>
          </a:xfrm>
          <a:prstGeom prst="rect">
            <a:avLst/>
          </a:prstGeom>
          <a:noFill/>
          <a:ln w="9525">
            <a:noFill/>
            <a:miter lim="800000"/>
            <a:headEnd/>
            <a:tailEnd/>
          </a:ln>
        </p:spPr>
      </p:pic>
      <p:pic>
        <p:nvPicPr>
          <p:cNvPr id="50" name="Picture 19" descr="swift"/>
          <p:cNvPicPr>
            <a:picLocks noChangeAspect="1" noChangeArrowheads="1"/>
          </p:cNvPicPr>
          <p:nvPr/>
        </p:nvPicPr>
        <p:blipFill>
          <a:blip r:embed="rId9" cstate="print"/>
          <a:srcRect/>
          <a:stretch>
            <a:fillRect/>
          </a:stretch>
        </p:blipFill>
        <p:spPr bwMode="auto">
          <a:xfrm>
            <a:off x="6643702" y="3349951"/>
            <a:ext cx="475364" cy="479205"/>
          </a:xfrm>
          <a:prstGeom prst="rect">
            <a:avLst/>
          </a:prstGeom>
          <a:noFill/>
          <a:ln w="9525">
            <a:noFill/>
            <a:miter lim="800000"/>
            <a:headEnd/>
            <a:tailEnd/>
          </a:ln>
        </p:spPr>
      </p:pic>
      <p:cxnSp>
        <p:nvCxnSpPr>
          <p:cNvPr id="52" name="Straight Connector 51"/>
          <p:cNvCxnSpPr>
            <a:stCxn id="49" idx="3"/>
            <a:endCxn id="53" idx="1"/>
          </p:cNvCxnSpPr>
          <p:nvPr/>
        </p:nvCxnSpPr>
        <p:spPr>
          <a:xfrm flipV="1">
            <a:off x="7429520" y="3602768"/>
            <a:ext cx="285752" cy="13847"/>
          </a:xfrm>
          <a:prstGeom prst="line">
            <a:avLst/>
          </a:prstGeom>
        </p:spPr>
        <p:style>
          <a:lnRef idx="1">
            <a:schemeClr val="accent1"/>
          </a:lnRef>
          <a:fillRef idx="0">
            <a:schemeClr val="accent1"/>
          </a:fillRef>
          <a:effectRef idx="0">
            <a:schemeClr val="accent1"/>
          </a:effectRef>
          <a:fontRef idx="minor">
            <a:schemeClr val="tx1"/>
          </a:fontRef>
        </p:style>
      </p:cxnSp>
      <p:pic>
        <p:nvPicPr>
          <p:cNvPr id="53" name="Picture 52" descr="Bank-shadow"/>
          <p:cNvPicPr>
            <a:picLocks noChangeAspect="1" noChangeArrowheads="1"/>
          </p:cNvPicPr>
          <p:nvPr/>
        </p:nvPicPr>
        <p:blipFill>
          <a:blip r:embed="rId3" cstate="print">
            <a:grayscl/>
          </a:blip>
          <a:srcRect/>
          <a:stretch>
            <a:fillRect/>
          </a:stretch>
        </p:blipFill>
        <p:spPr bwMode="auto">
          <a:xfrm>
            <a:off x="7715272" y="3357562"/>
            <a:ext cx="661391" cy="490412"/>
          </a:xfrm>
          <a:prstGeom prst="rect">
            <a:avLst/>
          </a:prstGeom>
          <a:noFill/>
          <a:ln w="9525">
            <a:noFill/>
            <a:miter lim="800000"/>
            <a:headEnd/>
            <a:tailEnd/>
          </a:ln>
        </p:spPr>
      </p:pic>
      <p:pic>
        <p:nvPicPr>
          <p:cNvPr id="57" name="Picture 56" descr="Company4.png"/>
          <p:cNvPicPr>
            <a:picLocks noChangeAspect="1"/>
          </p:cNvPicPr>
          <p:nvPr/>
        </p:nvPicPr>
        <p:blipFill>
          <a:blip r:embed="rId5" cstate="print">
            <a:duotone>
              <a:prstClr val="black"/>
              <a:schemeClr val="accent5">
                <a:tint val="45000"/>
                <a:satMod val="400000"/>
              </a:schemeClr>
            </a:duotone>
          </a:blip>
          <a:stretch>
            <a:fillRect/>
          </a:stretch>
        </p:blipFill>
        <p:spPr>
          <a:xfrm>
            <a:off x="5715008" y="5691209"/>
            <a:ext cx="685800" cy="809625"/>
          </a:xfrm>
          <a:prstGeom prst="rect">
            <a:avLst/>
          </a:prstGeom>
        </p:spPr>
      </p:pic>
      <p:sp>
        <p:nvSpPr>
          <p:cNvPr id="58" name="TextBox 57"/>
          <p:cNvSpPr txBox="1"/>
          <p:nvPr/>
        </p:nvSpPr>
        <p:spPr>
          <a:xfrm>
            <a:off x="5286380" y="5417122"/>
            <a:ext cx="527260" cy="369332"/>
          </a:xfrm>
          <a:prstGeom prst="rect">
            <a:avLst/>
          </a:prstGeom>
          <a:noFill/>
        </p:spPr>
        <p:txBody>
          <a:bodyPr wrap="none" rtlCol="0">
            <a:spAutoFit/>
          </a:bodyPr>
          <a:lstStyle/>
          <a:p>
            <a:r>
              <a:rPr lang="nl-BE"/>
              <a:t>SCT</a:t>
            </a:r>
            <a:endParaRPr lang="en-US"/>
          </a:p>
        </p:txBody>
      </p:sp>
      <p:pic>
        <p:nvPicPr>
          <p:cNvPr id="59" name="Picture 5" descr="Bank-shadow"/>
          <p:cNvPicPr>
            <a:picLocks noChangeAspect="1" noChangeArrowheads="1"/>
          </p:cNvPicPr>
          <p:nvPr/>
        </p:nvPicPr>
        <p:blipFill>
          <a:blip r:embed="rId3" cstate="print"/>
          <a:srcRect/>
          <a:stretch>
            <a:fillRect/>
          </a:stretch>
        </p:blipFill>
        <p:spPr bwMode="auto">
          <a:xfrm>
            <a:off x="2571736" y="5500702"/>
            <a:ext cx="739774" cy="548532"/>
          </a:xfrm>
          <a:prstGeom prst="rect">
            <a:avLst/>
          </a:prstGeom>
          <a:noFill/>
          <a:ln w="9525">
            <a:noFill/>
            <a:miter lim="800000"/>
            <a:headEnd/>
            <a:tailEnd/>
          </a:ln>
        </p:spPr>
      </p:pic>
      <p:grpSp>
        <p:nvGrpSpPr>
          <p:cNvPr id="16" name="Group 60"/>
          <p:cNvGrpSpPr/>
          <p:nvPr/>
        </p:nvGrpSpPr>
        <p:grpSpPr>
          <a:xfrm rot="19291925">
            <a:off x="3189427" y="5527869"/>
            <a:ext cx="1021997" cy="45719"/>
            <a:chOff x="5068897" y="3795714"/>
            <a:chExt cx="1289053" cy="0"/>
          </a:xfrm>
        </p:grpSpPr>
        <p:sp>
          <p:nvSpPr>
            <p:cNvPr id="62" name="Line 25"/>
            <p:cNvSpPr>
              <a:spLocks noChangeShapeType="1"/>
            </p:cNvSpPr>
            <p:nvPr/>
          </p:nvSpPr>
          <p:spPr bwMode="auto">
            <a:xfrm>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sp>
          <p:nvSpPr>
            <p:cNvPr id="63" name="Line 25"/>
            <p:cNvSpPr>
              <a:spLocks noChangeShapeType="1"/>
            </p:cNvSpPr>
            <p:nvPr/>
          </p:nvSpPr>
          <p:spPr bwMode="auto">
            <a:xfrm flipH="1">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grpSp>
      <p:sp>
        <p:nvSpPr>
          <p:cNvPr id="77" name="TextBox 76"/>
          <p:cNvSpPr txBox="1"/>
          <p:nvPr/>
        </p:nvSpPr>
        <p:spPr>
          <a:xfrm>
            <a:off x="2593434" y="5929330"/>
            <a:ext cx="764120" cy="369332"/>
          </a:xfrm>
          <a:prstGeom prst="rect">
            <a:avLst/>
          </a:prstGeom>
          <a:noFill/>
        </p:spPr>
        <p:txBody>
          <a:bodyPr wrap="none" rtlCol="0">
            <a:spAutoFit/>
          </a:bodyPr>
          <a:lstStyle/>
          <a:p>
            <a:r>
              <a:rPr lang="nl-BE"/>
              <a:t>Rep.FI</a:t>
            </a:r>
            <a:endParaRPr lang="en-US"/>
          </a:p>
        </p:txBody>
      </p:sp>
      <p:sp>
        <p:nvSpPr>
          <p:cNvPr id="78" name="AutoShape 60"/>
          <p:cNvSpPr>
            <a:spLocks noChangeArrowheads="1"/>
          </p:cNvSpPr>
          <p:nvPr/>
        </p:nvSpPr>
        <p:spPr bwMode="auto">
          <a:xfrm>
            <a:off x="3643306" y="4643446"/>
            <a:ext cx="844563" cy="357190"/>
          </a:xfrm>
          <a:prstGeom prst="roundRect">
            <a:avLst>
              <a:gd name="adj" fmla="val 21798"/>
            </a:avLst>
          </a:prstGeom>
          <a:gradFill rotWithShape="1">
            <a:gsLst>
              <a:gs pos="0">
                <a:schemeClr val="bg1"/>
              </a:gs>
              <a:gs pos="100000">
                <a:srgbClr val="1C3763"/>
              </a:gs>
            </a:gsLst>
            <a:lin ang="2700000" scaled="1"/>
          </a:gradFill>
          <a:ln w="19050" algn="ctr">
            <a:solidFill>
              <a:schemeClr val="bg1">
                <a:lumMod val="75000"/>
              </a:schemeClr>
            </a:solidFill>
            <a:round/>
            <a:headEnd/>
            <a:tailEnd/>
          </a:ln>
        </p:spPr>
        <p:txBody>
          <a:bodyPr wrap="none" anchor="ctr"/>
          <a:lstStyle/>
          <a:p>
            <a:pPr marL="342900" indent="-342900" algn="ctr"/>
            <a:r>
              <a:rPr lang="nl-BE" b="1" i="1">
                <a:solidFill>
                  <a:schemeClr val="tx2"/>
                </a:solidFill>
              </a:rPr>
              <a:t>OPF</a:t>
            </a:r>
            <a:endParaRPr lang="en-US" b="1" i="1">
              <a:solidFill>
                <a:schemeClr val="tx2"/>
              </a:solidFill>
            </a:endParaRPr>
          </a:p>
        </p:txBody>
      </p:sp>
    </p:spTree>
    <p:extLst>
      <p:ext uri="{BB962C8B-B14F-4D97-AF65-F5344CB8AC3E}">
        <p14:creationId xmlns:p14="http://schemas.microsoft.com/office/powerpoint/2010/main" val="36900545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IN"/>
              <a:t>Reference Implementation</a:t>
            </a:r>
            <a:endParaRPr lang="en-US"/>
          </a:p>
        </p:txBody>
      </p:sp>
      <p:sp>
        <p:nvSpPr>
          <p:cNvPr id="32771" name="Rectangle 3"/>
          <p:cNvSpPr>
            <a:spLocks noGrp="1" noChangeArrowheads="1"/>
          </p:cNvSpPr>
          <p:nvPr>
            <p:ph idx="1"/>
          </p:nvPr>
        </p:nvSpPr>
        <p:spPr/>
        <p:txBody>
          <a:bodyPr/>
          <a:lstStyle/>
          <a:p>
            <a:r>
              <a:rPr lang="en-IN" b="0"/>
              <a:t>An OPF reference implementation (RI) is built using the OPF stack of services. </a:t>
            </a:r>
          </a:p>
          <a:p>
            <a:endParaRPr lang="en-IN" b="0"/>
          </a:p>
          <a:p>
            <a:r>
              <a:rPr lang="en-IN" b="0"/>
              <a:t>Is an out-of-the-box application that can be deployed to a production site with minimal changes. </a:t>
            </a:r>
          </a:p>
          <a:p>
            <a:endParaRPr lang="en-IN" b="0"/>
          </a:p>
          <a:p>
            <a:r>
              <a:rPr lang="en-IN" b="0"/>
              <a:t>Makes use of BPEL orchestration using the Flow initiation service. BPEL helps an RI to choreograph various services to implement the desired business process. </a:t>
            </a:r>
          </a:p>
          <a:p>
            <a:endParaRPr lang="en-IN" b="0"/>
          </a:p>
          <a:p>
            <a:r>
              <a:rPr lang="en-IN" b="0"/>
              <a:t>Packed with UI rich features that bridges the gap between any back-end processing and front-end users.</a:t>
            </a:r>
            <a:endParaRPr lang="en-US" b="0"/>
          </a:p>
          <a:p>
            <a:pPr lvl="1"/>
            <a:endParaRPr lang="en-US"/>
          </a:p>
          <a:p>
            <a:endParaRPr lang="en-US"/>
          </a:p>
          <a:p>
            <a:endParaRPr lang="en-US"/>
          </a:p>
        </p:txBody>
      </p:sp>
    </p:spTree>
    <p:extLst>
      <p:ext uri="{BB962C8B-B14F-4D97-AF65-F5344CB8AC3E}">
        <p14:creationId xmlns:p14="http://schemas.microsoft.com/office/powerpoint/2010/main" val="422145953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9"/>
          <p:cNvSpPr>
            <a:spLocks noChangeArrowheads="1"/>
          </p:cNvSpPr>
          <p:nvPr/>
        </p:nvSpPr>
        <p:spPr bwMode="auto">
          <a:xfrm>
            <a:off x="0" y="865188"/>
            <a:ext cx="1201738" cy="5800725"/>
          </a:xfrm>
          <a:prstGeom prst="rect">
            <a:avLst/>
          </a:prstGeom>
          <a:solidFill>
            <a:schemeClr val="bg1"/>
          </a:solidFill>
          <a:ln w="28575" algn="ctr">
            <a:noFill/>
            <a:miter lim="800000"/>
            <a:headEnd/>
            <a:tailEnd/>
          </a:ln>
        </p:spPr>
        <p:txBody>
          <a:bodyPr wrap="none" anchor="ctr"/>
          <a:lstStyle/>
          <a:p>
            <a:endParaRPr lang="nl-BE" i="0"/>
          </a:p>
        </p:txBody>
      </p:sp>
      <p:sp>
        <p:nvSpPr>
          <p:cNvPr id="33795" name="AutoShape 2"/>
          <p:cNvSpPr>
            <a:spLocks noChangeArrowheads="1"/>
          </p:cNvSpPr>
          <p:nvPr/>
        </p:nvSpPr>
        <p:spPr bwMode="auto">
          <a:xfrm>
            <a:off x="114300" y="2341563"/>
            <a:ext cx="6315075" cy="4200525"/>
          </a:xfrm>
          <a:prstGeom prst="roundRect">
            <a:avLst>
              <a:gd name="adj" fmla="val 16667"/>
            </a:avLst>
          </a:prstGeom>
          <a:solidFill>
            <a:srgbClr val="EAEAEA"/>
          </a:solidFill>
          <a:ln w="15875" cap="rnd" algn="ctr">
            <a:solidFill>
              <a:srgbClr val="889FBE"/>
            </a:solidFill>
            <a:prstDash val="sysDot"/>
            <a:round/>
            <a:headEnd/>
            <a:tailEnd/>
          </a:ln>
        </p:spPr>
        <p:txBody>
          <a:bodyPr wrap="none" anchor="ctr"/>
          <a:lstStyle/>
          <a:p>
            <a:endParaRPr lang="nl-BE" sz="1200" i="0"/>
          </a:p>
        </p:txBody>
      </p:sp>
      <p:sp>
        <p:nvSpPr>
          <p:cNvPr id="33796" name="Rectangle 6"/>
          <p:cNvSpPr>
            <a:spLocks noGrp="1" noChangeArrowheads="1"/>
          </p:cNvSpPr>
          <p:nvPr>
            <p:ph type="title"/>
          </p:nvPr>
        </p:nvSpPr>
        <p:spPr/>
        <p:txBody>
          <a:bodyPr/>
          <a:lstStyle/>
          <a:p>
            <a:pPr eaLnBrk="1" hangingPunct="1"/>
            <a:r>
              <a:rPr lang="en-GB"/>
              <a:t>OPF Reference Implementation</a:t>
            </a:r>
            <a:endParaRPr lang="en-US"/>
          </a:p>
        </p:txBody>
      </p:sp>
      <p:sp>
        <p:nvSpPr>
          <p:cNvPr id="33797" name="Rectangle 8"/>
          <p:cNvSpPr>
            <a:spLocks noChangeArrowheads="1"/>
          </p:cNvSpPr>
          <p:nvPr/>
        </p:nvSpPr>
        <p:spPr bwMode="auto">
          <a:xfrm>
            <a:off x="546100" y="3203575"/>
            <a:ext cx="1247775" cy="552450"/>
          </a:xfrm>
          <a:prstGeom prst="rect">
            <a:avLst/>
          </a:prstGeom>
          <a:gradFill rotWithShape="1">
            <a:gsLst>
              <a:gs pos="0">
                <a:srgbClr val="FFFFFF"/>
              </a:gs>
              <a:gs pos="100000">
                <a:srgbClr val="889FBE"/>
              </a:gs>
            </a:gsLst>
            <a:lin ang="2700000" scaled="1"/>
          </a:gradFill>
          <a:ln w="28575" algn="ctr">
            <a:solidFill>
              <a:srgbClr val="889FBE"/>
            </a:solidFill>
            <a:miter lim="800000"/>
            <a:headEnd/>
            <a:tailEnd/>
          </a:ln>
        </p:spPr>
        <p:txBody>
          <a:bodyPr wrap="none" anchor="ctr"/>
          <a:lstStyle/>
          <a:p>
            <a:pPr marL="342900" indent="-342900"/>
            <a:r>
              <a:rPr lang="en-GB" sz="1200" b="1" i="0"/>
              <a:t>VisApp</a:t>
            </a:r>
            <a:endParaRPr lang="en-US" sz="1200" b="1" i="0"/>
          </a:p>
        </p:txBody>
      </p:sp>
      <p:sp>
        <p:nvSpPr>
          <p:cNvPr id="33798" name="Rectangle 9"/>
          <p:cNvSpPr>
            <a:spLocks noChangeArrowheads="1"/>
          </p:cNvSpPr>
          <p:nvPr/>
        </p:nvSpPr>
        <p:spPr bwMode="auto">
          <a:xfrm>
            <a:off x="2417763" y="3209925"/>
            <a:ext cx="1247775" cy="552450"/>
          </a:xfrm>
          <a:prstGeom prst="rect">
            <a:avLst/>
          </a:prstGeom>
          <a:gradFill rotWithShape="1">
            <a:gsLst>
              <a:gs pos="0">
                <a:srgbClr val="FFFFFF"/>
              </a:gs>
              <a:gs pos="100000">
                <a:srgbClr val="889FBE"/>
              </a:gs>
            </a:gsLst>
            <a:lin ang="2700000" scaled="1"/>
          </a:gradFill>
          <a:ln w="28575" algn="ctr">
            <a:solidFill>
              <a:srgbClr val="889FBE"/>
            </a:solidFill>
            <a:miter lim="800000"/>
            <a:headEnd/>
            <a:tailEnd/>
          </a:ln>
        </p:spPr>
        <p:txBody>
          <a:bodyPr wrap="none" anchor="ctr"/>
          <a:lstStyle/>
          <a:p>
            <a:pPr marL="342900" indent="-342900"/>
            <a:r>
              <a:rPr lang="en-GB" sz="1200" b="1" i="0"/>
              <a:t>Payment </a:t>
            </a:r>
          </a:p>
          <a:p>
            <a:pPr marL="342900" indent="-342900"/>
            <a:r>
              <a:rPr lang="en-GB" sz="1200" b="1" i="0"/>
              <a:t>Flows</a:t>
            </a:r>
            <a:endParaRPr lang="en-US" sz="1200" b="1" i="0"/>
          </a:p>
        </p:txBody>
      </p:sp>
      <p:sp>
        <p:nvSpPr>
          <p:cNvPr id="33799" name="Rectangle 10"/>
          <p:cNvSpPr>
            <a:spLocks noChangeArrowheads="1"/>
          </p:cNvSpPr>
          <p:nvPr/>
        </p:nvSpPr>
        <p:spPr bwMode="auto">
          <a:xfrm>
            <a:off x="4443413" y="3214688"/>
            <a:ext cx="1247775" cy="552450"/>
          </a:xfrm>
          <a:prstGeom prst="rect">
            <a:avLst/>
          </a:prstGeom>
          <a:gradFill rotWithShape="1">
            <a:gsLst>
              <a:gs pos="0">
                <a:srgbClr val="FFFFFF"/>
              </a:gs>
              <a:gs pos="100000">
                <a:srgbClr val="889FBE"/>
              </a:gs>
            </a:gsLst>
            <a:lin ang="2700000" scaled="1"/>
          </a:gradFill>
          <a:ln w="28575" algn="ctr">
            <a:solidFill>
              <a:srgbClr val="889FBE"/>
            </a:solidFill>
            <a:miter lim="800000"/>
            <a:headEnd/>
            <a:tailEnd/>
          </a:ln>
        </p:spPr>
        <p:txBody>
          <a:bodyPr wrap="none" anchor="ctr"/>
          <a:lstStyle/>
          <a:p>
            <a:pPr marL="342900" indent="-342900"/>
            <a:r>
              <a:rPr lang="en-GB" sz="1200" b="1" i="0"/>
              <a:t>SDK</a:t>
            </a:r>
            <a:endParaRPr lang="en-US" sz="1200" b="1" i="0"/>
          </a:p>
        </p:txBody>
      </p:sp>
      <p:sp>
        <p:nvSpPr>
          <p:cNvPr id="33800" name="Text Box 11"/>
          <p:cNvSpPr txBox="1">
            <a:spLocks noChangeArrowheads="1"/>
          </p:cNvSpPr>
          <p:nvPr/>
        </p:nvSpPr>
        <p:spPr bwMode="auto">
          <a:xfrm>
            <a:off x="460375" y="3979863"/>
            <a:ext cx="1755775" cy="849463"/>
          </a:xfrm>
          <a:prstGeom prst="rect">
            <a:avLst/>
          </a:prstGeom>
          <a:noFill/>
          <a:ln w="28575" algn="ctr">
            <a:noFill/>
            <a:miter lim="800000"/>
            <a:headEnd/>
            <a:tailEnd/>
          </a:ln>
        </p:spPr>
        <p:txBody>
          <a:bodyPr>
            <a:spAutoFit/>
          </a:bodyPr>
          <a:lstStyle/>
          <a:p>
            <a:pPr marL="342900" indent="-342900" algn="l">
              <a:spcBef>
                <a:spcPct val="5000"/>
              </a:spcBef>
            </a:pPr>
            <a:r>
              <a:rPr lang="en-GB" b="1" i="0"/>
              <a:t>- Source code for </a:t>
            </a:r>
          </a:p>
          <a:p>
            <a:pPr marL="342900" indent="-342900" algn="l">
              <a:spcBef>
                <a:spcPct val="5000"/>
              </a:spcBef>
            </a:pPr>
            <a:r>
              <a:rPr lang="en-GB" b="1" i="0"/>
              <a:t>Struts Actions, Forms</a:t>
            </a:r>
          </a:p>
          <a:p>
            <a:pPr marL="342900" indent="-342900" algn="l">
              <a:spcBef>
                <a:spcPct val="5000"/>
              </a:spcBef>
            </a:pPr>
            <a:r>
              <a:rPr lang="en-US" b="1" i="0"/>
              <a:t>- HTML, JSP, CSS</a:t>
            </a:r>
          </a:p>
        </p:txBody>
      </p:sp>
      <p:sp>
        <p:nvSpPr>
          <p:cNvPr id="33801" name="Text Box 12"/>
          <p:cNvSpPr txBox="1">
            <a:spLocks noChangeArrowheads="1"/>
          </p:cNvSpPr>
          <p:nvPr/>
        </p:nvSpPr>
        <p:spPr bwMode="auto">
          <a:xfrm>
            <a:off x="2341563" y="3989388"/>
            <a:ext cx="1641475" cy="470898"/>
          </a:xfrm>
          <a:prstGeom prst="rect">
            <a:avLst/>
          </a:prstGeom>
          <a:noFill/>
          <a:ln w="28575" algn="ctr">
            <a:noFill/>
            <a:miter lim="800000"/>
            <a:headEnd/>
            <a:tailEnd/>
          </a:ln>
        </p:spPr>
        <p:txBody>
          <a:bodyPr>
            <a:spAutoFit/>
          </a:bodyPr>
          <a:lstStyle/>
          <a:p>
            <a:pPr marL="342900" indent="-342900" algn="l">
              <a:spcBef>
                <a:spcPct val="5000"/>
              </a:spcBef>
            </a:pPr>
            <a:r>
              <a:rPr lang="en-GB" b="1" i="0"/>
              <a:t>- Source .bpel for </a:t>
            </a:r>
          </a:p>
          <a:p>
            <a:pPr marL="342900" indent="-342900" algn="l">
              <a:spcBef>
                <a:spcPct val="5000"/>
              </a:spcBef>
            </a:pPr>
            <a:r>
              <a:rPr lang="en-GB" b="1" i="0"/>
              <a:t>default BPEL flow</a:t>
            </a:r>
            <a:endParaRPr lang="en-US" b="1" i="0"/>
          </a:p>
        </p:txBody>
      </p:sp>
      <p:sp>
        <p:nvSpPr>
          <p:cNvPr id="33802" name="Text Box 13"/>
          <p:cNvSpPr txBox="1">
            <a:spLocks noChangeArrowheads="1"/>
          </p:cNvSpPr>
          <p:nvPr/>
        </p:nvSpPr>
        <p:spPr bwMode="auto">
          <a:xfrm>
            <a:off x="4351338" y="3987800"/>
            <a:ext cx="1641475" cy="849463"/>
          </a:xfrm>
          <a:prstGeom prst="rect">
            <a:avLst/>
          </a:prstGeom>
          <a:noFill/>
          <a:ln w="28575" algn="ctr">
            <a:noFill/>
            <a:miter lim="800000"/>
            <a:headEnd/>
            <a:tailEnd/>
          </a:ln>
        </p:spPr>
        <p:txBody>
          <a:bodyPr>
            <a:spAutoFit/>
          </a:bodyPr>
          <a:lstStyle/>
          <a:p>
            <a:pPr marL="342900" indent="-342900" algn="l">
              <a:spcBef>
                <a:spcPct val="5000"/>
              </a:spcBef>
            </a:pPr>
            <a:r>
              <a:rPr lang="en-GB" b="1" i="0"/>
              <a:t>- Sample source code</a:t>
            </a:r>
          </a:p>
          <a:p>
            <a:pPr marL="342900" indent="-342900" algn="l">
              <a:spcBef>
                <a:spcPct val="5000"/>
              </a:spcBef>
            </a:pPr>
            <a:r>
              <a:rPr lang="en-GB" b="1" i="0"/>
              <a:t>for customization</a:t>
            </a:r>
          </a:p>
          <a:p>
            <a:pPr marL="342900" indent="-342900" algn="l">
              <a:spcBef>
                <a:spcPct val="5000"/>
              </a:spcBef>
            </a:pPr>
            <a:r>
              <a:rPr lang="en-GB" b="1" i="0"/>
              <a:t>- Documentation</a:t>
            </a:r>
            <a:endParaRPr lang="en-US" b="1" i="0"/>
          </a:p>
        </p:txBody>
      </p:sp>
      <p:sp>
        <p:nvSpPr>
          <p:cNvPr id="33803" name="Rectangle 14"/>
          <p:cNvSpPr>
            <a:spLocks noChangeArrowheads="1"/>
          </p:cNvSpPr>
          <p:nvPr/>
        </p:nvSpPr>
        <p:spPr bwMode="auto">
          <a:xfrm>
            <a:off x="1035050" y="2449513"/>
            <a:ext cx="4657725" cy="304800"/>
          </a:xfrm>
          <a:prstGeom prst="rect">
            <a:avLst/>
          </a:prstGeom>
          <a:noFill/>
          <a:ln w="28575" algn="ctr">
            <a:noFill/>
            <a:miter lim="800000"/>
            <a:headEnd/>
            <a:tailEnd/>
          </a:ln>
        </p:spPr>
        <p:txBody>
          <a:bodyPr>
            <a:spAutoFit/>
          </a:bodyPr>
          <a:lstStyle/>
          <a:p>
            <a:pPr marL="342900" indent="-342900"/>
            <a:r>
              <a:rPr lang="en-GB" sz="1200" b="1" i="0"/>
              <a:t>”</a:t>
            </a:r>
            <a:r>
              <a:rPr lang="en-GB" sz="1400" b="1" i="0"/>
              <a:t>Reference Implementation”</a:t>
            </a:r>
            <a:endParaRPr lang="en-US" sz="1400" b="1" i="0"/>
          </a:p>
        </p:txBody>
      </p:sp>
      <p:sp>
        <p:nvSpPr>
          <p:cNvPr id="33804" name="Text Box 15"/>
          <p:cNvSpPr txBox="1">
            <a:spLocks noChangeArrowheads="1"/>
          </p:cNvSpPr>
          <p:nvPr/>
        </p:nvSpPr>
        <p:spPr bwMode="auto">
          <a:xfrm>
            <a:off x="6448425" y="2514601"/>
            <a:ext cx="2522538" cy="907171"/>
          </a:xfrm>
          <a:prstGeom prst="rect">
            <a:avLst/>
          </a:prstGeom>
          <a:noFill/>
          <a:ln w="28575" algn="ctr">
            <a:noFill/>
            <a:miter lim="800000"/>
            <a:headEnd/>
            <a:tailEnd/>
          </a:ln>
        </p:spPr>
        <p:txBody>
          <a:bodyPr wrap="square">
            <a:spAutoFit/>
          </a:bodyPr>
          <a:lstStyle/>
          <a:p>
            <a:pPr marL="342900" indent="-342900" algn="l">
              <a:spcBef>
                <a:spcPct val="5000"/>
              </a:spcBef>
            </a:pPr>
            <a:r>
              <a:rPr lang="en-GB" b="1" i="0" u="sng"/>
              <a:t>Reference Implementation:</a:t>
            </a:r>
          </a:p>
          <a:p>
            <a:pPr marL="342900" indent="-342900" algn="l">
              <a:spcBef>
                <a:spcPct val="5000"/>
              </a:spcBef>
            </a:pPr>
            <a:r>
              <a:rPr lang="en-GB" b="1" i="0"/>
              <a:t>- </a:t>
            </a:r>
            <a:r>
              <a:rPr lang="en-GB" sz="900" b="0" i="0"/>
              <a:t>Working / Configurable product</a:t>
            </a:r>
          </a:p>
          <a:p>
            <a:pPr marL="342900" indent="-342900" algn="l">
              <a:spcBef>
                <a:spcPct val="5000"/>
              </a:spcBef>
            </a:pPr>
            <a:r>
              <a:rPr lang="en-GB" sz="900" b="0" i="0"/>
              <a:t>- Example Code</a:t>
            </a:r>
          </a:p>
          <a:p>
            <a:pPr marL="342900" indent="-342900" algn="l">
              <a:spcBef>
                <a:spcPct val="5000"/>
              </a:spcBef>
            </a:pPr>
            <a:r>
              <a:rPr lang="en-GB" sz="900" b="0" i="0"/>
              <a:t>- “OPF Project Workspace”</a:t>
            </a:r>
          </a:p>
          <a:p>
            <a:pPr marL="342900" indent="-342900" algn="l">
              <a:spcBef>
                <a:spcPct val="5000"/>
              </a:spcBef>
            </a:pPr>
            <a:r>
              <a:rPr lang="en-GB" sz="900" b="0" i="0"/>
              <a:t>- Build &amp; Deployment Scripts</a:t>
            </a:r>
          </a:p>
        </p:txBody>
      </p:sp>
      <p:sp>
        <p:nvSpPr>
          <p:cNvPr id="33805" name="Line 16"/>
          <p:cNvSpPr>
            <a:spLocks noChangeShapeType="1"/>
          </p:cNvSpPr>
          <p:nvPr/>
        </p:nvSpPr>
        <p:spPr bwMode="auto">
          <a:xfrm>
            <a:off x="1766888" y="5260975"/>
            <a:ext cx="0" cy="200025"/>
          </a:xfrm>
          <a:prstGeom prst="line">
            <a:avLst/>
          </a:prstGeom>
          <a:noFill/>
          <a:ln w="28575">
            <a:solidFill>
              <a:schemeClr val="tx1"/>
            </a:solidFill>
            <a:round/>
            <a:headEnd/>
            <a:tailEnd/>
          </a:ln>
        </p:spPr>
        <p:txBody>
          <a:bodyPr wrap="none"/>
          <a:lstStyle/>
          <a:p>
            <a:endParaRPr lang="en-IN" i="0"/>
          </a:p>
        </p:txBody>
      </p:sp>
      <p:sp>
        <p:nvSpPr>
          <p:cNvPr id="33806" name="Line 18"/>
          <p:cNvSpPr>
            <a:spLocks noChangeShapeType="1"/>
          </p:cNvSpPr>
          <p:nvPr/>
        </p:nvSpPr>
        <p:spPr bwMode="auto">
          <a:xfrm>
            <a:off x="2938463" y="5246688"/>
            <a:ext cx="0" cy="200025"/>
          </a:xfrm>
          <a:prstGeom prst="line">
            <a:avLst/>
          </a:prstGeom>
          <a:noFill/>
          <a:ln w="28575">
            <a:solidFill>
              <a:schemeClr val="tx1"/>
            </a:solidFill>
            <a:round/>
            <a:headEnd/>
            <a:tailEnd/>
          </a:ln>
        </p:spPr>
        <p:txBody>
          <a:bodyPr wrap="none"/>
          <a:lstStyle/>
          <a:p>
            <a:endParaRPr lang="en-IN" i="0"/>
          </a:p>
        </p:txBody>
      </p:sp>
      <p:sp>
        <p:nvSpPr>
          <p:cNvPr id="33807" name="Line 20"/>
          <p:cNvSpPr>
            <a:spLocks noChangeShapeType="1"/>
          </p:cNvSpPr>
          <p:nvPr/>
        </p:nvSpPr>
        <p:spPr bwMode="auto">
          <a:xfrm>
            <a:off x="4064000" y="5254625"/>
            <a:ext cx="0" cy="200025"/>
          </a:xfrm>
          <a:prstGeom prst="line">
            <a:avLst/>
          </a:prstGeom>
          <a:noFill/>
          <a:ln w="28575">
            <a:solidFill>
              <a:schemeClr val="tx1"/>
            </a:solidFill>
            <a:round/>
            <a:headEnd/>
            <a:tailEnd/>
          </a:ln>
        </p:spPr>
        <p:txBody>
          <a:bodyPr wrap="none"/>
          <a:lstStyle/>
          <a:p>
            <a:endParaRPr lang="en-IN" i="0"/>
          </a:p>
        </p:txBody>
      </p:sp>
      <p:sp>
        <p:nvSpPr>
          <p:cNvPr id="33808" name="Text Box 22"/>
          <p:cNvSpPr txBox="1">
            <a:spLocks noChangeArrowheads="1"/>
          </p:cNvSpPr>
          <p:nvPr/>
        </p:nvSpPr>
        <p:spPr bwMode="auto">
          <a:xfrm>
            <a:off x="6448424" y="3980329"/>
            <a:ext cx="2386293" cy="376257"/>
          </a:xfrm>
          <a:prstGeom prst="rect">
            <a:avLst/>
          </a:prstGeom>
          <a:noFill/>
          <a:ln w="28575" algn="ctr">
            <a:noFill/>
            <a:miter lim="800000"/>
            <a:headEnd/>
            <a:tailEnd/>
          </a:ln>
        </p:spPr>
        <p:txBody>
          <a:bodyPr wrap="square">
            <a:spAutoFit/>
          </a:bodyPr>
          <a:lstStyle/>
          <a:p>
            <a:pPr marL="342900" indent="-342900" algn="l">
              <a:spcBef>
                <a:spcPct val="5000"/>
              </a:spcBef>
            </a:pPr>
            <a:r>
              <a:rPr lang="en-GB" sz="900" b="1" i="0"/>
              <a:t>Pre-defined extension points</a:t>
            </a:r>
          </a:p>
          <a:p>
            <a:pPr marL="342900" indent="-342900" algn="l">
              <a:spcBef>
                <a:spcPct val="5000"/>
              </a:spcBef>
            </a:pPr>
            <a:r>
              <a:rPr lang="en-GB" sz="900" b="1" i="0"/>
              <a:t>Public components</a:t>
            </a:r>
            <a:endParaRPr lang="en-US" sz="900" b="1" i="0"/>
          </a:p>
        </p:txBody>
      </p:sp>
      <p:sp>
        <p:nvSpPr>
          <p:cNvPr id="33809" name="Text Box 31"/>
          <p:cNvSpPr txBox="1">
            <a:spLocks noChangeArrowheads="1"/>
          </p:cNvSpPr>
          <p:nvPr/>
        </p:nvSpPr>
        <p:spPr bwMode="auto">
          <a:xfrm>
            <a:off x="6448425" y="4679577"/>
            <a:ext cx="2336800" cy="1054135"/>
          </a:xfrm>
          <a:prstGeom prst="rect">
            <a:avLst/>
          </a:prstGeom>
          <a:noFill/>
          <a:ln w="28575" algn="ctr">
            <a:noFill/>
            <a:miter lim="800000"/>
            <a:headEnd/>
            <a:tailEnd/>
          </a:ln>
        </p:spPr>
        <p:txBody>
          <a:bodyPr wrap="square">
            <a:spAutoFit/>
          </a:bodyPr>
          <a:lstStyle/>
          <a:p>
            <a:pPr marL="342900" indent="-342900" algn="l">
              <a:spcBef>
                <a:spcPct val="5000"/>
              </a:spcBef>
            </a:pPr>
            <a:r>
              <a:rPr lang="en-GB" sz="1000" b="1" i="0"/>
              <a:t>Module Features &amp; Functionality</a:t>
            </a:r>
          </a:p>
          <a:p>
            <a:pPr marL="342900" indent="-342900" algn="l">
              <a:spcBef>
                <a:spcPct val="5000"/>
              </a:spcBef>
            </a:pPr>
            <a:endParaRPr lang="en-GB" sz="1000" b="1" i="0"/>
          </a:p>
          <a:p>
            <a:pPr marL="342900" indent="-342900" algn="l">
              <a:spcBef>
                <a:spcPct val="5000"/>
              </a:spcBef>
            </a:pPr>
            <a:r>
              <a:rPr lang="en-GB" sz="1000" b="1" i="0"/>
              <a:t>Core product functionality</a:t>
            </a:r>
          </a:p>
          <a:p>
            <a:pPr marL="342900" indent="-342900" algn="l">
              <a:spcBef>
                <a:spcPct val="5000"/>
              </a:spcBef>
            </a:pPr>
            <a:r>
              <a:rPr lang="en-GB" sz="1000" b="1" i="0"/>
              <a:t>Technical Frameworks</a:t>
            </a:r>
          </a:p>
          <a:p>
            <a:pPr marL="342900" indent="-342900" algn="l">
              <a:spcBef>
                <a:spcPct val="5000"/>
              </a:spcBef>
            </a:pPr>
            <a:r>
              <a:rPr lang="en-GB" sz="1000" b="1" i="0"/>
              <a:t>Business Components /Services</a:t>
            </a:r>
          </a:p>
          <a:p>
            <a:pPr marL="342900" indent="-342900" algn="l">
              <a:spcBef>
                <a:spcPct val="5000"/>
              </a:spcBef>
            </a:pPr>
            <a:r>
              <a:rPr lang="en-GB" sz="1000" b="1" i="0"/>
              <a:t>Technical Services</a:t>
            </a:r>
          </a:p>
        </p:txBody>
      </p:sp>
      <p:sp>
        <p:nvSpPr>
          <p:cNvPr id="33810" name="Rectangle 37"/>
          <p:cNvSpPr>
            <a:spLocks noChangeArrowheads="1"/>
          </p:cNvSpPr>
          <p:nvPr/>
        </p:nvSpPr>
        <p:spPr bwMode="auto">
          <a:xfrm>
            <a:off x="184150" y="4813300"/>
            <a:ext cx="5657850" cy="398463"/>
          </a:xfrm>
          <a:prstGeom prst="rect">
            <a:avLst/>
          </a:prstGeom>
          <a:solidFill>
            <a:srgbClr val="FFFF00"/>
          </a:solidFill>
          <a:ln w="28575" algn="ctr">
            <a:noFill/>
            <a:miter lim="800000"/>
            <a:headEnd/>
            <a:tailEnd/>
          </a:ln>
        </p:spPr>
        <p:txBody>
          <a:bodyPr wrap="none" anchor="ctr"/>
          <a:lstStyle/>
          <a:p>
            <a:endParaRPr lang="nl-BE" sz="1200" i="0"/>
          </a:p>
        </p:txBody>
      </p:sp>
      <p:sp>
        <p:nvSpPr>
          <p:cNvPr id="33811" name="Text Box 38"/>
          <p:cNvSpPr txBox="1">
            <a:spLocks noChangeArrowheads="1"/>
          </p:cNvSpPr>
          <p:nvPr/>
        </p:nvSpPr>
        <p:spPr bwMode="auto">
          <a:xfrm>
            <a:off x="962025" y="4887913"/>
            <a:ext cx="4832350" cy="230832"/>
          </a:xfrm>
          <a:prstGeom prst="rect">
            <a:avLst/>
          </a:prstGeom>
          <a:noFill/>
          <a:ln w="28575" algn="ctr">
            <a:noFill/>
            <a:miter lim="800000"/>
            <a:headEnd/>
            <a:tailEnd/>
          </a:ln>
        </p:spPr>
        <p:txBody>
          <a:bodyPr>
            <a:spAutoFit/>
          </a:bodyPr>
          <a:lstStyle/>
          <a:p>
            <a:pPr marL="342900" indent="-342900" algn="l">
              <a:spcBef>
                <a:spcPct val="5000"/>
              </a:spcBef>
            </a:pPr>
            <a:r>
              <a:rPr lang="en-GB" sz="900" b="1" i="0">
                <a:solidFill>
                  <a:schemeClr val="accent2"/>
                </a:solidFill>
              </a:rPr>
              <a:t>EJB/POJO Interfaces, WSDL Interfaces, XML </a:t>
            </a:r>
            <a:r>
              <a:rPr lang="en-GB" sz="900" b="1" i="0" err="1">
                <a:solidFill>
                  <a:schemeClr val="accent2"/>
                </a:solidFill>
              </a:rPr>
              <a:t>Config</a:t>
            </a:r>
            <a:r>
              <a:rPr lang="en-GB" sz="900" b="1" i="0">
                <a:solidFill>
                  <a:schemeClr val="accent2"/>
                </a:solidFill>
              </a:rPr>
              <a:t> files, Property files</a:t>
            </a:r>
          </a:p>
        </p:txBody>
      </p:sp>
      <p:sp>
        <p:nvSpPr>
          <p:cNvPr id="33812" name="Text Box 39"/>
          <p:cNvSpPr txBox="1">
            <a:spLocks noChangeArrowheads="1"/>
          </p:cNvSpPr>
          <p:nvPr/>
        </p:nvSpPr>
        <p:spPr bwMode="auto">
          <a:xfrm>
            <a:off x="190500" y="4805363"/>
            <a:ext cx="1092200" cy="470898"/>
          </a:xfrm>
          <a:prstGeom prst="rect">
            <a:avLst/>
          </a:prstGeom>
          <a:noFill/>
          <a:ln w="28575" algn="ctr">
            <a:noFill/>
            <a:miter lim="800000"/>
            <a:headEnd/>
            <a:tailEnd/>
          </a:ln>
        </p:spPr>
        <p:txBody>
          <a:bodyPr>
            <a:spAutoFit/>
          </a:bodyPr>
          <a:lstStyle/>
          <a:p>
            <a:pPr marL="342900" indent="-342900" algn="l">
              <a:spcBef>
                <a:spcPct val="5000"/>
              </a:spcBef>
            </a:pPr>
            <a:r>
              <a:rPr lang="en-GB" b="1" i="0"/>
              <a:t>Extension</a:t>
            </a:r>
          </a:p>
          <a:p>
            <a:pPr marL="342900" indent="-342900" algn="l">
              <a:spcBef>
                <a:spcPct val="5000"/>
              </a:spcBef>
            </a:pPr>
            <a:r>
              <a:rPr lang="en-GB" b="1" i="0"/>
              <a:t>Points</a:t>
            </a:r>
            <a:endParaRPr lang="en-US" b="1" i="0"/>
          </a:p>
        </p:txBody>
      </p:sp>
      <p:sp>
        <p:nvSpPr>
          <p:cNvPr id="33813" name="Oval 40"/>
          <p:cNvSpPr>
            <a:spLocks noChangeArrowheads="1"/>
          </p:cNvSpPr>
          <p:nvPr/>
        </p:nvSpPr>
        <p:spPr bwMode="auto">
          <a:xfrm flipV="1">
            <a:off x="1708150" y="5148263"/>
            <a:ext cx="114300" cy="104775"/>
          </a:xfrm>
          <a:prstGeom prst="ellipse">
            <a:avLst/>
          </a:prstGeom>
          <a:gradFill rotWithShape="1">
            <a:gsLst>
              <a:gs pos="0">
                <a:srgbClr val="FFFFFF"/>
              </a:gs>
              <a:gs pos="100000">
                <a:srgbClr val="889FBE"/>
              </a:gs>
            </a:gsLst>
            <a:lin ang="2700000" scaled="1"/>
          </a:gradFill>
          <a:ln w="28575" algn="ctr">
            <a:solidFill>
              <a:schemeClr val="tx1"/>
            </a:solidFill>
            <a:round/>
            <a:headEnd/>
            <a:tailEnd/>
          </a:ln>
        </p:spPr>
        <p:txBody>
          <a:bodyPr wrap="none" anchor="ctr"/>
          <a:lstStyle/>
          <a:p>
            <a:endParaRPr lang="nl-BE" sz="1200" i="0"/>
          </a:p>
        </p:txBody>
      </p:sp>
      <p:sp>
        <p:nvSpPr>
          <p:cNvPr id="33814" name="Oval 41"/>
          <p:cNvSpPr>
            <a:spLocks noChangeArrowheads="1"/>
          </p:cNvSpPr>
          <p:nvPr/>
        </p:nvSpPr>
        <p:spPr bwMode="auto">
          <a:xfrm flipV="1">
            <a:off x="2884488" y="5148263"/>
            <a:ext cx="114300" cy="104775"/>
          </a:xfrm>
          <a:prstGeom prst="ellipse">
            <a:avLst/>
          </a:prstGeom>
          <a:gradFill rotWithShape="1">
            <a:gsLst>
              <a:gs pos="0">
                <a:srgbClr val="FFFFFF"/>
              </a:gs>
              <a:gs pos="100000">
                <a:srgbClr val="889FBE"/>
              </a:gs>
            </a:gsLst>
            <a:lin ang="2700000" scaled="1"/>
          </a:gradFill>
          <a:ln w="28575" algn="ctr">
            <a:solidFill>
              <a:schemeClr val="tx1"/>
            </a:solidFill>
            <a:round/>
            <a:headEnd/>
            <a:tailEnd/>
          </a:ln>
        </p:spPr>
        <p:txBody>
          <a:bodyPr wrap="none" anchor="ctr"/>
          <a:lstStyle/>
          <a:p>
            <a:endParaRPr lang="nl-BE" sz="1200" i="0"/>
          </a:p>
        </p:txBody>
      </p:sp>
      <p:sp>
        <p:nvSpPr>
          <p:cNvPr id="33815" name="Oval 42"/>
          <p:cNvSpPr>
            <a:spLocks noChangeArrowheads="1"/>
          </p:cNvSpPr>
          <p:nvPr/>
        </p:nvSpPr>
        <p:spPr bwMode="auto">
          <a:xfrm flipV="1">
            <a:off x="4010025" y="5148263"/>
            <a:ext cx="114300" cy="104775"/>
          </a:xfrm>
          <a:prstGeom prst="ellipse">
            <a:avLst/>
          </a:prstGeom>
          <a:gradFill rotWithShape="1">
            <a:gsLst>
              <a:gs pos="0">
                <a:srgbClr val="FFFFFF"/>
              </a:gs>
              <a:gs pos="100000">
                <a:srgbClr val="889FBE"/>
              </a:gs>
            </a:gsLst>
            <a:lin ang="2700000" scaled="1"/>
          </a:gradFill>
          <a:ln w="28575" algn="ctr">
            <a:solidFill>
              <a:schemeClr val="tx1"/>
            </a:solidFill>
            <a:round/>
            <a:headEnd/>
            <a:tailEnd/>
          </a:ln>
        </p:spPr>
        <p:txBody>
          <a:bodyPr wrap="none" anchor="ctr"/>
          <a:lstStyle/>
          <a:p>
            <a:endParaRPr lang="nl-BE" sz="1200" i="0"/>
          </a:p>
        </p:txBody>
      </p:sp>
      <p:sp>
        <p:nvSpPr>
          <p:cNvPr id="33816" name="Line 43"/>
          <p:cNvSpPr>
            <a:spLocks noChangeShapeType="1"/>
          </p:cNvSpPr>
          <p:nvPr/>
        </p:nvSpPr>
        <p:spPr bwMode="auto">
          <a:xfrm>
            <a:off x="5121275" y="5256213"/>
            <a:ext cx="0" cy="200025"/>
          </a:xfrm>
          <a:prstGeom prst="line">
            <a:avLst/>
          </a:prstGeom>
          <a:noFill/>
          <a:ln w="28575">
            <a:solidFill>
              <a:schemeClr val="tx1"/>
            </a:solidFill>
            <a:round/>
            <a:headEnd/>
            <a:tailEnd/>
          </a:ln>
        </p:spPr>
        <p:txBody>
          <a:bodyPr wrap="none"/>
          <a:lstStyle/>
          <a:p>
            <a:endParaRPr lang="en-IN" i="0"/>
          </a:p>
        </p:txBody>
      </p:sp>
      <p:sp>
        <p:nvSpPr>
          <p:cNvPr id="33817" name="Oval 44"/>
          <p:cNvSpPr>
            <a:spLocks noChangeArrowheads="1"/>
          </p:cNvSpPr>
          <p:nvPr/>
        </p:nvSpPr>
        <p:spPr bwMode="auto">
          <a:xfrm flipV="1">
            <a:off x="5067300" y="5149850"/>
            <a:ext cx="114300" cy="104775"/>
          </a:xfrm>
          <a:prstGeom prst="ellipse">
            <a:avLst/>
          </a:prstGeom>
          <a:gradFill rotWithShape="1">
            <a:gsLst>
              <a:gs pos="0">
                <a:srgbClr val="FFFFFF"/>
              </a:gs>
              <a:gs pos="100000">
                <a:srgbClr val="889FBE"/>
              </a:gs>
            </a:gsLst>
            <a:lin ang="2700000" scaled="1"/>
          </a:gradFill>
          <a:ln w="28575" algn="ctr">
            <a:solidFill>
              <a:schemeClr val="tx1"/>
            </a:solidFill>
            <a:round/>
            <a:headEnd/>
            <a:tailEnd/>
          </a:ln>
        </p:spPr>
        <p:txBody>
          <a:bodyPr wrap="none" anchor="ctr"/>
          <a:lstStyle/>
          <a:p>
            <a:endParaRPr lang="nl-BE" sz="1200" i="0"/>
          </a:p>
        </p:txBody>
      </p:sp>
      <p:sp>
        <p:nvSpPr>
          <p:cNvPr id="33818" name="Line 45"/>
          <p:cNvSpPr>
            <a:spLocks noChangeShapeType="1"/>
          </p:cNvSpPr>
          <p:nvPr/>
        </p:nvSpPr>
        <p:spPr bwMode="auto">
          <a:xfrm>
            <a:off x="3154363" y="5248275"/>
            <a:ext cx="0" cy="746125"/>
          </a:xfrm>
          <a:prstGeom prst="line">
            <a:avLst/>
          </a:prstGeom>
          <a:noFill/>
          <a:ln w="28575">
            <a:solidFill>
              <a:schemeClr val="tx1"/>
            </a:solidFill>
            <a:round/>
            <a:headEnd/>
            <a:tailEnd/>
          </a:ln>
        </p:spPr>
        <p:txBody>
          <a:bodyPr wrap="none"/>
          <a:lstStyle/>
          <a:p>
            <a:endParaRPr lang="en-IN" i="0"/>
          </a:p>
        </p:txBody>
      </p:sp>
      <p:sp>
        <p:nvSpPr>
          <p:cNvPr id="33819" name="Oval 46"/>
          <p:cNvSpPr>
            <a:spLocks noChangeArrowheads="1"/>
          </p:cNvSpPr>
          <p:nvPr/>
        </p:nvSpPr>
        <p:spPr bwMode="auto">
          <a:xfrm flipV="1">
            <a:off x="3100388" y="5149850"/>
            <a:ext cx="114300" cy="104775"/>
          </a:xfrm>
          <a:prstGeom prst="ellipse">
            <a:avLst/>
          </a:prstGeom>
          <a:gradFill rotWithShape="1">
            <a:gsLst>
              <a:gs pos="0">
                <a:srgbClr val="FFFFFF"/>
              </a:gs>
              <a:gs pos="100000">
                <a:srgbClr val="889FBE"/>
              </a:gs>
            </a:gsLst>
            <a:lin ang="2700000" scaled="1"/>
          </a:gradFill>
          <a:ln w="28575" algn="ctr">
            <a:solidFill>
              <a:schemeClr val="tx1"/>
            </a:solidFill>
            <a:round/>
            <a:headEnd/>
            <a:tailEnd/>
          </a:ln>
        </p:spPr>
        <p:txBody>
          <a:bodyPr wrap="none" anchor="ctr"/>
          <a:lstStyle/>
          <a:p>
            <a:endParaRPr lang="nl-BE" sz="1200" i="0"/>
          </a:p>
        </p:txBody>
      </p:sp>
      <p:sp>
        <p:nvSpPr>
          <p:cNvPr id="33820" name="Line 47"/>
          <p:cNvSpPr>
            <a:spLocks noChangeShapeType="1"/>
          </p:cNvSpPr>
          <p:nvPr/>
        </p:nvSpPr>
        <p:spPr bwMode="auto">
          <a:xfrm>
            <a:off x="1997075" y="5249863"/>
            <a:ext cx="0" cy="746125"/>
          </a:xfrm>
          <a:prstGeom prst="line">
            <a:avLst/>
          </a:prstGeom>
          <a:noFill/>
          <a:ln w="28575">
            <a:solidFill>
              <a:schemeClr val="tx1"/>
            </a:solidFill>
            <a:round/>
            <a:headEnd/>
            <a:tailEnd/>
          </a:ln>
        </p:spPr>
        <p:txBody>
          <a:bodyPr wrap="none"/>
          <a:lstStyle/>
          <a:p>
            <a:endParaRPr lang="en-IN" i="0"/>
          </a:p>
        </p:txBody>
      </p:sp>
      <p:sp>
        <p:nvSpPr>
          <p:cNvPr id="33821" name="Oval 48"/>
          <p:cNvSpPr>
            <a:spLocks noChangeArrowheads="1"/>
          </p:cNvSpPr>
          <p:nvPr/>
        </p:nvSpPr>
        <p:spPr bwMode="auto">
          <a:xfrm flipV="1">
            <a:off x="1943100" y="5151438"/>
            <a:ext cx="114300" cy="104775"/>
          </a:xfrm>
          <a:prstGeom prst="ellipse">
            <a:avLst/>
          </a:prstGeom>
          <a:gradFill rotWithShape="1">
            <a:gsLst>
              <a:gs pos="0">
                <a:srgbClr val="FFFFFF"/>
              </a:gs>
              <a:gs pos="100000">
                <a:srgbClr val="889FBE"/>
              </a:gs>
            </a:gsLst>
            <a:lin ang="2700000" scaled="1"/>
          </a:gradFill>
          <a:ln w="28575" algn="ctr">
            <a:solidFill>
              <a:schemeClr val="tx1"/>
            </a:solidFill>
            <a:round/>
            <a:headEnd/>
            <a:tailEnd/>
          </a:ln>
        </p:spPr>
        <p:txBody>
          <a:bodyPr wrap="none" anchor="ctr"/>
          <a:lstStyle/>
          <a:p>
            <a:endParaRPr lang="nl-BE" sz="1200" i="0"/>
          </a:p>
        </p:txBody>
      </p:sp>
      <p:sp>
        <p:nvSpPr>
          <p:cNvPr id="33822" name="Rectangle 35"/>
          <p:cNvSpPr>
            <a:spLocks noChangeArrowheads="1"/>
          </p:cNvSpPr>
          <p:nvPr/>
        </p:nvSpPr>
        <p:spPr bwMode="auto">
          <a:xfrm>
            <a:off x="977900" y="5451475"/>
            <a:ext cx="4864100" cy="400050"/>
          </a:xfrm>
          <a:prstGeom prst="rect">
            <a:avLst/>
          </a:prstGeom>
          <a:solidFill>
            <a:srgbClr val="66CCFF"/>
          </a:solidFill>
          <a:ln w="28575" algn="ctr">
            <a:solidFill>
              <a:srgbClr val="66CCFF"/>
            </a:solidFill>
            <a:miter lim="800000"/>
            <a:headEnd/>
            <a:tailEnd/>
          </a:ln>
        </p:spPr>
        <p:txBody>
          <a:bodyPr wrap="none" anchor="ctr"/>
          <a:lstStyle/>
          <a:p>
            <a:pPr marL="342900" indent="-342900"/>
            <a:r>
              <a:rPr lang="en-GB" sz="1200" b="1" i="0"/>
              <a:t>ORM (OPF-dependent Module)</a:t>
            </a:r>
            <a:endParaRPr lang="en-US" b="1" i="0"/>
          </a:p>
        </p:txBody>
      </p:sp>
      <p:pic>
        <p:nvPicPr>
          <p:cNvPr id="33823" name="Picture 36"/>
          <p:cNvPicPr>
            <a:picLocks noChangeAspect="1" noChangeArrowheads="1"/>
          </p:cNvPicPr>
          <p:nvPr/>
        </p:nvPicPr>
        <p:blipFill>
          <a:blip r:embed="rId3"/>
          <a:srcRect/>
          <a:stretch>
            <a:fillRect/>
          </a:stretch>
        </p:blipFill>
        <p:spPr bwMode="auto">
          <a:xfrm>
            <a:off x="984250" y="5454650"/>
            <a:ext cx="393700" cy="393700"/>
          </a:xfrm>
          <a:prstGeom prst="rect">
            <a:avLst/>
          </a:prstGeom>
          <a:noFill/>
          <a:ln w="28575" algn="ctr">
            <a:noFill/>
            <a:miter lim="800000"/>
            <a:headEnd/>
            <a:tailEnd/>
          </a:ln>
        </p:spPr>
      </p:pic>
      <p:sp>
        <p:nvSpPr>
          <p:cNvPr id="33824" name="Rectangle 33"/>
          <p:cNvSpPr>
            <a:spLocks noChangeArrowheads="1"/>
          </p:cNvSpPr>
          <p:nvPr/>
        </p:nvSpPr>
        <p:spPr bwMode="auto">
          <a:xfrm>
            <a:off x="974725" y="5969000"/>
            <a:ext cx="4857750" cy="400050"/>
          </a:xfrm>
          <a:prstGeom prst="rect">
            <a:avLst/>
          </a:prstGeom>
          <a:solidFill>
            <a:srgbClr val="CC9900"/>
          </a:solidFill>
          <a:ln w="28575" algn="ctr">
            <a:solidFill>
              <a:srgbClr val="CC9900"/>
            </a:solidFill>
            <a:miter lim="800000"/>
            <a:headEnd/>
            <a:tailEnd/>
          </a:ln>
        </p:spPr>
        <p:txBody>
          <a:bodyPr wrap="none" anchor="ctr"/>
          <a:lstStyle/>
          <a:p>
            <a:pPr marL="342900" indent="-342900">
              <a:lnSpc>
                <a:spcPct val="90000"/>
              </a:lnSpc>
              <a:spcBef>
                <a:spcPct val="0"/>
              </a:spcBef>
            </a:pPr>
            <a:r>
              <a:rPr lang="en-GB" sz="1200" b="1" i="0"/>
              <a:t>Open Payment Framework</a:t>
            </a:r>
            <a:endParaRPr lang="en-US" sz="1200" b="1" i="0"/>
          </a:p>
        </p:txBody>
      </p:sp>
      <p:pic>
        <p:nvPicPr>
          <p:cNvPr id="33825" name="Picture 34"/>
          <p:cNvPicPr>
            <a:picLocks noChangeAspect="1" noChangeArrowheads="1"/>
          </p:cNvPicPr>
          <p:nvPr/>
        </p:nvPicPr>
        <p:blipFill>
          <a:blip r:embed="rId4"/>
          <a:srcRect/>
          <a:stretch>
            <a:fillRect/>
          </a:stretch>
        </p:blipFill>
        <p:spPr bwMode="auto">
          <a:xfrm>
            <a:off x="979488" y="5970588"/>
            <a:ext cx="393700" cy="393700"/>
          </a:xfrm>
          <a:prstGeom prst="rect">
            <a:avLst/>
          </a:prstGeom>
          <a:noFill/>
          <a:ln w="28575" algn="ctr">
            <a:noFill/>
            <a:miter lim="800000"/>
            <a:headEnd/>
            <a:tailEnd/>
          </a:ln>
        </p:spPr>
      </p:pic>
      <p:sp>
        <p:nvSpPr>
          <p:cNvPr id="33826" name="AutoShape 49"/>
          <p:cNvSpPr>
            <a:spLocks noChangeArrowheads="1"/>
          </p:cNvSpPr>
          <p:nvPr/>
        </p:nvSpPr>
        <p:spPr bwMode="auto">
          <a:xfrm>
            <a:off x="563096" y="1235169"/>
            <a:ext cx="5076825" cy="714375"/>
          </a:xfrm>
          <a:prstGeom prst="roundRect">
            <a:avLst>
              <a:gd name="adj" fmla="val 16667"/>
            </a:avLst>
          </a:prstGeom>
          <a:solidFill>
            <a:srgbClr val="EAEAEA"/>
          </a:solidFill>
          <a:ln w="15875" cap="rnd" algn="ctr">
            <a:solidFill>
              <a:srgbClr val="889FBE"/>
            </a:solidFill>
            <a:prstDash val="sysDot"/>
            <a:round/>
            <a:headEnd/>
            <a:tailEnd/>
          </a:ln>
        </p:spPr>
        <p:txBody>
          <a:bodyPr wrap="none" anchor="ctr"/>
          <a:lstStyle/>
          <a:p>
            <a:endParaRPr lang="nl-BE" sz="1200" i="0"/>
          </a:p>
        </p:txBody>
      </p:sp>
      <p:sp>
        <p:nvSpPr>
          <p:cNvPr id="33827" name="Rectangle 50"/>
          <p:cNvSpPr>
            <a:spLocks noChangeArrowheads="1"/>
          </p:cNvSpPr>
          <p:nvPr/>
        </p:nvSpPr>
        <p:spPr bwMode="auto">
          <a:xfrm>
            <a:off x="3576919" y="1546411"/>
            <a:ext cx="1909482" cy="230832"/>
          </a:xfrm>
          <a:prstGeom prst="rect">
            <a:avLst/>
          </a:prstGeom>
          <a:noFill/>
          <a:ln w="28575" algn="ctr">
            <a:noFill/>
            <a:miter lim="800000"/>
            <a:headEnd/>
            <a:tailEnd/>
          </a:ln>
        </p:spPr>
        <p:txBody>
          <a:bodyPr wrap="square">
            <a:spAutoFit/>
          </a:bodyPr>
          <a:lstStyle/>
          <a:p>
            <a:pPr marL="342900" indent="-342900" algn="l"/>
            <a:r>
              <a:rPr lang="en-GB" sz="900" b="1" i="0"/>
              <a:t>Project Implementation</a:t>
            </a:r>
            <a:endParaRPr lang="en-US" sz="900" b="1" i="0"/>
          </a:p>
        </p:txBody>
      </p:sp>
      <p:sp>
        <p:nvSpPr>
          <p:cNvPr id="33828" name="Text Box 51"/>
          <p:cNvSpPr txBox="1">
            <a:spLocks noChangeArrowheads="1"/>
          </p:cNvSpPr>
          <p:nvPr/>
        </p:nvSpPr>
        <p:spPr bwMode="auto">
          <a:xfrm>
            <a:off x="6448425" y="914400"/>
            <a:ext cx="2532063" cy="1248803"/>
          </a:xfrm>
          <a:prstGeom prst="rect">
            <a:avLst/>
          </a:prstGeom>
          <a:noFill/>
          <a:ln w="28575" algn="ctr">
            <a:noFill/>
            <a:miter lim="800000"/>
            <a:headEnd/>
            <a:tailEnd/>
          </a:ln>
        </p:spPr>
        <p:txBody>
          <a:bodyPr>
            <a:spAutoFit/>
          </a:bodyPr>
          <a:lstStyle/>
          <a:p>
            <a:pPr marL="342900" indent="-342900" algn="l">
              <a:spcBef>
                <a:spcPct val="40000"/>
              </a:spcBef>
            </a:pPr>
            <a:r>
              <a:rPr lang="en-GB" sz="900" b="1" i="0"/>
              <a:t> </a:t>
            </a:r>
          </a:p>
          <a:p>
            <a:pPr marL="342900" indent="-342900" algn="l">
              <a:spcBef>
                <a:spcPct val="40000"/>
              </a:spcBef>
            </a:pPr>
            <a:r>
              <a:rPr lang="en-GB" sz="900" b="1" i="0"/>
              <a:t>Re-use </a:t>
            </a:r>
            <a:r>
              <a:rPr lang="en-GB" sz="900" b="1" i="0" err="1"/>
              <a:t>VisApp</a:t>
            </a:r>
            <a:r>
              <a:rPr lang="en-GB" sz="900" b="1" i="0"/>
              <a:t> for customizing </a:t>
            </a:r>
          </a:p>
          <a:p>
            <a:pPr marL="342900" indent="-342900" algn="l">
              <a:spcBef>
                <a:spcPct val="5000"/>
              </a:spcBef>
            </a:pPr>
            <a:r>
              <a:rPr lang="en-GB" sz="900" b="1" i="0"/>
              <a:t>visibility web application</a:t>
            </a:r>
          </a:p>
          <a:p>
            <a:pPr marL="342900" indent="-342900" algn="l">
              <a:spcBef>
                <a:spcPct val="40000"/>
              </a:spcBef>
            </a:pPr>
            <a:r>
              <a:rPr lang="en-GB" sz="900" b="1" i="0"/>
              <a:t>- Re-use payment flows for</a:t>
            </a:r>
          </a:p>
          <a:p>
            <a:pPr marL="342900" indent="-342900" algn="l">
              <a:spcBef>
                <a:spcPct val="5000"/>
              </a:spcBef>
            </a:pPr>
            <a:r>
              <a:rPr lang="en-GB" sz="900" b="1" i="0"/>
              <a:t>customizing flows</a:t>
            </a:r>
          </a:p>
          <a:p>
            <a:pPr marL="342900" indent="-342900" algn="l">
              <a:spcBef>
                <a:spcPct val="40000"/>
              </a:spcBef>
            </a:pPr>
            <a:r>
              <a:rPr lang="en-GB" sz="900" b="1" i="0"/>
              <a:t>- </a:t>
            </a:r>
            <a:r>
              <a:rPr lang="en-US" sz="900" b="1" i="0"/>
              <a:t>Use SDK to extend</a:t>
            </a:r>
          </a:p>
          <a:p>
            <a:pPr marL="342900" indent="-342900" algn="l">
              <a:spcBef>
                <a:spcPct val="5000"/>
              </a:spcBef>
            </a:pPr>
            <a:r>
              <a:rPr lang="en-US" sz="900" b="1" i="0"/>
              <a:t>the product modules</a:t>
            </a:r>
          </a:p>
        </p:txBody>
      </p:sp>
      <p:sp>
        <p:nvSpPr>
          <p:cNvPr id="33829" name="AutoShape 52"/>
          <p:cNvSpPr>
            <a:spLocks noChangeArrowheads="1"/>
          </p:cNvSpPr>
          <p:nvPr/>
        </p:nvSpPr>
        <p:spPr bwMode="auto">
          <a:xfrm flipV="1">
            <a:off x="1600200" y="1398588"/>
            <a:ext cx="304800" cy="400050"/>
          </a:xfrm>
          <a:prstGeom prst="foldedCorner">
            <a:avLst>
              <a:gd name="adj" fmla="val 37500"/>
            </a:avLst>
          </a:prstGeom>
          <a:gradFill rotWithShape="1">
            <a:gsLst>
              <a:gs pos="0">
                <a:srgbClr val="FFFFFF"/>
              </a:gs>
              <a:gs pos="100000">
                <a:srgbClr val="889FBE"/>
              </a:gs>
            </a:gsLst>
            <a:lin ang="2700000" scaled="1"/>
          </a:gradFill>
          <a:ln w="28575">
            <a:solidFill>
              <a:srgbClr val="889FBE"/>
            </a:solidFill>
            <a:round/>
            <a:headEnd/>
            <a:tailEnd/>
          </a:ln>
        </p:spPr>
        <p:txBody>
          <a:bodyPr rot="10800000" wrap="none" anchor="ctr"/>
          <a:lstStyle/>
          <a:p>
            <a:pPr marL="342900" indent="-342900"/>
            <a:r>
              <a:rPr lang="en-GB" b="1" i="0"/>
              <a:t>.java</a:t>
            </a:r>
            <a:endParaRPr lang="en-US" b="1" i="0"/>
          </a:p>
        </p:txBody>
      </p:sp>
      <p:sp>
        <p:nvSpPr>
          <p:cNvPr id="33830" name="AutoShape 53"/>
          <p:cNvSpPr>
            <a:spLocks noChangeArrowheads="1"/>
          </p:cNvSpPr>
          <p:nvPr/>
        </p:nvSpPr>
        <p:spPr bwMode="auto">
          <a:xfrm flipV="1">
            <a:off x="2111375" y="1404938"/>
            <a:ext cx="304800" cy="400050"/>
          </a:xfrm>
          <a:prstGeom prst="foldedCorner">
            <a:avLst>
              <a:gd name="adj" fmla="val 37500"/>
            </a:avLst>
          </a:prstGeom>
          <a:gradFill rotWithShape="1">
            <a:gsLst>
              <a:gs pos="0">
                <a:srgbClr val="FFFFFF"/>
              </a:gs>
              <a:gs pos="100000">
                <a:srgbClr val="889FBE"/>
              </a:gs>
            </a:gsLst>
            <a:lin ang="2700000" scaled="1"/>
          </a:gradFill>
          <a:ln w="28575">
            <a:solidFill>
              <a:srgbClr val="889FBE"/>
            </a:solidFill>
            <a:round/>
            <a:headEnd/>
            <a:tailEnd/>
          </a:ln>
        </p:spPr>
        <p:txBody>
          <a:bodyPr rot="10800000" wrap="none" anchor="ctr"/>
          <a:lstStyle/>
          <a:p>
            <a:pPr marL="342900" indent="-342900"/>
            <a:r>
              <a:rPr lang="en-GB" b="1" i="0"/>
              <a:t>.xml</a:t>
            </a:r>
            <a:endParaRPr lang="en-US" b="1" i="0"/>
          </a:p>
        </p:txBody>
      </p:sp>
      <p:sp>
        <p:nvSpPr>
          <p:cNvPr id="33831" name="AutoShape 54"/>
          <p:cNvSpPr>
            <a:spLocks noChangeArrowheads="1"/>
          </p:cNvSpPr>
          <p:nvPr/>
        </p:nvSpPr>
        <p:spPr bwMode="auto">
          <a:xfrm flipV="1">
            <a:off x="2644775" y="1404938"/>
            <a:ext cx="304800" cy="400050"/>
          </a:xfrm>
          <a:prstGeom prst="foldedCorner">
            <a:avLst>
              <a:gd name="adj" fmla="val 37500"/>
            </a:avLst>
          </a:prstGeom>
          <a:gradFill rotWithShape="1">
            <a:gsLst>
              <a:gs pos="0">
                <a:srgbClr val="FFFFFF"/>
              </a:gs>
              <a:gs pos="100000">
                <a:srgbClr val="889FBE"/>
              </a:gs>
            </a:gsLst>
            <a:lin ang="2700000" scaled="1"/>
          </a:gradFill>
          <a:ln w="28575">
            <a:solidFill>
              <a:srgbClr val="889FBE"/>
            </a:solidFill>
            <a:round/>
            <a:headEnd/>
            <a:tailEnd/>
          </a:ln>
        </p:spPr>
        <p:txBody>
          <a:bodyPr rot="10800000" wrap="none" anchor="ctr"/>
          <a:lstStyle/>
          <a:p>
            <a:pPr marL="342900" indent="-342900"/>
            <a:r>
              <a:rPr lang="en-GB" b="1" i="0"/>
              <a:t>.bpel</a:t>
            </a:r>
            <a:endParaRPr lang="en-US" b="1" i="0"/>
          </a:p>
        </p:txBody>
      </p:sp>
    </p:spTree>
    <p:extLst>
      <p:ext uri="{BB962C8B-B14F-4D97-AF65-F5344CB8AC3E}">
        <p14:creationId xmlns:p14="http://schemas.microsoft.com/office/powerpoint/2010/main" val="44888577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Key Terms</a:t>
            </a:r>
            <a:endParaRPr lang="en-US"/>
          </a:p>
        </p:txBody>
      </p:sp>
      <p:sp>
        <p:nvSpPr>
          <p:cNvPr id="3" name="Content Placeholder 2"/>
          <p:cNvSpPr>
            <a:spLocks noGrp="1"/>
          </p:cNvSpPr>
          <p:nvPr>
            <p:ph idx="1"/>
          </p:nvPr>
        </p:nvSpPr>
        <p:spPr>
          <a:xfrm>
            <a:off x="457200" y="1071546"/>
            <a:ext cx="8507288" cy="5429288"/>
          </a:xfrm>
        </p:spPr>
        <p:txBody>
          <a:bodyPr>
            <a:normAutofit/>
          </a:bodyPr>
          <a:lstStyle/>
          <a:p>
            <a:r>
              <a:rPr lang="en-IN" b="1"/>
              <a:t>Credit Transfer</a:t>
            </a:r>
          </a:p>
          <a:p>
            <a:pPr marL="0" indent="0">
              <a:buNone/>
            </a:pPr>
            <a:r>
              <a:rPr lang="en-US" sz="2000"/>
              <a:t>A Credit Transfer is a payment debiting a bank account and crediting another bank account</a:t>
            </a:r>
            <a:endParaRPr lang="en-IN" sz="2000"/>
          </a:p>
          <a:p>
            <a:endParaRPr lang="en-IN" sz="2000" b="1"/>
          </a:p>
          <a:p>
            <a:r>
              <a:rPr lang="en-IN" b="1"/>
              <a:t>Direct Debit </a:t>
            </a:r>
          </a:p>
          <a:p>
            <a:pPr marL="0" indent="0">
              <a:buNone/>
            </a:pPr>
            <a:r>
              <a:rPr lang="en-US" sz="2000"/>
              <a:t>Direct Debit allows a creditor (e.g. biller) to collect funds from a debtor's (payer's) account, provided that a signed mandate has been granted by the payer to the biller. A mandate is signed by the debtor to authorize the creditor to collect a payment and to instruct the debtor's bank to pay those collections</a:t>
            </a:r>
            <a:r>
              <a:rPr lang="en-IN" sz="2000"/>
              <a:t> </a:t>
            </a:r>
          </a:p>
          <a:p>
            <a:pPr marL="0" indent="0">
              <a:buNone/>
            </a:pPr>
            <a:endParaRPr lang="en-IN" sz="2000"/>
          </a:p>
          <a:p>
            <a:r>
              <a:rPr lang="en-IN" b="1"/>
              <a:t>Standing Order</a:t>
            </a:r>
          </a:p>
          <a:p>
            <a:pPr marL="0" indent="0">
              <a:buNone/>
            </a:pPr>
            <a:r>
              <a:rPr lang="en-US" sz="2000"/>
              <a:t>A standing order (or a standing instruction) is an instruction a bank account holder (payer) gives to his or her bank to pay a set amount at regular intervals to another (payee's) account</a:t>
            </a:r>
            <a:endParaRPr lang="en-IN" sz="2000"/>
          </a:p>
          <a:p>
            <a:endParaRPr lang="en-US"/>
          </a:p>
        </p:txBody>
      </p:sp>
    </p:spTree>
    <p:extLst>
      <p:ext uri="{BB962C8B-B14F-4D97-AF65-F5344CB8AC3E}">
        <p14:creationId xmlns:p14="http://schemas.microsoft.com/office/powerpoint/2010/main" val="148527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GB"/>
              <a:t>OPF – Business domain model</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41385953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OPF – Business domain model</a:t>
            </a:r>
            <a:endParaRPr lang="en-US"/>
          </a:p>
        </p:txBody>
      </p:sp>
      <p:sp>
        <p:nvSpPr>
          <p:cNvPr id="3" name="Content Placeholder 2"/>
          <p:cNvSpPr>
            <a:spLocks noGrp="1"/>
          </p:cNvSpPr>
          <p:nvPr>
            <p:ph idx="1"/>
          </p:nvPr>
        </p:nvSpPr>
        <p:spPr/>
        <p:txBody>
          <a:bodyPr>
            <a:normAutofit/>
          </a:bodyPr>
          <a:lstStyle/>
          <a:p>
            <a:r>
              <a:rPr lang="nl-BE"/>
              <a:t>OPF data model based on ISO20022</a:t>
            </a:r>
          </a:p>
          <a:p>
            <a:r>
              <a:rPr lang="nl-BE"/>
              <a:t>OPF data model extended for xCT, in line with ISO20022</a:t>
            </a:r>
          </a:p>
          <a:p>
            <a:r>
              <a:rPr lang="nl-BE"/>
              <a:t>What is ISO20022?</a:t>
            </a:r>
          </a:p>
          <a:p>
            <a:pPr lvl="1"/>
            <a:r>
              <a:rPr lang="en-US" sz="2000"/>
              <a:t>Also known as UNIFI (UNIversal Financial Industry message scheme)</a:t>
            </a:r>
          </a:p>
          <a:p>
            <a:pPr lvl="1"/>
            <a:r>
              <a:rPr lang="en-US" sz="2000"/>
              <a:t>Is not a format of a single message, but it’s a messaging standard. </a:t>
            </a:r>
          </a:p>
          <a:p>
            <a:pPr lvl="1"/>
            <a:r>
              <a:rPr lang="en-US" sz="2000"/>
              <a:t>Registered with the ISO organization and Swift is assigned by ISO as the body that maintains the standard. </a:t>
            </a:r>
          </a:p>
          <a:p>
            <a:pPr lvl="1"/>
            <a:r>
              <a:rPr lang="en-US" sz="2000"/>
              <a:t>The standard consists of messages and a library of (standard) data components that are used in these messages</a:t>
            </a:r>
            <a:endParaRPr lang="nl-BE"/>
          </a:p>
          <a:p>
            <a:endParaRPr lang="nl-BE"/>
          </a:p>
          <a:p>
            <a:endParaRPr lang="en-US"/>
          </a:p>
        </p:txBody>
      </p:sp>
      <p:pic>
        <p:nvPicPr>
          <p:cNvPr id="6" name="Picture 2"/>
          <p:cNvPicPr>
            <a:picLocks noChangeAspect="1" noChangeArrowheads="1"/>
          </p:cNvPicPr>
          <p:nvPr/>
        </p:nvPicPr>
        <p:blipFill>
          <a:blip r:embed="rId2" cstate="print"/>
          <a:srcRect/>
          <a:stretch>
            <a:fillRect/>
          </a:stretch>
        </p:blipFill>
        <p:spPr bwMode="auto">
          <a:xfrm>
            <a:off x="8487883" y="6238875"/>
            <a:ext cx="666750" cy="619125"/>
          </a:xfrm>
          <a:prstGeom prst="rect">
            <a:avLst/>
          </a:prstGeom>
          <a:noFill/>
          <a:ln w="28575" cap="flat" cmpd="sng" algn="ctr">
            <a:noFill/>
            <a:prstDash val="solid"/>
            <a:miter lim="800000"/>
            <a:headEnd type="none" w="med" len="med"/>
            <a:tailEnd type="none" w="med" len="med"/>
          </a:ln>
        </p:spPr>
      </p:pic>
    </p:spTree>
    <p:extLst>
      <p:ext uri="{BB962C8B-B14F-4D97-AF65-F5344CB8AC3E}">
        <p14:creationId xmlns:p14="http://schemas.microsoft.com/office/powerpoint/2010/main" val="6283708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OPF – Business domain model</a:t>
            </a:r>
            <a:endParaRPr lang="en-US"/>
          </a:p>
        </p:txBody>
      </p:sp>
      <p:sp>
        <p:nvSpPr>
          <p:cNvPr id="3" name="Content Placeholder 2"/>
          <p:cNvSpPr>
            <a:spLocks noGrp="1"/>
          </p:cNvSpPr>
          <p:nvPr>
            <p:ph idx="1"/>
          </p:nvPr>
        </p:nvSpPr>
        <p:spPr>
          <a:xfrm>
            <a:off x="457200" y="1071546"/>
            <a:ext cx="8473044" cy="5429288"/>
          </a:xfrm>
        </p:spPr>
        <p:txBody>
          <a:bodyPr/>
          <a:lstStyle/>
          <a:p>
            <a:r>
              <a:rPr lang="nl-BE"/>
              <a:t>Why to use ISO20022 as a basis for the data model?</a:t>
            </a:r>
          </a:p>
          <a:p>
            <a:pPr lvl="1"/>
            <a:r>
              <a:rPr lang="en-US" sz="2000"/>
              <a:t>A global standard for payment transactions</a:t>
            </a:r>
          </a:p>
          <a:p>
            <a:pPr lvl="1"/>
            <a:r>
              <a:rPr lang="nl-BE" sz="2000"/>
              <a:t>Be able to retain information of almost any existing message format in a unified way</a:t>
            </a:r>
          </a:p>
          <a:p>
            <a:pPr lvl="1"/>
            <a:r>
              <a:rPr lang="nl-BE" sz="2000"/>
              <a:t>Eases conversion from one message format to another</a:t>
            </a:r>
          </a:p>
          <a:p>
            <a:pPr lvl="1"/>
            <a:r>
              <a:rPr lang="nl-BE" sz="2000"/>
              <a:t>Enables seamless SWIFT-MT, SWIFT-MX (ISO20022) co-existence</a:t>
            </a:r>
            <a:endParaRPr lang="en-US" sz="2000"/>
          </a:p>
          <a:p>
            <a:pPr lvl="1"/>
            <a:endParaRPr lang="nl-BE"/>
          </a:p>
        </p:txBody>
      </p:sp>
      <p:pic>
        <p:nvPicPr>
          <p:cNvPr id="200711" name="Picture 7"/>
          <p:cNvPicPr>
            <a:picLocks noChangeAspect="1" noChangeArrowheads="1"/>
          </p:cNvPicPr>
          <p:nvPr/>
        </p:nvPicPr>
        <p:blipFill>
          <a:blip r:embed="rId2" cstate="print"/>
          <a:srcRect/>
          <a:stretch>
            <a:fillRect/>
          </a:stretch>
        </p:blipFill>
        <p:spPr bwMode="auto">
          <a:xfrm>
            <a:off x="1574411" y="3814250"/>
            <a:ext cx="5857029" cy="2458963"/>
          </a:xfrm>
          <a:prstGeom prst="rect">
            <a:avLst/>
          </a:prstGeom>
          <a:noFill/>
          <a:ln w="9525">
            <a:noFill/>
            <a:miter lim="800000"/>
            <a:headEnd/>
            <a:tailEnd/>
          </a:ln>
          <a:effectLst/>
        </p:spPr>
      </p:pic>
      <p:pic>
        <p:nvPicPr>
          <p:cNvPr id="10" name="Picture 2"/>
          <p:cNvPicPr>
            <a:picLocks noChangeAspect="1" noChangeArrowheads="1"/>
          </p:cNvPicPr>
          <p:nvPr/>
        </p:nvPicPr>
        <p:blipFill>
          <a:blip r:embed="rId3" cstate="print"/>
          <a:srcRect/>
          <a:stretch>
            <a:fillRect/>
          </a:stretch>
        </p:blipFill>
        <p:spPr bwMode="auto">
          <a:xfrm>
            <a:off x="8487883" y="6238875"/>
            <a:ext cx="666750" cy="619125"/>
          </a:xfrm>
          <a:prstGeom prst="rect">
            <a:avLst/>
          </a:prstGeom>
          <a:noFill/>
          <a:ln w="28575" cap="flat" cmpd="sng" algn="ctr">
            <a:noFill/>
            <a:prstDash val="solid"/>
            <a:miter lim="800000"/>
            <a:headEnd type="none" w="med" len="med"/>
            <a:tailEnd type="none" w="med" len="med"/>
          </a:ln>
        </p:spPr>
      </p:pic>
    </p:spTree>
    <p:extLst>
      <p:ext uri="{BB962C8B-B14F-4D97-AF65-F5344CB8AC3E}">
        <p14:creationId xmlns:p14="http://schemas.microsoft.com/office/powerpoint/2010/main" val="12751976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OPF – Business domain model</a:t>
            </a:r>
            <a:endParaRPr lang="en-US"/>
          </a:p>
        </p:txBody>
      </p:sp>
      <p:sp>
        <p:nvSpPr>
          <p:cNvPr id="3" name="Content Placeholder 2"/>
          <p:cNvSpPr>
            <a:spLocks noGrp="1"/>
          </p:cNvSpPr>
          <p:nvPr>
            <p:ph idx="1"/>
          </p:nvPr>
        </p:nvSpPr>
        <p:spPr/>
        <p:txBody>
          <a:bodyPr/>
          <a:lstStyle/>
          <a:p>
            <a:r>
              <a:rPr lang="nl-BE"/>
              <a:t>Extension strategy</a:t>
            </a:r>
          </a:p>
          <a:p>
            <a:pPr lvl="1"/>
            <a:r>
              <a:rPr lang="nl-BE" sz="2000" b="1"/>
              <a:t>Challenge </a:t>
            </a:r>
            <a:r>
              <a:rPr lang="nl-BE" sz="2000"/>
              <a:t>is to </a:t>
            </a:r>
            <a:r>
              <a:rPr lang="en-GB" sz="2000" b="1"/>
              <a:t>support</a:t>
            </a:r>
            <a:r>
              <a:rPr lang="en-GB" sz="2000"/>
              <a:t> the </a:t>
            </a:r>
            <a:r>
              <a:rPr lang="en-GB" sz="2000" b="1"/>
              <a:t>different payments data requirements</a:t>
            </a:r>
            <a:r>
              <a:rPr lang="en-GB" sz="2000"/>
              <a:t> of </a:t>
            </a:r>
            <a:r>
              <a:rPr lang="en-GB" sz="2000" b="1"/>
              <a:t>different implementations </a:t>
            </a:r>
            <a:r>
              <a:rPr lang="en-GB" sz="2000"/>
              <a:t>without requiring different database schemas in each implementation</a:t>
            </a:r>
            <a:endParaRPr lang="nl-BE" sz="2000"/>
          </a:p>
          <a:p>
            <a:pPr lvl="1"/>
            <a:r>
              <a:rPr lang="en-GB" sz="2000"/>
              <a:t>The </a:t>
            </a:r>
            <a:r>
              <a:rPr lang="en-GB" sz="2000" b="1"/>
              <a:t>payments details </a:t>
            </a:r>
            <a:r>
              <a:rPr lang="en-GB" sz="2000"/>
              <a:t>are </a:t>
            </a:r>
            <a:r>
              <a:rPr lang="en-GB" sz="2000" b="1"/>
              <a:t>generally </a:t>
            </a:r>
            <a:r>
              <a:rPr lang="en-GB" sz="2000"/>
              <a:t>written to the database and </a:t>
            </a:r>
            <a:r>
              <a:rPr lang="en-GB" sz="2000" b="1"/>
              <a:t>rarely updated</a:t>
            </a:r>
            <a:r>
              <a:rPr lang="en-GB" sz="2000"/>
              <a:t>. E.g. remittance information</a:t>
            </a:r>
            <a:endParaRPr lang="nl-BE" sz="2000"/>
          </a:p>
          <a:p>
            <a:pPr lvl="1"/>
            <a:r>
              <a:rPr lang="nl-BE" sz="2000"/>
              <a:t>Approach taken is to </a:t>
            </a:r>
            <a:r>
              <a:rPr lang="nl-BE" sz="2000" b="1"/>
              <a:t>store </a:t>
            </a:r>
            <a:r>
              <a:rPr lang="en-GB" sz="2000" b="1"/>
              <a:t>payments details in XML format</a:t>
            </a:r>
            <a:r>
              <a:rPr lang="en-GB" sz="2000"/>
              <a:t>:</a:t>
            </a:r>
          </a:p>
          <a:p>
            <a:pPr lvl="2"/>
            <a:r>
              <a:rPr lang="en-GB" sz="1800"/>
              <a:t>XML details: in general, information parsed from an incoming message or information used to format into an outgoing message</a:t>
            </a:r>
          </a:p>
          <a:p>
            <a:pPr lvl="2"/>
            <a:r>
              <a:rPr lang="en-GB" sz="1800"/>
              <a:t>XML processing details: captures information during processing, required for later reference</a:t>
            </a:r>
          </a:p>
        </p:txBody>
      </p:sp>
    </p:spTree>
    <p:extLst>
      <p:ext uri="{BB962C8B-B14F-4D97-AF65-F5344CB8AC3E}">
        <p14:creationId xmlns:p14="http://schemas.microsoft.com/office/powerpoint/2010/main" val="29663549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OPF – Business domain model</a:t>
            </a:r>
            <a:endParaRPr lang="en-US"/>
          </a:p>
        </p:txBody>
      </p:sp>
      <p:sp>
        <p:nvSpPr>
          <p:cNvPr id="3" name="Content Placeholder 2"/>
          <p:cNvSpPr>
            <a:spLocks noGrp="1"/>
          </p:cNvSpPr>
          <p:nvPr>
            <p:ph idx="1"/>
          </p:nvPr>
        </p:nvSpPr>
        <p:spPr/>
        <p:txBody>
          <a:bodyPr/>
          <a:lstStyle/>
          <a:p>
            <a:r>
              <a:rPr lang="nl-BE"/>
              <a:t>Documentation:</a:t>
            </a:r>
          </a:p>
          <a:p>
            <a:pPr lvl="1"/>
            <a:r>
              <a:rPr lang="nl-BE"/>
              <a:t>Business domain model</a:t>
            </a:r>
            <a:br>
              <a:rPr lang="nl-BE"/>
            </a:br>
            <a:r>
              <a:rPr lang="nl-BE" sz="2000"/>
              <a:t>Document which provides models and descriptions of all entities</a:t>
            </a:r>
          </a:p>
          <a:p>
            <a:pPr lvl="1"/>
            <a:r>
              <a:rPr lang="nl-BE"/>
              <a:t>Data dictionary</a:t>
            </a:r>
          </a:p>
          <a:p>
            <a:pPr lvl="2"/>
            <a:r>
              <a:rPr lang="en-US"/>
              <a:t>All attributes in OPF-</a:t>
            </a:r>
            <a:r>
              <a:rPr lang="en-US" err="1"/>
              <a:t>xCT</a:t>
            </a:r>
            <a:r>
              <a:rPr lang="en-US"/>
              <a:t>-SEPA are identified by their specific attribute name, both for payment entities and so-called static data entities</a:t>
            </a:r>
            <a:endParaRPr lang="nl-BE"/>
          </a:p>
          <a:p>
            <a:pPr lvl="2"/>
            <a:r>
              <a:rPr lang="nl-BE"/>
              <a:t>Documented in the VSDK as distributions:</a:t>
            </a:r>
          </a:p>
          <a:p>
            <a:pPr lvl="3"/>
            <a:r>
              <a:rPr lang="nl-BE" sz="1400"/>
              <a:t>OPF data dictionary</a:t>
            </a:r>
          </a:p>
          <a:p>
            <a:pPr lvl="3"/>
            <a:r>
              <a:rPr lang="nl-BE" sz="1400"/>
              <a:t>xCT data dictionary </a:t>
            </a:r>
          </a:p>
          <a:p>
            <a:pPr lvl="3">
              <a:buNone/>
            </a:pPr>
            <a:r>
              <a:rPr lang="nl-BE" sz="1400"/>
              <a:t>	(containing the xCT extensions to OPF)</a:t>
            </a:r>
          </a:p>
          <a:p>
            <a:pPr lvl="3"/>
            <a:r>
              <a:rPr lang="nl-BE" sz="1400"/>
              <a:t>SEPA data dictionary</a:t>
            </a:r>
          </a:p>
          <a:p>
            <a:pPr lvl="3">
              <a:buNone/>
            </a:pPr>
            <a:r>
              <a:rPr lang="nl-BE" sz="1400"/>
              <a:t>	(containing the SEPA extensions to OPF)</a:t>
            </a:r>
          </a:p>
          <a:p>
            <a:pPr lvl="2"/>
            <a:endParaRPr lang="en-US"/>
          </a:p>
          <a:p>
            <a:pPr lvl="2"/>
            <a:endParaRPr lang="nl-BE"/>
          </a:p>
        </p:txBody>
      </p:sp>
      <p:pic>
        <p:nvPicPr>
          <p:cNvPr id="266242" name="Picture 2"/>
          <p:cNvPicPr>
            <a:picLocks noChangeAspect="1" noChangeArrowheads="1"/>
          </p:cNvPicPr>
          <p:nvPr/>
        </p:nvPicPr>
        <p:blipFill>
          <a:blip r:embed="rId2" cstate="print"/>
          <a:srcRect/>
          <a:stretch>
            <a:fillRect/>
          </a:stretch>
        </p:blipFill>
        <p:spPr bwMode="auto">
          <a:xfrm>
            <a:off x="5703563" y="4124325"/>
            <a:ext cx="2947363" cy="1938398"/>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8729890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10"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32"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35"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38"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1"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4"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7"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9496633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9651519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66"/>
          <p:cNvSpPr>
            <a:spLocks noChangeArrowheads="1"/>
          </p:cNvSpPr>
          <p:nvPr/>
        </p:nvSpPr>
        <p:spPr bwMode="auto">
          <a:xfrm>
            <a:off x="0" y="251460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030" name="Rectangle 68"/>
          <p:cNvSpPr>
            <a:spLocks noChangeArrowheads="1"/>
          </p:cNvSpPr>
          <p:nvPr/>
        </p:nvSpPr>
        <p:spPr bwMode="auto">
          <a:xfrm>
            <a:off x="0" y="2900363"/>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 name="Title 6"/>
          <p:cNvSpPr>
            <a:spLocks noGrp="1"/>
          </p:cNvSpPr>
          <p:nvPr>
            <p:ph type="title"/>
          </p:nvPr>
        </p:nvSpPr>
        <p:spPr/>
        <p:txBody>
          <a:bodyPr/>
          <a:lstStyle/>
          <a:p>
            <a:r>
              <a:rPr lang="en-US"/>
              <a:t>Interchanges, Instructions, Transactions</a:t>
            </a:r>
          </a:p>
        </p:txBody>
      </p:sp>
      <p:sp>
        <p:nvSpPr>
          <p:cNvPr id="12" name="Content Placeholder 11"/>
          <p:cNvSpPr>
            <a:spLocks noGrp="1"/>
          </p:cNvSpPr>
          <p:nvPr>
            <p:ph idx="1"/>
          </p:nvPr>
        </p:nvSpPr>
        <p:spPr/>
        <p:txBody>
          <a:bodyPr>
            <a:normAutofit/>
          </a:bodyPr>
          <a:lstStyle/>
          <a:p>
            <a:r>
              <a:rPr lang="en-US" sz="2000"/>
              <a:t>Payments in general are stored and structured in OPF’s Payment Registry typically as </a:t>
            </a:r>
            <a:r>
              <a:rPr lang="en-US" sz="2000" b="1"/>
              <a:t>Instructions</a:t>
            </a:r>
            <a:r>
              <a:rPr lang="en-US" sz="2000"/>
              <a:t> and </a:t>
            </a:r>
            <a:r>
              <a:rPr lang="en-US" sz="2000" b="1"/>
              <a:t>Transactions</a:t>
            </a:r>
          </a:p>
          <a:p>
            <a:endParaRPr lang="en-US" sz="2000"/>
          </a:p>
          <a:p>
            <a:r>
              <a:rPr lang="en-US" sz="2000"/>
              <a:t>When those payments are exchanged between parties via various channels other than online payment entry, the messages are formatted in </a:t>
            </a:r>
            <a:r>
              <a:rPr lang="en-US" sz="2000" b="1"/>
              <a:t>Interchanges</a:t>
            </a:r>
          </a:p>
          <a:p>
            <a:endParaRPr lang="en-US" sz="2000"/>
          </a:p>
          <a:p>
            <a:r>
              <a:rPr lang="en-US" sz="2000"/>
              <a:t>The </a:t>
            </a:r>
            <a:r>
              <a:rPr lang="en-US" sz="2000" b="1"/>
              <a:t>atomic entity</a:t>
            </a:r>
            <a:r>
              <a:rPr lang="en-US" sz="2000"/>
              <a:t> is the </a:t>
            </a:r>
            <a:r>
              <a:rPr lang="en-US" sz="2000" b="1"/>
              <a:t>Transaction</a:t>
            </a:r>
            <a:r>
              <a:rPr lang="en-US" sz="2000"/>
              <a:t>, </a:t>
            </a:r>
            <a:r>
              <a:rPr lang="en-US" sz="2000" b="1"/>
              <a:t>grouped</a:t>
            </a:r>
            <a:r>
              <a:rPr lang="en-US" sz="2000"/>
              <a:t> in </a:t>
            </a:r>
            <a:r>
              <a:rPr lang="en-US" sz="2000" b="1"/>
              <a:t>incoming</a:t>
            </a:r>
            <a:r>
              <a:rPr lang="en-US" sz="2000"/>
              <a:t> or </a:t>
            </a:r>
            <a:r>
              <a:rPr lang="en-US" sz="2000" b="1"/>
              <a:t>outgoing Instructions</a:t>
            </a:r>
            <a:r>
              <a:rPr lang="en-US" sz="2000"/>
              <a:t>, which on their turn are </a:t>
            </a:r>
            <a:r>
              <a:rPr lang="en-US" sz="2000" b="1"/>
              <a:t>grouped</a:t>
            </a:r>
            <a:r>
              <a:rPr lang="en-US" sz="2000"/>
              <a:t> in an </a:t>
            </a:r>
            <a:r>
              <a:rPr lang="en-US" sz="2000" b="1"/>
              <a:t>Interchange</a:t>
            </a:r>
            <a:endParaRPr lang="en-GB" sz="2000" b="1"/>
          </a:p>
        </p:txBody>
      </p:sp>
      <p:grpSp>
        <p:nvGrpSpPr>
          <p:cNvPr id="18" name="Group 17"/>
          <p:cNvGrpSpPr/>
          <p:nvPr/>
        </p:nvGrpSpPr>
        <p:grpSpPr>
          <a:xfrm>
            <a:off x="7995989" y="5701049"/>
            <a:ext cx="1073580" cy="1050621"/>
            <a:chOff x="841856" y="1015631"/>
            <a:chExt cx="1476042" cy="1444477"/>
          </a:xfrm>
        </p:grpSpPr>
        <p:sp>
          <p:nvSpPr>
            <p:cNvPr id="19" name="TextBox 18"/>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 name="Picture 5"/>
            <p:cNvPicPr>
              <a:picLocks noChangeAspect="1" noChangeArrowheads="1"/>
            </p:cNvPicPr>
            <p:nvPr/>
          </p:nvPicPr>
          <p:blipFill>
            <a:blip r:embed="rId3"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41570340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Interchanges, Instructions, Transactions</a:t>
            </a:r>
          </a:p>
        </p:txBody>
      </p:sp>
      <p:graphicFrame>
        <p:nvGraphicFramePr>
          <p:cNvPr id="4" name="Object 67"/>
          <p:cNvGraphicFramePr>
            <a:graphicFrameLocks noChangeAspect="1"/>
          </p:cNvGraphicFramePr>
          <p:nvPr/>
        </p:nvGraphicFramePr>
        <p:xfrm>
          <a:off x="855482" y="4756631"/>
          <a:ext cx="5919788" cy="1285875"/>
        </p:xfrm>
        <a:graphic>
          <a:graphicData uri="http://schemas.openxmlformats.org/presentationml/2006/ole">
            <mc:AlternateContent xmlns:mc="http://schemas.openxmlformats.org/markup-compatibility/2006">
              <mc:Choice xmlns:v="urn:schemas-microsoft-com:vml" Requires="v">
                <p:oleObj spid="_x0000_s102401" name="Visio" r:id="rId3" imgW="5128974" imgH="1114723" progId="">
                  <p:embed/>
                </p:oleObj>
              </mc:Choice>
              <mc:Fallback>
                <p:oleObj name="Visio" r:id="rId3" imgW="5128974" imgH="1114723" progId="">
                  <p:embed/>
                  <p:pic>
                    <p:nvPicPr>
                      <p:cNvPr id="4" name="Object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2" y="4756631"/>
                        <a:ext cx="5919788" cy="1285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5"/>
          <p:cNvPicPr>
            <a:picLocks noChangeAspect="1" noChangeArrowheads="1"/>
          </p:cNvPicPr>
          <p:nvPr/>
        </p:nvPicPr>
        <p:blipFill>
          <a:blip r:embed="rId5" cstate="print"/>
          <a:srcRect/>
          <a:stretch>
            <a:fillRect/>
          </a:stretch>
        </p:blipFill>
        <p:spPr bwMode="auto">
          <a:xfrm>
            <a:off x="862934" y="1302820"/>
            <a:ext cx="2954154" cy="2851517"/>
          </a:xfrm>
          <a:prstGeom prst="rect">
            <a:avLst/>
          </a:prstGeom>
          <a:noFill/>
          <a:ln w="9525">
            <a:noFill/>
            <a:miter lim="800000"/>
            <a:headEnd/>
            <a:tailEnd/>
          </a:ln>
          <a:effectLst/>
        </p:spPr>
      </p:pic>
      <p:grpSp>
        <p:nvGrpSpPr>
          <p:cNvPr id="9" name="Group 8"/>
          <p:cNvGrpSpPr/>
          <p:nvPr/>
        </p:nvGrpSpPr>
        <p:grpSpPr>
          <a:xfrm>
            <a:off x="7995989" y="5701049"/>
            <a:ext cx="1073580" cy="1050621"/>
            <a:chOff x="841856" y="1015631"/>
            <a:chExt cx="1476042" cy="1444477"/>
          </a:xfrm>
        </p:grpSpPr>
        <p:sp>
          <p:nvSpPr>
            <p:cNvPr id="10" name="TextBox 9"/>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11" name="Picture 5"/>
            <p:cNvPicPr>
              <a:picLocks noChangeAspect="1" noChangeArrowheads="1"/>
            </p:cNvPicPr>
            <p:nvPr/>
          </p:nvPicPr>
          <p:blipFill>
            <a:blip r:embed="rId6"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0284636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nl-BE" sz="2000"/>
              <a:t>Incoming &amp; Outgoing Instructions / Interchanges</a:t>
            </a:r>
            <a:endParaRPr lang="en-US" sz="2000"/>
          </a:p>
        </p:txBody>
      </p:sp>
      <p:sp>
        <p:nvSpPr>
          <p:cNvPr id="4100"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10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10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10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10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grpSp>
        <p:nvGrpSpPr>
          <p:cNvPr id="12" name="Group 11"/>
          <p:cNvGrpSpPr/>
          <p:nvPr/>
        </p:nvGrpSpPr>
        <p:grpSpPr>
          <a:xfrm>
            <a:off x="7995989" y="5701049"/>
            <a:ext cx="1073580" cy="1050621"/>
            <a:chOff x="841856" y="1015631"/>
            <a:chExt cx="1476042" cy="1444477"/>
          </a:xfrm>
        </p:grpSpPr>
        <p:sp>
          <p:nvSpPr>
            <p:cNvPr id="13" name="TextBox 1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14" name="Picture 5"/>
            <p:cNvPicPr>
              <a:picLocks noChangeAspect="1" noChangeArrowheads="1"/>
            </p:cNvPicPr>
            <p:nvPr/>
          </p:nvPicPr>
          <p:blipFill>
            <a:blip r:embed="rId3"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456706" name="Picture 2"/>
          <p:cNvPicPr>
            <a:picLocks noChangeAspect="1" noChangeArrowheads="1"/>
          </p:cNvPicPr>
          <p:nvPr/>
        </p:nvPicPr>
        <p:blipFill>
          <a:blip r:embed="rId4" cstate="print"/>
          <a:srcRect/>
          <a:stretch>
            <a:fillRect/>
          </a:stretch>
        </p:blipFill>
        <p:spPr bwMode="auto">
          <a:xfrm>
            <a:off x="1770986" y="1220493"/>
            <a:ext cx="5565480" cy="4765288"/>
          </a:xfrm>
          <a:prstGeom prst="rect">
            <a:avLst/>
          </a:prstGeom>
          <a:noFill/>
          <a:ln w="9525">
            <a:noFill/>
            <a:miter lim="800000"/>
            <a:headEnd/>
            <a:tailEnd/>
          </a:ln>
          <a:effectLst/>
        </p:spPr>
      </p:pic>
    </p:spTree>
    <p:extLst>
      <p:ext uri="{BB962C8B-B14F-4D97-AF65-F5344CB8AC3E}">
        <p14:creationId xmlns:p14="http://schemas.microsoft.com/office/powerpoint/2010/main" val="416525952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nl-BE"/>
              <a:t>Key Parties</a:t>
            </a:r>
            <a:endParaRPr lang="en-US"/>
          </a:p>
        </p:txBody>
      </p:sp>
      <p:sp>
        <p:nvSpPr>
          <p:cNvPr id="63491" name="Content Placeholder 2"/>
          <p:cNvSpPr>
            <a:spLocks noGrp="1"/>
          </p:cNvSpPr>
          <p:nvPr>
            <p:ph idx="1"/>
          </p:nvPr>
        </p:nvSpPr>
        <p:spPr>
          <a:xfrm>
            <a:off x="457200" y="908720"/>
            <a:ext cx="8229600" cy="5832648"/>
          </a:xfrm>
        </p:spPr>
        <p:txBody>
          <a:bodyPr>
            <a:normAutofit fontScale="92500" lnSpcReduction="20000"/>
          </a:bodyPr>
          <a:lstStyle/>
          <a:p>
            <a:r>
              <a:rPr lang="nl-BE" sz="2000" b="1"/>
              <a:t>Debit party</a:t>
            </a:r>
            <a:r>
              <a:rPr lang="en-GB" sz="2000"/>
              <a:t> </a:t>
            </a:r>
            <a:r>
              <a:rPr lang="nl-BE" sz="1000" b="1"/>
              <a:t> </a:t>
            </a:r>
            <a:r>
              <a:rPr lang="nl-BE" sz="2000" b="1"/>
              <a:t>/ Originating party</a:t>
            </a:r>
            <a:br>
              <a:rPr lang="nl-BE"/>
            </a:br>
            <a:r>
              <a:rPr lang="en-US" sz="1600"/>
              <a:t>Party that owes an amount of money to the credit party</a:t>
            </a:r>
            <a:endParaRPr lang="en-US" sz="1600" i="1"/>
          </a:p>
          <a:p>
            <a:endParaRPr lang="nl-BE" sz="2000" b="1"/>
          </a:p>
          <a:p>
            <a:r>
              <a:rPr lang="nl-BE" sz="2000" b="1"/>
              <a:t>Credit party</a:t>
            </a:r>
            <a:r>
              <a:rPr lang="en-GB"/>
              <a:t> </a:t>
            </a:r>
            <a:br>
              <a:rPr lang="nl-BE"/>
            </a:br>
            <a:r>
              <a:rPr lang="en-US" sz="1600"/>
              <a:t>Party to which an amount of money is due</a:t>
            </a:r>
            <a:endParaRPr lang="nl-BE" i="1"/>
          </a:p>
          <a:p>
            <a:endParaRPr lang="nl-BE" sz="2000" b="1"/>
          </a:p>
          <a:p>
            <a:r>
              <a:rPr lang="nl-BE" sz="2000" b="1"/>
              <a:t>Initiating party</a:t>
            </a:r>
            <a:r>
              <a:rPr lang="nl-BE" sz="1000"/>
              <a:t> </a:t>
            </a:r>
            <a:br>
              <a:rPr lang="nl-BE" sz="2000" b="1"/>
            </a:br>
            <a:r>
              <a:rPr lang="en-US" sz="1600"/>
              <a:t>Party that initiates the payment</a:t>
            </a:r>
            <a:endParaRPr lang="nl-BE" sz="1600"/>
          </a:p>
          <a:p>
            <a:endParaRPr lang="nl-BE" sz="2000" b="1"/>
          </a:p>
          <a:p>
            <a:r>
              <a:rPr lang="nl-BE" sz="2000" b="1"/>
              <a:t>Debit party agent / Originating party agent</a:t>
            </a:r>
            <a:r>
              <a:rPr lang="nl-BE" sz="1100"/>
              <a:t> </a:t>
            </a:r>
            <a:br>
              <a:rPr lang="nl-BE"/>
            </a:br>
            <a:r>
              <a:rPr lang="en-US" sz="1600"/>
              <a:t>Financial institution servicing an account for the debit party </a:t>
            </a:r>
            <a:endParaRPr lang="nl-BE"/>
          </a:p>
          <a:p>
            <a:endParaRPr lang="nl-BE" sz="2000" b="1"/>
          </a:p>
          <a:p>
            <a:r>
              <a:rPr lang="nl-BE" sz="2000" b="1"/>
              <a:t>Credit party agent</a:t>
            </a:r>
            <a:br>
              <a:rPr lang="nl-BE"/>
            </a:br>
            <a:r>
              <a:rPr lang="en-US" sz="1600"/>
              <a:t>Financial institution servicing an account for the credit party</a:t>
            </a:r>
          </a:p>
          <a:p>
            <a:endParaRPr lang="nl-BE" sz="2000" b="1"/>
          </a:p>
          <a:p>
            <a:r>
              <a:rPr lang="nl-BE" sz="2000" b="1"/>
              <a:t>Intermediary agent</a:t>
            </a:r>
            <a:r>
              <a:rPr lang="en-GB" sz="2000" b="1"/>
              <a:t> </a:t>
            </a:r>
            <a:br>
              <a:rPr lang="nl-BE" sz="3200"/>
            </a:br>
            <a:r>
              <a:rPr lang="nl-BE" sz="1600"/>
              <a:t>Financial institution between the debit party agent and credit party agent</a:t>
            </a:r>
            <a:endParaRPr lang="en-GB" sz="1600"/>
          </a:p>
          <a:p>
            <a:endParaRPr lang="en-GB" sz="1800" b="1"/>
          </a:p>
          <a:p>
            <a:r>
              <a:rPr lang="en-GB" sz="1800" b="1"/>
              <a:t>Instructing Agent (</a:t>
            </a:r>
            <a:r>
              <a:rPr lang="en-GB" sz="1800" b="1" err="1"/>
              <a:t>Instr</a:t>
            </a:r>
            <a:r>
              <a:rPr lang="en-GB" sz="1800" b="1"/>
              <a:t>) / Sending party </a:t>
            </a:r>
            <a:br>
              <a:rPr lang="en-GB" sz="4400" b="1"/>
            </a:br>
            <a:r>
              <a:rPr lang="en-US" sz="1600"/>
              <a:t>Agent that instructs the next party in the chain to carry out the payment</a:t>
            </a:r>
            <a:endParaRPr lang="en-GB" sz="1600"/>
          </a:p>
          <a:p>
            <a:endParaRPr lang="en-GB" sz="1800" b="1"/>
          </a:p>
          <a:p>
            <a:r>
              <a:rPr lang="en-GB" sz="1800" b="1"/>
              <a:t>Instructed Agent (</a:t>
            </a:r>
            <a:r>
              <a:rPr lang="en-GB" sz="1800" b="1" err="1"/>
              <a:t>Instr</a:t>
            </a:r>
            <a:r>
              <a:rPr lang="en-GB" sz="1800" b="1"/>
              <a:t>) / Receiving party</a:t>
            </a:r>
            <a:br>
              <a:rPr lang="en-GB" sz="4400" b="1"/>
            </a:br>
            <a:r>
              <a:rPr lang="en-US" sz="1500"/>
              <a:t>Agent that is instructed by the previous party in the chain to carry out the payment (receiver)</a:t>
            </a:r>
            <a:endParaRPr lang="en-GB" sz="1500"/>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Instruction and Transaction groups</a:t>
            </a:r>
            <a:endParaRPr lang="en-US"/>
          </a:p>
        </p:txBody>
      </p:sp>
      <p:sp>
        <p:nvSpPr>
          <p:cNvPr id="3" name="Content Placeholder 2"/>
          <p:cNvSpPr>
            <a:spLocks noGrp="1"/>
          </p:cNvSpPr>
          <p:nvPr>
            <p:ph idx="1"/>
          </p:nvPr>
        </p:nvSpPr>
        <p:spPr/>
        <p:txBody>
          <a:bodyPr>
            <a:normAutofit/>
          </a:bodyPr>
          <a:lstStyle/>
          <a:p>
            <a:r>
              <a:rPr lang="en-US" sz="2000" b="1"/>
              <a:t>Instruction Groups </a:t>
            </a:r>
            <a:r>
              <a:rPr lang="en-US" sz="2000"/>
              <a:t>and </a:t>
            </a:r>
            <a:r>
              <a:rPr lang="en-US" sz="2000" b="1"/>
              <a:t>Transaction Groups </a:t>
            </a:r>
            <a:r>
              <a:rPr lang="en-US" sz="2000"/>
              <a:t>exist in the data model but are only used by implementation teams when appropriate</a:t>
            </a:r>
          </a:p>
          <a:p>
            <a:endParaRPr lang="en-US" sz="2000"/>
          </a:p>
          <a:p>
            <a:r>
              <a:rPr lang="en-US" sz="2000"/>
              <a:t>Their sole purpose is to match</a:t>
            </a:r>
            <a:r>
              <a:rPr lang="en-GB" sz="2000"/>
              <a:t> closer with the format of the exchange files </a:t>
            </a:r>
            <a:r>
              <a:rPr lang="en-GB" sz="2000" u="sng"/>
              <a:t>when this is of interest for the user </a:t>
            </a:r>
            <a:r>
              <a:rPr lang="en-US" sz="2000" u="sng"/>
              <a:t> </a:t>
            </a:r>
          </a:p>
          <a:p>
            <a:endParaRPr lang="en-US" sz="2000"/>
          </a:p>
          <a:p>
            <a:r>
              <a:rPr lang="en-US" sz="2000"/>
              <a:t>“Business” information that is stored at the level of those groups in the file format should be replicated in the Instruction and Transaction. </a:t>
            </a:r>
          </a:p>
          <a:p>
            <a:pPr lvl="1"/>
            <a:r>
              <a:rPr lang="en-US" sz="1800"/>
              <a:t>For instance, if the “Settlement Day” exists in the Instruction Group, it should be copied to all Instructions, because this is where OPF expects to find that information</a:t>
            </a:r>
          </a:p>
        </p:txBody>
      </p:sp>
      <p:grpSp>
        <p:nvGrpSpPr>
          <p:cNvPr id="6" name="Group 5"/>
          <p:cNvGrpSpPr/>
          <p:nvPr/>
        </p:nvGrpSpPr>
        <p:grpSpPr>
          <a:xfrm>
            <a:off x="7995989" y="5701049"/>
            <a:ext cx="1073580" cy="1050621"/>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8"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6540200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Instruction and Transaction groups</a:t>
            </a:r>
            <a:endParaRPr lang="en-US"/>
          </a:p>
        </p:txBody>
      </p:sp>
      <p:grpSp>
        <p:nvGrpSpPr>
          <p:cNvPr id="6" name="Group 5"/>
          <p:cNvGrpSpPr/>
          <p:nvPr/>
        </p:nvGrpSpPr>
        <p:grpSpPr>
          <a:xfrm>
            <a:off x="7995989" y="5701049"/>
            <a:ext cx="1073580" cy="1050621"/>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8"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205828" name="Picture 4"/>
          <p:cNvPicPr>
            <a:picLocks noChangeAspect="1" noChangeArrowheads="1"/>
          </p:cNvPicPr>
          <p:nvPr/>
        </p:nvPicPr>
        <p:blipFill>
          <a:blip r:embed="rId3" cstate="print"/>
          <a:srcRect/>
          <a:stretch>
            <a:fillRect/>
          </a:stretch>
        </p:blipFill>
        <p:spPr bwMode="auto">
          <a:xfrm>
            <a:off x="542258" y="1405380"/>
            <a:ext cx="7068004" cy="4506320"/>
          </a:xfrm>
          <a:prstGeom prst="rect">
            <a:avLst/>
          </a:prstGeom>
          <a:noFill/>
          <a:ln w="28575" cap="flat" cmpd="sng" algn="ctr">
            <a:noFill/>
            <a:prstDash val="solid"/>
            <a:miter lim="800000"/>
            <a:headEnd type="none" w="med" len="med"/>
            <a:tailEnd type="none" w="med" len="med"/>
          </a:ln>
          <a:effectLst/>
        </p:spPr>
      </p:pic>
    </p:spTree>
    <p:extLst>
      <p:ext uri="{BB962C8B-B14F-4D97-AF65-F5344CB8AC3E}">
        <p14:creationId xmlns:p14="http://schemas.microsoft.com/office/powerpoint/2010/main" val="4070675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Payment reconciliation</a:t>
            </a:r>
            <a:endParaRPr lang="en-US"/>
          </a:p>
        </p:txBody>
      </p:sp>
      <p:sp>
        <p:nvSpPr>
          <p:cNvPr id="3" name="Content Placeholder 2"/>
          <p:cNvSpPr>
            <a:spLocks noGrp="1"/>
          </p:cNvSpPr>
          <p:nvPr>
            <p:ph idx="1"/>
          </p:nvPr>
        </p:nvSpPr>
        <p:spPr/>
        <p:txBody>
          <a:bodyPr>
            <a:normAutofit/>
          </a:bodyPr>
          <a:lstStyle/>
          <a:p>
            <a:r>
              <a:rPr lang="en-GB" sz="1800"/>
              <a:t>A </a:t>
            </a:r>
            <a:r>
              <a:rPr lang="en-GB" sz="1800" b="1"/>
              <a:t>Payment Reconciliation </a:t>
            </a:r>
            <a:r>
              <a:rPr lang="en-GB" sz="1800"/>
              <a:t>is a </a:t>
            </a:r>
            <a:r>
              <a:rPr lang="en-GB" sz="1800" b="1"/>
              <a:t>link</a:t>
            </a:r>
            <a:r>
              <a:rPr lang="en-GB" sz="1800"/>
              <a:t> between </a:t>
            </a:r>
            <a:r>
              <a:rPr lang="en-GB" sz="1800" b="1"/>
              <a:t>two payments entities</a:t>
            </a:r>
            <a:r>
              <a:rPr lang="en-GB" sz="1800"/>
              <a:t> that are related by business logic. For instance, upon successful reconciliation between an announcement (MT103) and a cover (MT202COV), a Payment Reconciliation is created to store the link between those entities.</a:t>
            </a:r>
          </a:p>
          <a:p>
            <a:r>
              <a:rPr lang="en-GB" sz="1800"/>
              <a:t>Payment Reconciliation is required in two circumstances:</a:t>
            </a:r>
          </a:p>
          <a:p>
            <a:pPr lvl="1"/>
            <a:r>
              <a:rPr lang="en-GB" sz="1600"/>
              <a:t>When a Payment Entity is received from an external party, and must be reconciled to an existing Payment Entity in the system. </a:t>
            </a:r>
          </a:p>
          <a:p>
            <a:pPr lvl="1"/>
            <a:r>
              <a:rPr lang="en-GB" sz="1600"/>
              <a:t>When a Payment Entity is created by the system, and linked to another Payment Entity already existing in the system.</a:t>
            </a:r>
          </a:p>
          <a:p>
            <a:endParaRPr lang="en-US" sz="1800"/>
          </a:p>
        </p:txBody>
      </p:sp>
      <p:grpSp>
        <p:nvGrpSpPr>
          <p:cNvPr id="8" name="Group 7"/>
          <p:cNvGrpSpPr/>
          <p:nvPr/>
        </p:nvGrpSpPr>
        <p:grpSpPr>
          <a:xfrm>
            <a:off x="7995989" y="5701049"/>
            <a:ext cx="1073580" cy="1050621"/>
            <a:chOff x="841856" y="1015631"/>
            <a:chExt cx="1476042" cy="1444477"/>
          </a:xfrm>
        </p:grpSpPr>
        <p:sp>
          <p:nvSpPr>
            <p:cNvPr id="9" name="TextBox 8"/>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1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2871175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Payment reconciliation</a:t>
            </a:r>
            <a:endParaRPr lang="en-US"/>
          </a:p>
        </p:txBody>
      </p:sp>
      <p:pic>
        <p:nvPicPr>
          <p:cNvPr id="267267" name="Picture 3"/>
          <p:cNvPicPr>
            <a:picLocks noChangeAspect="1" noChangeArrowheads="1"/>
          </p:cNvPicPr>
          <p:nvPr/>
        </p:nvPicPr>
        <p:blipFill>
          <a:blip r:embed="rId2" cstate="print"/>
          <a:srcRect/>
          <a:stretch>
            <a:fillRect/>
          </a:stretch>
        </p:blipFill>
        <p:spPr bwMode="auto">
          <a:xfrm>
            <a:off x="3420093" y="1234292"/>
            <a:ext cx="2006929" cy="4885072"/>
          </a:xfrm>
          <a:prstGeom prst="rect">
            <a:avLst/>
          </a:prstGeom>
          <a:noFill/>
          <a:ln w="28575" cap="flat" cmpd="sng" algn="ctr">
            <a:noFill/>
            <a:prstDash val="solid"/>
            <a:miter lim="800000"/>
            <a:headEnd type="none" w="med" len="med"/>
            <a:tailEnd type="none" w="med" len="med"/>
          </a:ln>
          <a:effectLst/>
        </p:spPr>
      </p:pic>
      <p:grpSp>
        <p:nvGrpSpPr>
          <p:cNvPr id="6" name="Group 5"/>
          <p:cNvGrpSpPr/>
          <p:nvPr/>
        </p:nvGrpSpPr>
        <p:grpSpPr>
          <a:xfrm>
            <a:off x="7995989" y="5701049"/>
            <a:ext cx="1073580" cy="1050621"/>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8" name="Picture 5"/>
            <p:cNvPicPr>
              <a:picLocks noChangeAspect="1" noChangeArrowheads="1"/>
            </p:cNvPicPr>
            <p:nvPr/>
          </p:nvPicPr>
          <p:blipFill>
            <a:blip r:embed="rId3"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697465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a:t>Payment – classification, instruction type</a:t>
            </a:r>
            <a:endParaRPr lang="en-US"/>
          </a:p>
        </p:txBody>
      </p:sp>
      <p:sp>
        <p:nvSpPr>
          <p:cNvPr id="4" name="Content Placeholder 3"/>
          <p:cNvSpPr>
            <a:spLocks noGrp="1"/>
          </p:cNvSpPr>
          <p:nvPr>
            <p:ph idx="1"/>
          </p:nvPr>
        </p:nvSpPr>
        <p:spPr/>
        <p:txBody>
          <a:bodyPr>
            <a:normAutofit fontScale="92500" lnSpcReduction="10000"/>
          </a:bodyPr>
          <a:lstStyle/>
          <a:p>
            <a:r>
              <a:rPr lang="en-US" b="1"/>
              <a:t>Classification</a:t>
            </a:r>
            <a:br>
              <a:rPr lang="en-US"/>
            </a:br>
            <a:r>
              <a:rPr lang="en-US" sz="1700"/>
              <a:t>Indicates the </a:t>
            </a:r>
            <a:r>
              <a:rPr lang="en-US" sz="1700" b="1"/>
              <a:t>nature of the transfer </a:t>
            </a:r>
            <a:r>
              <a:rPr lang="en-US" sz="1700"/>
              <a:t>the Instruction or Transaction represents. Most important classifications:</a:t>
            </a:r>
          </a:p>
          <a:p>
            <a:pPr lvl="1"/>
            <a:r>
              <a:rPr lang="nl-BE" sz="1700" b="1" u="sng"/>
              <a:t>Credit Transfer Initiation (CCTI):</a:t>
            </a:r>
            <a:r>
              <a:rPr lang="nl-BE" sz="1700" b="1"/>
              <a:t> </a:t>
            </a:r>
            <a:r>
              <a:rPr lang="en-US" sz="1700"/>
              <a:t>classification used for payments that are received from an initiating party. The classification is used to request movement of funds from the debit party account to a credit party. The classification is used for, for example, </a:t>
            </a:r>
            <a:r>
              <a:rPr lang="en-US" sz="1700" b="1"/>
              <a:t>SWIFT MT101 </a:t>
            </a:r>
            <a:r>
              <a:rPr lang="en-US" sz="1700"/>
              <a:t>and </a:t>
            </a:r>
            <a:r>
              <a:rPr lang="en-US" sz="1700" b="1"/>
              <a:t>PAIN.001</a:t>
            </a:r>
            <a:r>
              <a:rPr lang="en-US" sz="1700"/>
              <a:t> messages.</a:t>
            </a:r>
            <a:endParaRPr lang="nl-BE" sz="1700"/>
          </a:p>
          <a:p>
            <a:pPr lvl="1"/>
            <a:r>
              <a:rPr lang="nl-BE" sz="1700" b="1" u="sng"/>
              <a:t>(FI2FI Customer) Credit Transfer:</a:t>
            </a:r>
            <a:r>
              <a:rPr lang="nl-BE" sz="1700" b="1"/>
              <a:t> </a:t>
            </a:r>
            <a:r>
              <a:rPr lang="en-US" sz="1700"/>
              <a:t>classification used for payments exchanged between the debit party agent and credit party agent, directly or through other agents and/or a payment clearing and settlement system. It is used to move funds from a debit party account to a credit party. The classification is used for, for example, </a:t>
            </a:r>
            <a:r>
              <a:rPr lang="en-US" sz="1700" b="1"/>
              <a:t>SWIFT MT103, MT102 </a:t>
            </a:r>
            <a:r>
              <a:rPr lang="en-US" sz="1700"/>
              <a:t>and </a:t>
            </a:r>
            <a:r>
              <a:rPr lang="en-US" sz="1700" b="1"/>
              <a:t>PACS.008</a:t>
            </a:r>
            <a:r>
              <a:rPr lang="en-US" sz="1700"/>
              <a:t> messages.</a:t>
            </a:r>
            <a:endParaRPr lang="nl-BE" sz="1700"/>
          </a:p>
          <a:p>
            <a:pPr lvl="1"/>
            <a:r>
              <a:rPr lang="nl-BE" sz="1700" b="1" u="sng"/>
              <a:t>Financial Institution Credit Transfer:</a:t>
            </a:r>
            <a:r>
              <a:rPr lang="nl-BE" sz="1700" b="1"/>
              <a:t> </a:t>
            </a:r>
            <a:r>
              <a:rPr lang="en-US" sz="1700"/>
              <a:t>classification used for payments exchanged between a debit party financial institution to a credit party  financial institution, directly or through other agents and/or a payment clearing and settlement system. It is used to move funds from a </a:t>
            </a:r>
            <a:br>
              <a:rPr lang="en-US" sz="1700"/>
            </a:br>
            <a:r>
              <a:rPr lang="en-US" sz="1700"/>
              <a:t>debit party account to a credit party, where both debit party and</a:t>
            </a:r>
            <a:br>
              <a:rPr lang="en-US" sz="1700"/>
            </a:br>
            <a:r>
              <a:rPr lang="en-US" sz="1700"/>
              <a:t>credit party are financial institutions. system. It is used to move funds from a debit party account to a credit party. The classification is used for, </a:t>
            </a:r>
            <a:br>
              <a:rPr lang="en-US" sz="1700"/>
            </a:br>
            <a:r>
              <a:rPr lang="en-US" sz="1700"/>
              <a:t>for example, </a:t>
            </a:r>
            <a:r>
              <a:rPr lang="en-US" sz="1700" b="1"/>
              <a:t>SWIFT MT202 </a:t>
            </a:r>
            <a:r>
              <a:rPr lang="en-US" sz="1700"/>
              <a:t>and </a:t>
            </a:r>
            <a:r>
              <a:rPr lang="en-US" sz="1700" b="1"/>
              <a:t>PACS.009</a:t>
            </a:r>
            <a:r>
              <a:rPr lang="en-US" sz="1700"/>
              <a:t> messages.</a:t>
            </a:r>
          </a:p>
          <a:p>
            <a:pPr lvl="1"/>
            <a:endParaRPr lang="en-US" sz="1800"/>
          </a:p>
        </p:txBody>
      </p:sp>
      <p:grpSp>
        <p:nvGrpSpPr>
          <p:cNvPr id="8" name="Group 7"/>
          <p:cNvGrpSpPr/>
          <p:nvPr/>
        </p:nvGrpSpPr>
        <p:grpSpPr>
          <a:xfrm>
            <a:off x="7995989" y="5701049"/>
            <a:ext cx="1073580" cy="1050621"/>
            <a:chOff x="841856" y="1015631"/>
            <a:chExt cx="1476042" cy="1444477"/>
          </a:xfrm>
        </p:grpSpPr>
        <p:sp>
          <p:nvSpPr>
            <p:cNvPr id="9" name="TextBox 8"/>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1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8101345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nl-BE"/>
              <a:t>Payment – parties and agents</a:t>
            </a:r>
            <a:endParaRPr lang="en-US"/>
          </a:p>
        </p:txBody>
      </p:sp>
      <p:sp>
        <p:nvSpPr>
          <p:cNvPr id="63491" name="Content Placeholder 2"/>
          <p:cNvSpPr>
            <a:spLocks noGrp="1"/>
          </p:cNvSpPr>
          <p:nvPr>
            <p:ph idx="1"/>
          </p:nvPr>
        </p:nvSpPr>
        <p:spPr>
          <a:xfrm>
            <a:off x="457200" y="965216"/>
            <a:ext cx="8229600" cy="5429288"/>
          </a:xfrm>
        </p:spPr>
        <p:txBody>
          <a:bodyPr>
            <a:normAutofit/>
          </a:bodyPr>
          <a:lstStyle/>
          <a:p>
            <a:r>
              <a:rPr lang="en-GB" sz="2000" b="1"/>
              <a:t>OPF Bank</a:t>
            </a:r>
            <a:br>
              <a:rPr lang="en-GB" sz="2000"/>
            </a:br>
            <a:r>
              <a:rPr lang="en-GB" sz="1700"/>
              <a:t>Bank at which the Clear2Pay OPF system is running</a:t>
            </a:r>
            <a:endParaRPr lang="nl-BE" sz="1700"/>
          </a:p>
          <a:p>
            <a:r>
              <a:rPr lang="nl-BE" sz="2000" b="1"/>
              <a:t>Debit party</a:t>
            </a:r>
            <a:r>
              <a:rPr lang="en-GB" sz="2000"/>
              <a:t> </a:t>
            </a:r>
            <a:r>
              <a:rPr lang="en-GB" sz="1000"/>
              <a:t>(Trn)</a:t>
            </a:r>
            <a:r>
              <a:rPr lang="nl-BE" sz="1000" b="1"/>
              <a:t> </a:t>
            </a:r>
            <a:r>
              <a:rPr lang="nl-BE" sz="2000" b="1"/>
              <a:t>/ Originating party </a:t>
            </a:r>
            <a:r>
              <a:rPr lang="nl-BE" sz="1000"/>
              <a:t>(Instr; Customer Initiated Credit Transfer) </a:t>
            </a:r>
            <a:br>
              <a:rPr lang="nl-BE"/>
            </a:br>
            <a:r>
              <a:rPr lang="en-US" sz="1600"/>
              <a:t>Party that owes an amount of money to the credit party </a:t>
            </a:r>
            <a:r>
              <a:rPr lang="en-US" sz="1600" i="1"/>
              <a:t>(50a)</a:t>
            </a:r>
          </a:p>
          <a:p>
            <a:r>
              <a:rPr lang="nl-BE" sz="2000" b="1"/>
              <a:t>Credit party</a:t>
            </a:r>
            <a:r>
              <a:rPr lang="en-GB"/>
              <a:t> </a:t>
            </a:r>
            <a:r>
              <a:rPr lang="en-GB" sz="1000"/>
              <a:t>(Trn) </a:t>
            </a:r>
            <a:br>
              <a:rPr lang="nl-BE"/>
            </a:br>
            <a:r>
              <a:rPr lang="en-US" sz="1600"/>
              <a:t>Party to which an amount of money is due </a:t>
            </a:r>
            <a:r>
              <a:rPr lang="en-US" sz="1600" i="1"/>
              <a:t>(59a)</a:t>
            </a:r>
            <a:endParaRPr lang="nl-BE" i="1"/>
          </a:p>
          <a:p>
            <a:r>
              <a:rPr lang="nl-BE" sz="2000" b="1"/>
              <a:t>Ultimate debit party </a:t>
            </a:r>
            <a:r>
              <a:rPr lang="en-GB" sz="1000"/>
              <a:t>(Trn)</a:t>
            </a:r>
            <a:br>
              <a:rPr lang="en-GB" sz="1000"/>
            </a:br>
            <a:r>
              <a:rPr lang="en-US" sz="1000"/>
              <a:t> </a:t>
            </a:r>
            <a:r>
              <a:rPr lang="en-US" sz="1600"/>
              <a:t>Ultimate party that owes an amount of money to the (ultimate) credit party</a:t>
            </a:r>
            <a:endParaRPr lang="nl-BE" sz="1600"/>
          </a:p>
          <a:p>
            <a:r>
              <a:rPr lang="nl-BE" sz="2000" b="1"/>
              <a:t>Ultimate credit party </a:t>
            </a:r>
            <a:r>
              <a:rPr lang="en-GB" sz="1000"/>
              <a:t>(Trn)</a:t>
            </a:r>
            <a:br>
              <a:rPr lang="en-GB" sz="1000"/>
            </a:br>
            <a:r>
              <a:rPr lang="en-US" sz="1600"/>
              <a:t> Ultimate party to which an amount of money is due</a:t>
            </a:r>
            <a:endParaRPr lang="nl-BE" sz="1600"/>
          </a:p>
          <a:p>
            <a:r>
              <a:rPr lang="nl-BE" sz="2000" b="1"/>
              <a:t>Initiating party </a:t>
            </a:r>
            <a:r>
              <a:rPr lang="en-GB" sz="1000"/>
              <a:t>(Instr)</a:t>
            </a:r>
            <a:r>
              <a:rPr lang="nl-BE" sz="1000"/>
              <a:t> </a:t>
            </a:r>
            <a:br>
              <a:rPr lang="nl-BE" sz="2000" b="1"/>
            </a:br>
            <a:r>
              <a:rPr lang="en-US" sz="1600"/>
              <a:t>Party that initiates the payment</a:t>
            </a:r>
            <a:endParaRPr lang="nl-BE" sz="1600"/>
          </a:p>
          <a:p>
            <a:r>
              <a:rPr lang="nl-BE" sz="2000" b="1"/>
              <a:t>Debit party agent </a:t>
            </a:r>
            <a:r>
              <a:rPr lang="en-GB" sz="1000"/>
              <a:t>(Trn)</a:t>
            </a:r>
            <a:r>
              <a:rPr lang="nl-BE" sz="1000"/>
              <a:t> </a:t>
            </a:r>
            <a:r>
              <a:rPr lang="nl-BE" sz="2000" b="1"/>
              <a:t>/ Originating party agent </a:t>
            </a:r>
            <a:r>
              <a:rPr lang="nl-BE" sz="1100"/>
              <a:t>(Instr; Customer Initiated Credit Transfer) </a:t>
            </a:r>
            <a:br>
              <a:rPr lang="nl-BE"/>
            </a:br>
            <a:r>
              <a:rPr lang="en-US" sz="1600"/>
              <a:t>Financial institution servicing an account for the debit party </a:t>
            </a:r>
            <a:r>
              <a:rPr lang="en-US" sz="1600" i="1"/>
              <a:t>(sender/52a)</a:t>
            </a:r>
            <a:endParaRPr lang="nl-BE"/>
          </a:p>
          <a:p>
            <a:r>
              <a:rPr lang="nl-BE" sz="2000" b="1"/>
              <a:t>Credit party agent </a:t>
            </a:r>
            <a:r>
              <a:rPr lang="en-GB" sz="1000"/>
              <a:t>(Trn)</a:t>
            </a:r>
            <a:r>
              <a:rPr lang="nl-BE" sz="1000"/>
              <a:t> </a:t>
            </a:r>
            <a:br>
              <a:rPr lang="nl-BE"/>
            </a:br>
            <a:r>
              <a:rPr lang="en-US" sz="1600"/>
              <a:t>Financial institution servicing an account for the credit party </a:t>
            </a:r>
            <a:r>
              <a:rPr lang="en-US" sz="1600" i="1"/>
              <a:t>(receiver/57a)</a:t>
            </a:r>
            <a:endParaRPr lang="nl-BE"/>
          </a:p>
        </p:txBody>
      </p:sp>
      <p:grpSp>
        <p:nvGrpSpPr>
          <p:cNvPr id="28" name="Group 27"/>
          <p:cNvGrpSpPr/>
          <p:nvPr/>
        </p:nvGrpSpPr>
        <p:grpSpPr>
          <a:xfrm>
            <a:off x="7995989" y="5701049"/>
            <a:ext cx="1073580" cy="1050621"/>
            <a:chOff x="841856" y="1015631"/>
            <a:chExt cx="1476042" cy="1444477"/>
          </a:xfrm>
        </p:grpSpPr>
        <p:sp>
          <p:nvSpPr>
            <p:cNvPr id="29" name="TextBox 28"/>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30" name="Picture 5"/>
            <p:cNvPicPr>
              <a:picLocks noChangeAspect="1" noChangeArrowheads="1"/>
            </p:cNvPicPr>
            <p:nvPr/>
          </p:nvPicPr>
          <p:blipFill>
            <a:blip r:embed="rId3"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283512183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7995989" y="5701049"/>
            <a:ext cx="1073580" cy="1050621"/>
            <a:chOff x="841856" y="1015631"/>
            <a:chExt cx="1476042" cy="1444477"/>
          </a:xfrm>
        </p:grpSpPr>
        <p:sp>
          <p:nvSpPr>
            <p:cNvPr id="26" name="TextBox 25"/>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7" name="Picture 5"/>
            <p:cNvPicPr>
              <a:picLocks noChangeAspect="1" noChangeArrowheads="1"/>
            </p:cNvPicPr>
            <p:nvPr/>
          </p:nvPicPr>
          <p:blipFill>
            <a:blip r:embed="rId3"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
        <p:nvSpPr>
          <p:cNvPr id="63490" name="Title 1"/>
          <p:cNvSpPr>
            <a:spLocks noGrp="1"/>
          </p:cNvSpPr>
          <p:nvPr>
            <p:ph type="title"/>
          </p:nvPr>
        </p:nvSpPr>
        <p:spPr/>
        <p:txBody>
          <a:bodyPr/>
          <a:lstStyle/>
          <a:p>
            <a:r>
              <a:rPr lang="nl-BE"/>
              <a:t>Payment – parties and agents</a:t>
            </a:r>
            <a:endParaRPr lang="en-US"/>
          </a:p>
        </p:txBody>
      </p:sp>
      <p:sp>
        <p:nvSpPr>
          <p:cNvPr id="63491" name="Content Placeholder 2"/>
          <p:cNvSpPr>
            <a:spLocks noGrp="1"/>
          </p:cNvSpPr>
          <p:nvPr>
            <p:ph idx="1"/>
          </p:nvPr>
        </p:nvSpPr>
        <p:spPr>
          <a:xfrm>
            <a:off x="457200" y="965216"/>
            <a:ext cx="8229600" cy="5429288"/>
          </a:xfrm>
        </p:spPr>
        <p:txBody>
          <a:bodyPr>
            <a:normAutofit/>
          </a:bodyPr>
          <a:lstStyle/>
          <a:p>
            <a:r>
              <a:rPr lang="nl-BE" sz="2000" b="1"/>
              <a:t>Intermediary agent</a:t>
            </a:r>
            <a:r>
              <a:rPr lang="en-GB" sz="2000"/>
              <a:t> </a:t>
            </a:r>
            <a:r>
              <a:rPr lang="en-GB" sz="1100"/>
              <a:t>(Trn)</a:t>
            </a:r>
            <a:r>
              <a:rPr lang="nl-BE" sz="1100"/>
              <a:t> </a:t>
            </a:r>
            <a:br>
              <a:rPr lang="nl-BE" sz="2000"/>
            </a:br>
            <a:r>
              <a:rPr lang="nl-BE" sz="1600"/>
              <a:t>Financial institution between the debit party agent and credit party agent </a:t>
            </a:r>
            <a:r>
              <a:rPr lang="nl-BE" sz="1600" i="1"/>
              <a:t>(56a)</a:t>
            </a:r>
            <a:endParaRPr lang="en-GB" sz="2000" b="1"/>
          </a:p>
          <a:p>
            <a:r>
              <a:rPr lang="en-GB" sz="2000" b="1"/>
              <a:t>Instructing Agent </a:t>
            </a:r>
            <a:r>
              <a:rPr lang="en-GB" sz="1000"/>
              <a:t>(Instr)</a:t>
            </a:r>
            <a:r>
              <a:rPr lang="en-GB" sz="2000"/>
              <a:t> </a:t>
            </a:r>
            <a:r>
              <a:rPr lang="en-GB" sz="2000" b="1"/>
              <a:t>/ Sending party </a:t>
            </a:r>
            <a:r>
              <a:rPr lang="en-GB" sz="1000"/>
              <a:t>(Intchg)</a:t>
            </a:r>
            <a:br>
              <a:rPr lang="en-GB" sz="3200" b="1"/>
            </a:br>
            <a:r>
              <a:rPr lang="en-US" sz="1600"/>
              <a:t>Agent that instructs the next party in the chain to carry out the payment </a:t>
            </a:r>
            <a:r>
              <a:rPr lang="en-US" sz="1600" i="1"/>
              <a:t>(sender)</a:t>
            </a:r>
            <a:endParaRPr lang="en-GB" sz="1600" i="1"/>
          </a:p>
          <a:p>
            <a:r>
              <a:rPr lang="en-GB" sz="2000" b="1"/>
              <a:t>Instructed Agent </a:t>
            </a:r>
            <a:r>
              <a:rPr lang="en-GB" sz="1000"/>
              <a:t>(Instr)</a:t>
            </a:r>
            <a:r>
              <a:rPr lang="en-GB" sz="2000"/>
              <a:t> </a:t>
            </a:r>
            <a:r>
              <a:rPr lang="en-GB" sz="2000" b="1"/>
              <a:t>/ Receiving party </a:t>
            </a:r>
            <a:r>
              <a:rPr lang="en-GB" sz="1000"/>
              <a:t>(Intchg) </a:t>
            </a:r>
            <a:br>
              <a:rPr lang="en-GB" sz="3200" b="1"/>
            </a:br>
            <a:r>
              <a:rPr lang="en-US" sz="1600"/>
              <a:t>Agent that is instructed by the previous party in the chain to carry out the payment </a:t>
            </a:r>
            <a:r>
              <a:rPr lang="en-US" sz="1600" i="1"/>
              <a:t>(receiver)</a:t>
            </a:r>
            <a:endParaRPr lang="en-GB" sz="1600" i="1"/>
          </a:p>
          <a:p>
            <a:r>
              <a:rPr lang="nl-BE" sz="2000" b="1"/>
              <a:t>Forwarding Agent </a:t>
            </a:r>
            <a:r>
              <a:rPr lang="en-GB" sz="1000"/>
              <a:t>(Instr) </a:t>
            </a:r>
            <a:br>
              <a:rPr lang="nl-BE" sz="2000" b="1"/>
            </a:br>
            <a:r>
              <a:rPr lang="en-US" sz="2000"/>
              <a:t>Financial institution that receives the instruction from the initiating party and forwards it to the next agent in the payment chain for execution.</a:t>
            </a:r>
            <a:endParaRPr lang="nl-BE" sz="2000" b="1"/>
          </a:p>
          <a:p>
            <a:endParaRPr lang="nl-BE"/>
          </a:p>
        </p:txBody>
      </p:sp>
    </p:spTree>
    <p:extLst>
      <p:ext uri="{BB962C8B-B14F-4D97-AF65-F5344CB8AC3E}">
        <p14:creationId xmlns:p14="http://schemas.microsoft.com/office/powerpoint/2010/main" val="427747435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5" descr="D:\Work docs\ICT\Training\Reference material\MT101.gif"/>
          <p:cNvPicPr>
            <a:picLocks noChangeAspect="1" noChangeArrowheads="1"/>
          </p:cNvPicPr>
          <p:nvPr/>
        </p:nvPicPr>
        <p:blipFill>
          <a:blip r:embed="rId2" cstate="print"/>
          <a:srcRect/>
          <a:stretch>
            <a:fillRect/>
          </a:stretch>
        </p:blipFill>
        <p:spPr bwMode="auto">
          <a:xfrm>
            <a:off x="178574" y="1212599"/>
            <a:ext cx="4172345" cy="3848499"/>
          </a:xfrm>
          <a:prstGeom prst="rect">
            <a:avLst/>
          </a:prstGeom>
          <a:solidFill>
            <a:schemeClr val="bg1"/>
          </a:solidFill>
        </p:spPr>
      </p:pic>
      <p:sp>
        <p:nvSpPr>
          <p:cNvPr id="40" name="Isosceles Triangle 39"/>
          <p:cNvSpPr/>
          <p:nvPr/>
        </p:nvSpPr>
        <p:spPr>
          <a:xfrm rot="5400000">
            <a:off x="1775636" y="2977116"/>
            <a:ext cx="287079" cy="340242"/>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9" name="Rectangle 38"/>
          <p:cNvSpPr/>
          <p:nvPr/>
        </p:nvSpPr>
        <p:spPr>
          <a:xfrm>
            <a:off x="329613" y="2796363"/>
            <a:ext cx="1456661" cy="142476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nl-BE"/>
              <a:t>Payment – parties and agents </a:t>
            </a:r>
            <a:r>
              <a:rPr lang="nl-BE" sz="1600"/>
              <a:t>(map MT101)</a:t>
            </a:r>
            <a:endParaRPr lang="en-US"/>
          </a:p>
        </p:txBody>
      </p:sp>
      <p:sp>
        <p:nvSpPr>
          <p:cNvPr id="14" name="Rectangle 13"/>
          <p:cNvSpPr/>
          <p:nvPr/>
        </p:nvSpPr>
        <p:spPr>
          <a:xfrm>
            <a:off x="4514975" y="4985708"/>
            <a:ext cx="1712172" cy="1488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BE" sz="1000"/>
              <a:t>Interchange</a:t>
            </a:r>
            <a:endParaRPr lang="en-US" sz="1000"/>
          </a:p>
        </p:txBody>
      </p:sp>
      <p:sp>
        <p:nvSpPr>
          <p:cNvPr id="15" name="Rectangle 14"/>
          <p:cNvSpPr/>
          <p:nvPr/>
        </p:nvSpPr>
        <p:spPr>
          <a:xfrm>
            <a:off x="4507887" y="5223168"/>
            <a:ext cx="1712172" cy="16656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nl-BE" sz="1000"/>
              <a:t>Instruction</a:t>
            </a:r>
            <a:endParaRPr lang="en-US" sz="1000"/>
          </a:p>
        </p:txBody>
      </p:sp>
      <p:sp>
        <p:nvSpPr>
          <p:cNvPr id="16" name="Rectangle 15"/>
          <p:cNvSpPr/>
          <p:nvPr/>
        </p:nvSpPr>
        <p:spPr>
          <a:xfrm>
            <a:off x="4504337" y="5471272"/>
            <a:ext cx="1712172" cy="15237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BE" sz="1000"/>
              <a:t>Transaction</a:t>
            </a:r>
            <a:endParaRPr lang="en-US" sz="1000"/>
          </a:p>
        </p:txBody>
      </p:sp>
      <p:sp>
        <p:nvSpPr>
          <p:cNvPr id="17" name="TextBox 16"/>
          <p:cNvSpPr txBox="1"/>
          <p:nvPr/>
        </p:nvSpPr>
        <p:spPr>
          <a:xfrm>
            <a:off x="1690580" y="2413630"/>
            <a:ext cx="1233376" cy="20201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nl-BE" sz="1000"/>
              <a:t>Instructing agent</a:t>
            </a:r>
            <a:endParaRPr lang="en-US" sz="1000"/>
          </a:p>
        </p:txBody>
      </p:sp>
      <p:sp>
        <p:nvSpPr>
          <p:cNvPr id="18" name="TextBox 17"/>
          <p:cNvSpPr txBox="1"/>
          <p:nvPr/>
        </p:nvSpPr>
        <p:spPr>
          <a:xfrm>
            <a:off x="428838" y="3225247"/>
            <a:ext cx="1233376" cy="20201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nl-BE" sz="1000"/>
              <a:t>Instructed agent</a:t>
            </a:r>
            <a:endParaRPr lang="en-US" sz="1000"/>
          </a:p>
        </p:txBody>
      </p:sp>
      <p:sp>
        <p:nvSpPr>
          <p:cNvPr id="19" name="TextBox 18"/>
          <p:cNvSpPr txBox="1"/>
          <p:nvPr/>
        </p:nvSpPr>
        <p:spPr>
          <a:xfrm>
            <a:off x="1694124" y="2183255"/>
            <a:ext cx="1233376" cy="2020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nl-BE" sz="1000"/>
              <a:t>Sending party</a:t>
            </a:r>
            <a:endParaRPr lang="en-US" sz="1000"/>
          </a:p>
        </p:txBody>
      </p:sp>
      <p:sp>
        <p:nvSpPr>
          <p:cNvPr id="20" name="TextBox 19"/>
          <p:cNvSpPr txBox="1"/>
          <p:nvPr/>
        </p:nvSpPr>
        <p:spPr>
          <a:xfrm>
            <a:off x="421750" y="2984253"/>
            <a:ext cx="1233376" cy="2020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nl-BE" sz="1000"/>
              <a:t>Receiving party</a:t>
            </a:r>
            <a:endParaRPr lang="en-US" sz="1000"/>
          </a:p>
        </p:txBody>
      </p:sp>
      <p:sp>
        <p:nvSpPr>
          <p:cNvPr id="21" name="TextBox 20"/>
          <p:cNvSpPr txBox="1"/>
          <p:nvPr/>
        </p:nvSpPr>
        <p:spPr>
          <a:xfrm>
            <a:off x="1708301" y="4940603"/>
            <a:ext cx="1233376" cy="20201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nl-BE" sz="1000"/>
              <a:t>Credit party agent</a:t>
            </a:r>
            <a:endParaRPr lang="en-US" sz="1000"/>
          </a:p>
        </p:txBody>
      </p:sp>
      <p:sp>
        <p:nvSpPr>
          <p:cNvPr id="22" name="TextBox 21"/>
          <p:cNvSpPr txBox="1"/>
          <p:nvPr/>
        </p:nvSpPr>
        <p:spPr>
          <a:xfrm>
            <a:off x="3062194" y="4933493"/>
            <a:ext cx="1233376" cy="19140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nl-BE" sz="1000"/>
              <a:t>Credit party</a:t>
            </a:r>
            <a:endParaRPr lang="en-US" sz="1000"/>
          </a:p>
        </p:txBody>
      </p:sp>
      <p:sp>
        <p:nvSpPr>
          <p:cNvPr id="27" name="TextBox 26"/>
          <p:cNvSpPr txBox="1"/>
          <p:nvPr/>
        </p:nvSpPr>
        <p:spPr>
          <a:xfrm>
            <a:off x="425292" y="3923419"/>
            <a:ext cx="1233376" cy="20201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nl-BE" sz="1000"/>
              <a:t>Debit party agent</a:t>
            </a:r>
            <a:endParaRPr lang="en-US" sz="1000"/>
          </a:p>
        </p:txBody>
      </p:sp>
      <p:sp>
        <p:nvSpPr>
          <p:cNvPr id="29" name="TextBox 28"/>
          <p:cNvSpPr txBox="1"/>
          <p:nvPr/>
        </p:nvSpPr>
        <p:spPr>
          <a:xfrm>
            <a:off x="428836" y="3469776"/>
            <a:ext cx="1233376" cy="42174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nl-BE" sz="1000"/>
              <a:t>Originating Party Agent</a:t>
            </a:r>
            <a:endParaRPr lang="en-US" sz="1000"/>
          </a:p>
        </p:txBody>
      </p:sp>
      <p:grpSp>
        <p:nvGrpSpPr>
          <p:cNvPr id="3" name="Group 10"/>
          <p:cNvGrpSpPr/>
          <p:nvPr/>
        </p:nvGrpSpPr>
        <p:grpSpPr>
          <a:xfrm>
            <a:off x="7995989" y="5701049"/>
            <a:ext cx="1073580" cy="1050621"/>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13" name="Picture 5"/>
            <p:cNvPicPr>
              <a:picLocks noChangeAspect="1" noChangeArrowheads="1"/>
            </p:cNvPicPr>
            <p:nvPr/>
          </p:nvPicPr>
          <p:blipFill>
            <a:blip r:embed="rId3"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208908" name="Picture 12"/>
          <p:cNvPicPr>
            <a:picLocks noChangeAspect="1" noChangeArrowheads="1"/>
          </p:cNvPicPr>
          <p:nvPr/>
        </p:nvPicPr>
        <p:blipFill>
          <a:blip r:embed="rId4" cstate="print"/>
          <a:srcRect/>
          <a:stretch>
            <a:fillRect/>
          </a:stretch>
        </p:blipFill>
        <p:spPr bwMode="auto">
          <a:xfrm>
            <a:off x="4491680" y="3606265"/>
            <a:ext cx="4556904" cy="1311339"/>
          </a:xfrm>
          <a:prstGeom prst="rect">
            <a:avLst/>
          </a:prstGeom>
          <a:noFill/>
          <a:ln w="28575" cap="flat" cmpd="sng" algn="ctr">
            <a:noFill/>
            <a:prstDash val="solid"/>
            <a:miter lim="800000"/>
            <a:headEnd type="none" w="med" len="med"/>
            <a:tailEnd type="none" w="med" len="med"/>
          </a:ln>
          <a:effectLst/>
        </p:spPr>
      </p:pic>
      <p:pic>
        <p:nvPicPr>
          <p:cNvPr id="28" name="Picture 8"/>
          <p:cNvPicPr>
            <a:picLocks noChangeAspect="1" noChangeArrowheads="1"/>
          </p:cNvPicPr>
          <p:nvPr/>
        </p:nvPicPr>
        <p:blipFill>
          <a:blip r:embed="rId5" cstate="print"/>
          <a:srcRect/>
          <a:stretch>
            <a:fillRect/>
          </a:stretch>
        </p:blipFill>
        <p:spPr bwMode="auto">
          <a:xfrm>
            <a:off x="4470548" y="1179992"/>
            <a:ext cx="4577531" cy="2445709"/>
          </a:xfrm>
          <a:prstGeom prst="rect">
            <a:avLst/>
          </a:prstGeom>
          <a:noFill/>
          <a:ln w="28575" cap="flat" cmpd="sng" algn="ctr">
            <a:noFill/>
            <a:prstDash val="solid"/>
            <a:miter lim="800000"/>
            <a:headEnd type="none" w="med" len="med"/>
            <a:tailEnd type="none" w="med" len="med"/>
          </a:ln>
        </p:spPr>
      </p:pic>
      <p:sp>
        <p:nvSpPr>
          <p:cNvPr id="34" name="TextBox 33"/>
          <p:cNvSpPr txBox="1"/>
          <p:nvPr/>
        </p:nvSpPr>
        <p:spPr>
          <a:xfrm>
            <a:off x="553978" y="2764466"/>
            <a:ext cx="926857" cy="276999"/>
          </a:xfrm>
          <a:prstGeom prst="rect">
            <a:avLst/>
          </a:prstGeom>
          <a:noFill/>
        </p:spPr>
        <p:txBody>
          <a:bodyPr wrap="none" rtlCol="0">
            <a:spAutoFit/>
          </a:bodyPr>
          <a:lstStyle/>
          <a:p>
            <a:r>
              <a:rPr lang="nl-BE"/>
              <a:t>OPF Bank</a:t>
            </a:r>
            <a:endParaRPr lang="en-US"/>
          </a:p>
        </p:txBody>
      </p:sp>
      <p:sp>
        <p:nvSpPr>
          <p:cNvPr id="35" name="TextBox 34"/>
          <p:cNvSpPr txBox="1"/>
          <p:nvPr/>
        </p:nvSpPr>
        <p:spPr>
          <a:xfrm>
            <a:off x="304798" y="2420699"/>
            <a:ext cx="1233376" cy="20201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nl-BE" sz="1000"/>
              <a:t>Debit party</a:t>
            </a:r>
            <a:endParaRPr lang="en-US" sz="1000"/>
          </a:p>
        </p:txBody>
      </p:sp>
      <p:sp>
        <p:nvSpPr>
          <p:cNvPr id="36" name="TextBox 35"/>
          <p:cNvSpPr txBox="1"/>
          <p:nvPr/>
        </p:nvSpPr>
        <p:spPr>
          <a:xfrm>
            <a:off x="304801" y="2165514"/>
            <a:ext cx="1233376" cy="21617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nl-BE" sz="1000"/>
              <a:t>Originating Party</a:t>
            </a:r>
            <a:endParaRPr lang="en-US" sz="1000"/>
          </a:p>
        </p:txBody>
      </p:sp>
    </p:spTree>
    <p:extLst>
      <p:ext uri="{BB962C8B-B14F-4D97-AF65-F5344CB8AC3E}">
        <p14:creationId xmlns:p14="http://schemas.microsoft.com/office/powerpoint/2010/main" val="28687916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850" name="Picture 2"/>
          <p:cNvPicPr>
            <a:picLocks noChangeAspect="1" noChangeArrowheads="1"/>
          </p:cNvPicPr>
          <p:nvPr/>
        </p:nvPicPr>
        <p:blipFill>
          <a:blip r:embed="rId2" cstate="print"/>
          <a:srcRect/>
          <a:stretch>
            <a:fillRect/>
          </a:stretch>
        </p:blipFill>
        <p:spPr bwMode="auto">
          <a:xfrm>
            <a:off x="131133" y="1183321"/>
            <a:ext cx="4267200" cy="5448300"/>
          </a:xfrm>
          <a:prstGeom prst="rect">
            <a:avLst/>
          </a:prstGeom>
          <a:noFill/>
          <a:ln w="28575" cap="flat" cmpd="sng" algn="ctr">
            <a:noFill/>
            <a:prstDash val="solid"/>
            <a:miter lim="800000"/>
            <a:headEnd type="none" w="med" len="med"/>
            <a:tailEnd type="none" w="med" len="med"/>
          </a:ln>
        </p:spPr>
      </p:pic>
      <p:pic>
        <p:nvPicPr>
          <p:cNvPr id="206852" name="Picture 4"/>
          <p:cNvPicPr>
            <a:picLocks noChangeAspect="1" noChangeArrowheads="1"/>
          </p:cNvPicPr>
          <p:nvPr/>
        </p:nvPicPr>
        <p:blipFill>
          <a:blip r:embed="rId3" cstate="print"/>
          <a:srcRect/>
          <a:stretch>
            <a:fillRect/>
          </a:stretch>
        </p:blipFill>
        <p:spPr bwMode="auto">
          <a:xfrm>
            <a:off x="4510090" y="3673994"/>
            <a:ext cx="4467046" cy="1382502"/>
          </a:xfrm>
          <a:prstGeom prst="rect">
            <a:avLst/>
          </a:prstGeom>
          <a:noFill/>
          <a:ln w="28575" cap="flat" cmpd="sng" algn="ctr">
            <a:noFill/>
            <a:prstDash val="solid"/>
            <a:miter lim="800000"/>
            <a:headEnd type="none" w="med" len="med"/>
            <a:tailEnd type="none" w="med" len="med"/>
          </a:ln>
        </p:spPr>
      </p:pic>
      <p:sp>
        <p:nvSpPr>
          <p:cNvPr id="46" name="Isosceles Triangle 45"/>
          <p:cNvSpPr/>
          <p:nvPr/>
        </p:nvSpPr>
        <p:spPr>
          <a:xfrm rot="5400000">
            <a:off x="1658678" y="4550753"/>
            <a:ext cx="287079" cy="340242"/>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nl-BE"/>
              <a:t>Payment – parties and agents </a:t>
            </a:r>
            <a:r>
              <a:rPr lang="nl-BE" sz="1600"/>
              <a:t>(map MT103)</a:t>
            </a:r>
            <a:endParaRPr lang="en-US"/>
          </a:p>
        </p:txBody>
      </p:sp>
      <p:grpSp>
        <p:nvGrpSpPr>
          <p:cNvPr id="24" name="Group 23"/>
          <p:cNvGrpSpPr/>
          <p:nvPr/>
        </p:nvGrpSpPr>
        <p:grpSpPr>
          <a:xfrm>
            <a:off x="7995989" y="5701049"/>
            <a:ext cx="1073580" cy="1050621"/>
            <a:chOff x="841856" y="1015631"/>
            <a:chExt cx="1476042" cy="1444477"/>
          </a:xfrm>
        </p:grpSpPr>
        <p:sp>
          <p:nvSpPr>
            <p:cNvPr id="25" name="TextBox 2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6" name="Picture 5"/>
            <p:cNvPicPr>
              <a:picLocks noChangeAspect="1" noChangeArrowheads="1"/>
            </p:cNvPicPr>
            <p:nvPr/>
          </p:nvPicPr>
          <p:blipFill>
            <a:blip r:embed="rId4"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206851" name="Picture 3"/>
          <p:cNvPicPr>
            <a:picLocks noChangeAspect="1" noChangeArrowheads="1"/>
          </p:cNvPicPr>
          <p:nvPr/>
        </p:nvPicPr>
        <p:blipFill>
          <a:blip r:embed="rId5" cstate="print"/>
          <a:srcRect/>
          <a:stretch>
            <a:fillRect/>
          </a:stretch>
        </p:blipFill>
        <p:spPr bwMode="auto">
          <a:xfrm>
            <a:off x="4490803" y="1044097"/>
            <a:ext cx="4496331" cy="2656033"/>
          </a:xfrm>
          <a:prstGeom prst="rect">
            <a:avLst/>
          </a:prstGeom>
          <a:noFill/>
          <a:ln w="28575" cap="flat" cmpd="sng" algn="ctr">
            <a:noFill/>
            <a:prstDash val="solid"/>
            <a:miter lim="800000"/>
            <a:headEnd type="none" w="med" len="med"/>
            <a:tailEnd type="none" w="med" len="med"/>
          </a:ln>
        </p:spPr>
      </p:pic>
      <p:sp>
        <p:nvSpPr>
          <p:cNvPr id="47" name="Rectangle 46"/>
          <p:cNvSpPr/>
          <p:nvPr/>
        </p:nvSpPr>
        <p:spPr>
          <a:xfrm>
            <a:off x="212655" y="4572001"/>
            <a:ext cx="1456661" cy="72301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2" name="TextBox 31"/>
          <p:cNvSpPr txBox="1"/>
          <p:nvPr/>
        </p:nvSpPr>
        <p:spPr>
          <a:xfrm>
            <a:off x="329609" y="3508763"/>
            <a:ext cx="1233376" cy="20201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nl-BE" sz="1000"/>
              <a:t>Instructing agent</a:t>
            </a:r>
            <a:endParaRPr lang="en-US" sz="1000"/>
          </a:p>
        </p:txBody>
      </p:sp>
      <p:sp>
        <p:nvSpPr>
          <p:cNvPr id="34" name="TextBox 33"/>
          <p:cNvSpPr txBox="1"/>
          <p:nvPr/>
        </p:nvSpPr>
        <p:spPr>
          <a:xfrm>
            <a:off x="322521" y="5022129"/>
            <a:ext cx="1233376" cy="20201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nl-BE" sz="1000"/>
              <a:t>Instructed agent</a:t>
            </a:r>
            <a:endParaRPr lang="en-US" sz="1000"/>
          </a:p>
        </p:txBody>
      </p:sp>
      <p:sp>
        <p:nvSpPr>
          <p:cNvPr id="35" name="Rectangle 34"/>
          <p:cNvSpPr/>
          <p:nvPr/>
        </p:nvSpPr>
        <p:spPr>
          <a:xfrm>
            <a:off x="4514975" y="5146175"/>
            <a:ext cx="1712172" cy="1488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BE" sz="1000"/>
              <a:t>Interchange</a:t>
            </a:r>
            <a:endParaRPr lang="en-US" sz="1000"/>
          </a:p>
        </p:txBody>
      </p:sp>
      <p:sp>
        <p:nvSpPr>
          <p:cNvPr id="36" name="Rectangle 35"/>
          <p:cNvSpPr/>
          <p:nvPr/>
        </p:nvSpPr>
        <p:spPr>
          <a:xfrm>
            <a:off x="4507887" y="5383635"/>
            <a:ext cx="1712172" cy="16656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nl-BE" sz="1000"/>
              <a:t>Instruction</a:t>
            </a:r>
            <a:endParaRPr lang="en-US" sz="1000"/>
          </a:p>
        </p:txBody>
      </p:sp>
      <p:sp>
        <p:nvSpPr>
          <p:cNvPr id="37" name="Rectangle 36"/>
          <p:cNvSpPr/>
          <p:nvPr/>
        </p:nvSpPr>
        <p:spPr>
          <a:xfrm>
            <a:off x="4504337" y="5631739"/>
            <a:ext cx="1712172" cy="15237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BE" sz="1000"/>
              <a:t>Transaction</a:t>
            </a:r>
            <a:endParaRPr lang="en-US" sz="1000"/>
          </a:p>
        </p:txBody>
      </p:sp>
      <p:sp>
        <p:nvSpPr>
          <p:cNvPr id="38" name="TextBox 37"/>
          <p:cNvSpPr txBox="1"/>
          <p:nvPr/>
        </p:nvSpPr>
        <p:spPr>
          <a:xfrm>
            <a:off x="333154" y="3246491"/>
            <a:ext cx="1233376" cy="2020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nl-BE" sz="1000"/>
              <a:t>Sending party</a:t>
            </a:r>
            <a:endParaRPr lang="en-US" sz="1000"/>
          </a:p>
        </p:txBody>
      </p:sp>
      <p:sp>
        <p:nvSpPr>
          <p:cNvPr id="39" name="TextBox 38"/>
          <p:cNvSpPr txBox="1"/>
          <p:nvPr/>
        </p:nvSpPr>
        <p:spPr>
          <a:xfrm>
            <a:off x="315433" y="4770502"/>
            <a:ext cx="1233376" cy="2020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nl-BE" sz="1000"/>
              <a:t>Receiving party</a:t>
            </a:r>
            <a:endParaRPr lang="en-US" sz="1000"/>
          </a:p>
        </p:txBody>
      </p:sp>
      <p:sp>
        <p:nvSpPr>
          <p:cNvPr id="40" name="TextBox 39"/>
          <p:cNvSpPr txBox="1"/>
          <p:nvPr/>
        </p:nvSpPr>
        <p:spPr>
          <a:xfrm>
            <a:off x="326065" y="5429704"/>
            <a:ext cx="1233376" cy="20201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nl-BE" sz="1000"/>
              <a:t>Credit party agent</a:t>
            </a:r>
            <a:endParaRPr lang="en-US" sz="1000"/>
          </a:p>
        </p:txBody>
      </p:sp>
      <p:sp>
        <p:nvSpPr>
          <p:cNvPr id="41" name="TextBox 40"/>
          <p:cNvSpPr txBox="1"/>
          <p:nvPr/>
        </p:nvSpPr>
        <p:spPr>
          <a:xfrm>
            <a:off x="318977" y="6209425"/>
            <a:ext cx="1233376" cy="20201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nl-BE" sz="1000"/>
              <a:t>Credit party</a:t>
            </a:r>
            <a:endParaRPr lang="en-US" sz="1000"/>
          </a:p>
        </p:txBody>
      </p:sp>
      <p:sp>
        <p:nvSpPr>
          <p:cNvPr id="42" name="TextBox 41"/>
          <p:cNvSpPr txBox="1"/>
          <p:nvPr/>
        </p:nvSpPr>
        <p:spPr>
          <a:xfrm>
            <a:off x="329609" y="2466764"/>
            <a:ext cx="1233376" cy="20201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nl-BE" sz="1000"/>
              <a:t>Debit party agent</a:t>
            </a:r>
            <a:endParaRPr lang="en-US" sz="1000"/>
          </a:p>
        </p:txBody>
      </p:sp>
      <p:sp>
        <p:nvSpPr>
          <p:cNvPr id="43" name="TextBox 42"/>
          <p:cNvSpPr txBox="1"/>
          <p:nvPr/>
        </p:nvSpPr>
        <p:spPr>
          <a:xfrm>
            <a:off x="343786" y="1640969"/>
            <a:ext cx="1233376" cy="20201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nl-BE" sz="1000"/>
              <a:t>Debit party</a:t>
            </a:r>
            <a:endParaRPr lang="en-US" sz="1000"/>
          </a:p>
        </p:txBody>
      </p:sp>
      <p:sp>
        <p:nvSpPr>
          <p:cNvPr id="48" name="TextBox 47"/>
          <p:cNvSpPr txBox="1"/>
          <p:nvPr/>
        </p:nvSpPr>
        <p:spPr>
          <a:xfrm>
            <a:off x="458287" y="4550736"/>
            <a:ext cx="926857" cy="276999"/>
          </a:xfrm>
          <a:prstGeom prst="rect">
            <a:avLst/>
          </a:prstGeom>
          <a:noFill/>
        </p:spPr>
        <p:txBody>
          <a:bodyPr wrap="none" rtlCol="0">
            <a:spAutoFit/>
          </a:bodyPr>
          <a:lstStyle/>
          <a:p>
            <a:r>
              <a:rPr lang="nl-BE"/>
              <a:t>OPF Bank</a:t>
            </a:r>
            <a:endParaRPr lang="en-US"/>
          </a:p>
        </p:txBody>
      </p:sp>
    </p:spTree>
    <p:extLst>
      <p:ext uri="{BB962C8B-B14F-4D97-AF65-F5344CB8AC3E}">
        <p14:creationId xmlns:p14="http://schemas.microsoft.com/office/powerpoint/2010/main" val="16742057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Payment – parties and agents</a:t>
            </a:r>
            <a:endParaRPr lang="en-US"/>
          </a:p>
        </p:txBody>
      </p:sp>
      <p:sp>
        <p:nvSpPr>
          <p:cNvPr id="3" name="Content Placeholder 2"/>
          <p:cNvSpPr>
            <a:spLocks noGrp="1"/>
          </p:cNvSpPr>
          <p:nvPr>
            <p:ph idx="1"/>
          </p:nvPr>
        </p:nvSpPr>
        <p:spPr/>
        <p:txBody>
          <a:bodyPr>
            <a:normAutofit/>
          </a:bodyPr>
          <a:lstStyle/>
          <a:p>
            <a:r>
              <a:rPr lang="nl-BE" b="1"/>
              <a:t>Party details (1/3)</a:t>
            </a:r>
          </a:p>
          <a:p>
            <a:pPr lvl="1"/>
            <a:r>
              <a:rPr lang="nl-BE" u="sng"/>
              <a:t>Type, Id, Id Type, Id Issuer</a:t>
            </a:r>
            <a:br>
              <a:rPr lang="nl-BE"/>
            </a:br>
            <a:r>
              <a:rPr lang="nl-BE" sz="1800"/>
              <a:t>A party can be identified by an “</a:t>
            </a:r>
            <a:r>
              <a:rPr lang="nl-BE" sz="1800" b="1"/>
              <a:t>Id”</a:t>
            </a:r>
            <a:r>
              <a:rPr lang="nl-BE" sz="1800"/>
              <a:t> (e.g. “123-456-7890”) of a certain “</a:t>
            </a:r>
            <a:r>
              <a:rPr lang="nl-BE" sz="1800" b="1"/>
              <a:t>Id Type” </a:t>
            </a:r>
            <a:r>
              <a:rPr lang="nl-BE" sz="1800"/>
              <a:t>(e.g. BICorBEI) of a certain “</a:t>
            </a:r>
            <a:r>
              <a:rPr lang="nl-BE" sz="1800" b="1"/>
              <a:t>Type” </a:t>
            </a:r>
            <a:r>
              <a:rPr lang="nl-BE" sz="1800"/>
              <a:t>(e.g. Private), issued by an “</a:t>
            </a:r>
            <a:r>
              <a:rPr lang="nl-BE" sz="1800" b="1"/>
              <a:t>Id Issuer” </a:t>
            </a:r>
            <a:r>
              <a:rPr lang="nl-BE" sz="1800"/>
              <a:t>(e.g. Belgium):</a:t>
            </a:r>
            <a:endParaRPr lang="nl-BE" sz="1600"/>
          </a:p>
          <a:p>
            <a:pPr lvl="2"/>
            <a:r>
              <a:rPr lang="nl-BE" sz="1800"/>
              <a:t>Examples “Id Type”: SEPA, BICorBEI etc.</a:t>
            </a:r>
          </a:p>
          <a:p>
            <a:pPr lvl="2"/>
            <a:r>
              <a:rPr lang="nl-BE" sz="1800"/>
              <a:t>Possible values “Type”: Private, Organisation</a:t>
            </a:r>
          </a:p>
          <a:p>
            <a:pPr lvl="1"/>
            <a:r>
              <a:rPr lang="nl-BE" u="sng"/>
              <a:t>Name &amp; Adress</a:t>
            </a:r>
          </a:p>
          <a:p>
            <a:pPr lvl="2"/>
            <a:r>
              <a:rPr lang="nl-BE" sz="1800"/>
              <a:t>Structured:</a:t>
            </a:r>
          </a:p>
          <a:p>
            <a:pPr lvl="3"/>
            <a:r>
              <a:rPr lang="nl-BE"/>
              <a:t>name, street name, building number, postal code, city, state, country</a:t>
            </a:r>
          </a:p>
          <a:p>
            <a:pPr lvl="2"/>
            <a:r>
              <a:rPr lang="nl-BE" sz="1800"/>
              <a:t>Semi structured:</a:t>
            </a:r>
          </a:p>
          <a:p>
            <a:pPr lvl="3"/>
            <a:r>
              <a:rPr lang="nl-BE"/>
              <a:t>name, address line 1-2, City, Postal Code, Country</a:t>
            </a:r>
          </a:p>
          <a:p>
            <a:pPr lvl="2"/>
            <a:r>
              <a:rPr lang="nl-BE" sz="1800"/>
              <a:t>Unstructured:</a:t>
            </a:r>
          </a:p>
          <a:p>
            <a:pPr lvl="3"/>
            <a:r>
              <a:rPr lang="nl-BE"/>
              <a:t>name, address line 1-3</a:t>
            </a:r>
          </a:p>
        </p:txBody>
      </p:sp>
      <p:grpSp>
        <p:nvGrpSpPr>
          <p:cNvPr id="5" name="Group 10"/>
          <p:cNvGrpSpPr/>
          <p:nvPr/>
        </p:nvGrpSpPr>
        <p:grpSpPr>
          <a:xfrm>
            <a:off x="7995989" y="5701049"/>
            <a:ext cx="1073580" cy="1050621"/>
            <a:chOff x="841856" y="1015631"/>
            <a:chExt cx="1476042" cy="1444477"/>
          </a:xfrm>
        </p:grpSpPr>
        <p:sp>
          <p:nvSpPr>
            <p:cNvPr id="6" name="TextBox 5"/>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2126295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85984" y="2428868"/>
            <a:ext cx="6480720" cy="1113416"/>
          </a:xfrm>
        </p:spPr>
        <p:txBody>
          <a:bodyPr/>
          <a:lstStyle/>
          <a:p>
            <a:r>
              <a:rPr lang="en-US"/>
              <a:t>Payment Scheme</a:t>
            </a:r>
            <a:br>
              <a:rPr lang="en-US"/>
            </a:br>
            <a:endParaRPr lang="en-US"/>
          </a:p>
        </p:txBody>
      </p:sp>
    </p:spTree>
    <p:extLst>
      <p:ext uri="{BB962C8B-B14F-4D97-AF65-F5344CB8AC3E}">
        <p14:creationId xmlns:p14="http://schemas.microsoft.com/office/powerpoint/2010/main" val="29577316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Payment – parties and agents</a:t>
            </a:r>
            <a:endParaRPr lang="en-US"/>
          </a:p>
        </p:txBody>
      </p:sp>
      <p:sp>
        <p:nvSpPr>
          <p:cNvPr id="3" name="Content Placeholder 2"/>
          <p:cNvSpPr>
            <a:spLocks noGrp="1"/>
          </p:cNvSpPr>
          <p:nvPr>
            <p:ph idx="1"/>
          </p:nvPr>
        </p:nvSpPr>
        <p:spPr/>
        <p:txBody>
          <a:bodyPr/>
          <a:lstStyle/>
          <a:p>
            <a:r>
              <a:rPr lang="nl-BE" b="1"/>
              <a:t>Party details (2/3)</a:t>
            </a:r>
          </a:p>
          <a:p>
            <a:pPr lvl="1"/>
            <a:r>
              <a:rPr lang="nl-BE" u="sng"/>
              <a:t>Account, Account Id Type</a:t>
            </a:r>
            <a:br>
              <a:rPr lang="nl-BE" u="sng"/>
            </a:br>
            <a:r>
              <a:rPr lang="nl-BE" sz="1800"/>
              <a:t>A party can have an </a:t>
            </a:r>
            <a:r>
              <a:rPr lang="nl-BE" sz="1800" b="1"/>
              <a:t>“Account” </a:t>
            </a:r>
            <a:r>
              <a:rPr lang="nl-BE" sz="1800"/>
              <a:t>(e.g. BE28001390079920) of a certain </a:t>
            </a:r>
            <a:r>
              <a:rPr lang="nl-BE" sz="1800" b="1"/>
              <a:t>“Account Id Type”</a:t>
            </a:r>
            <a:r>
              <a:rPr lang="nl-BE" sz="1800"/>
              <a:t> (e.g. “IBAN”):</a:t>
            </a:r>
          </a:p>
          <a:p>
            <a:pPr lvl="2"/>
            <a:r>
              <a:rPr lang="nl-BE" sz="1800"/>
              <a:t>Possible values “Account Id Type”: “BBAN”, “IBAN”, “UPIC”, “Proprietary”</a:t>
            </a:r>
            <a:br>
              <a:rPr lang="nl-BE"/>
            </a:br>
            <a:endParaRPr lang="en-US"/>
          </a:p>
          <a:p>
            <a:endParaRPr lang="en-US"/>
          </a:p>
        </p:txBody>
      </p:sp>
      <p:grpSp>
        <p:nvGrpSpPr>
          <p:cNvPr id="4" name="Group 10"/>
          <p:cNvGrpSpPr/>
          <p:nvPr/>
        </p:nvGrpSpPr>
        <p:grpSpPr>
          <a:xfrm>
            <a:off x="7995989" y="5701049"/>
            <a:ext cx="1073580" cy="1050621"/>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23198847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Payment – on-us, outbound, from-us</a:t>
            </a:r>
            <a:endParaRPr lang="en-US"/>
          </a:p>
        </p:txBody>
      </p:sp>
      <p:sp>
        <p:nvSpPr>
          <p:cNvPr id="3" name="Content Placeholder 2"/>
          <p:cNvSpPr>
            <a:spLocks noGrp="1"/>
          </p:cNvSpPr>
          <p:nvPr>
            <p:ph idx="1"/>
          </p:nvPr>
        </p:nvSpPr>
        <p:spPr/>
        <p:txBody>
          <a:bodyPr>
            <a:normAutofit/>
          </a:bodyPr>
          <a:lstStyle/>
          <a:p>
            <a:r>
              <a:rPr lang="nl-BE" b="1"/>
              <a:t>Outbound vs. Inbound</a:t>
            </a:r>
          </a:p>
          <a:p>
            <a:pPr lvl="1"/>
            <a:r>
              <a:rPr lang="en-US" sz="1600"/>
              <a:t>Outbound and inbound indicate the “</a:t>
            </a:r>
            <a:r>
              <a:rPr lang="en-US" sz="1600" b="1"/>
              <a:t>direction” of received payments (Instructions) </a:t>
            </a:r>
            <a:r>
              <a:rPr lang="en-US" sz="1600"/>
              <a:t>from the </a:t>
            </a:r>
            <a:r>
              <a:rPr lang="en-US" sz="1600" b="1"/>
              <a:t>OPF Bank point’s of view</a:t>
            </a:r>
            <a:r>
              <a:rPr lang="en-US" sz="1600"/>
              <a:t>. </a:t>
            </a:r>
          </a:p>
          <a:p>
            <a:pPr lvl="1"/>
            <a:r>
              <a:rPr lang="en-US" sz="1600" b="1"/>
              <a:t>Outbound</a:t>
            </a:r>
            <a:r>
              <a:rPr lang="en-US" sz="1600"/>
              <a:t> means that the payment originates </a:t>
            </a:r>
            <a:r>
              <a:rPr lang="en-US" sz="1600" b="1"/>
              <a:t>from the OPF Bank </a:t>
            </a:r>
            <a:r>
              <a:rPr lang="en-US" sz="1600"/>
              <a:t>(from a bank’s customer or bank’s internal department and other such examples).</a:t>
            </a:r>
          </a:p>
          <a:p>
            <a:pPr lvl="1"/>
            <a:r>
              <a:rPr lang="en-US" sz="1600" b="1"/>
              <a:t>Inbound</a:t>
            </a:r>
            <a:r>
              <a:rPr lang="en-US" sz="1600"/>
              <a:t> means that the payment </a:t>
            </a:r>
            <a:r>
              <a:rPr lang="en-US" sz="1600" b="1"/>
              <a:t>originates from another party than the OPF Bank </a:t>
            </a:r>
            <a:r>
              <a:rPr lang="en-US" sz="1600"/>
              <a:t>(from a correspondent bank or clearing system and other such examples). </a:t>
            </a:r>
          </a:p>
          <a:p>
            <a:r>
              <a:rPr lang="nl-BE" b="1"/>
              <a:t>On-us vs. Not on-us</a:t>
            </a:r>
          </a:p>
          <a:p>
            <a:pPr lvl="1"/>
            <a:r>
              <a:rPr lang="en-US" sz="1600"/>
              <a:t>On-us and not on-us indicate </a:t>
            </a:r>
            <a:r>
              <a:rPr lang="en-US" sz="1600" b="1"/>
              <a:t>the “direction” of a routed payment (transaction) </a:t>
            </a:r>
            <a:r>
              <a:rPr lang="en-US" sz="1600"/>
              <a:t>from the </a:t>
            </a:r>
            <a:r>
              <a:rPr lang="en-US" sz="1600" b="1"/>
              <a:t>OPF Bank point’s of view</a:t>
            </a:r>
            <a:r>
              <a:rPr lang="en-US" sz="1600"/>
              <a:t>. </a:t>
            </a:r>
          </a:p>
          <a:p>
            <a:pPr lvl="1"/>
            <a:r>
              <a:rPr lang="en-US" sz="1600" b="1"/>
              <a:t>On-us</a:t>
            </a:r>
            <a:r>
              <a:rPr lang="en-US" sz="1600"/>
              <a:t> means that the payment is </a:t>
            </a:r>
            <a:r>
              <a:rPr lang="en-US" sz="1600" b="1"/>
              <a:t>routed to the OPF Bank </a:t>
            </a:r>
            <a:r>
              <a:rPr lang="en-US" sz="1600"/>
              <a:t>(intended for a bank’s customer or bank’s internal department and other such examples). The destination account is in the bank’s books.</a:t>
            </a:r>
          </a:p>
          <a:p>
            <a:pPr lvl="1"/>
            <a:r>
              <a:rPr lang="en-US" sz="1600" b="1"/>
              <a:t>Not on-us </a:t>
            </a:r>
            <a:r>
              <a:rPr lang="en-US" sz="1600"/>
              <a:t>means that the payment is </a:t>
            </a:r>
            <a:r>
              <a:rPr lang="en-US" sz="1600" b="1"/>
              <a:t>routed to another party than the OPF Bank </a:t>
            </a:r>
            <a:r>
              <a:rPr lang="en-US" sz="1600"/>
              <a:t>(to a correspondent bank or clearing system and other such examples). The destination account is not in the bank’s books.</a:t>
            </a:r>
            <a:endParaRPr lang="nl-BE"/>
          </a:p>
        </p:txBody>
      </p:sp>
      <p:grpSp>
        <p:nvGrpSpPr>
          <p:cNvPr id="4" name="Group 3"/>
          <p:cNvGrpSpPr/>
          <p:nvPr/>
        </p:nvGrpSpPr>
        <p:grpSpPr>
          <a:xfrm>
            <a:off x="7995989" y="5701049"/>
            <a:ext cx="1073580" cy="1050621"/>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6010156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Payment – on-us, outbound, from-us</a:t>
            </a:r>
            <a:endParaRPr lang="en-US"/>
          </a:p>
        </p:txBody>
      </p:sp>
      <p:grpSp>
        <p:nvGrpSpPr>
          <p:cNvPr id="39" name="Group 38"/>
          <p:cNvGrpSpPr/>
          <p:nvPr/>
        </p:nvGrpSpPr>
        <p:grpSpPr>
          <a:xfrm>
            <a:off x="7995989" y="5701049"/>
            <a:ext cx="1073580" cy="1050621"/>
            <a:chOff x="841856" y="1015631"/>
            <a:chExt cx="1476042" cy="1444477"/>
          </a:xfrm>
        </p:grpSpPr>
        <p:sp>
          <p:nvSpPr>
            <p:cNvPr id="40" name="TextBox 39"/>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41" name="Picture 40"/>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42" name="Picture 5" descr="Bank-shadow"/>
          <p:cNvPicPr>
            <a:picLocks noChangeAspect="1" noChangeArrowheads="1"/>
          </p:cNvPicPr>
          <p:nvPr/>
        </p:nvPicPr>
        <p:blipFill>
          <a:blip r:embed="rId3" cstate="print"/>
          <a:srcRect/>
          <a:stretch>
            <a:fillRect/>
          </a:stretch>
        </p:blipFill>
        <p:spPr bwMode="auto">
          <a:xfrm>
            <a:off x="3273063" y="2763584"/>
            <a:ext cx="1025525" cy="760412"/>
          </a:xfrm>
          <a:prstGeom prst="rect">
            <a:avLst/>
          </a:prstGeom>
          <a:noFill/>
          <a:ln w="9525">
            <a:noFill/>
            <a:miter lim="800000"/>
            <a:headEnd/>
            <a:tailEnd/>
          </a:ln>
        </p:spPr>
      </p:pic>
      <p:sp>
        <p:nvSpPr>
          <p:cNvPr id="43" name="TextBox 42"/>
          <p:cNvSpPr txBox="1"/>
          <p:nvPr/>
        </p:nvSpPr>
        <p:spPr>
          <a:xfrm>
            <a:off x="2865587" y="3454810"/>
            <a:ext cx="2076209" cy="714042"/>
          </a:xfrm>
          <a:prstGeom prst="rect">
            <a:avLst/>
          </a:prstGeom>
          <a:noFill/>
        </p:spPr>
        <p:txBody>
          <a:bodyPr wrap="none" rtlCol="0">
            <a:spAutoFit/>
          </a:bodyPr>
          <a:lstStyle/>
          <a:p>
            <a:pPr algn="ctr"/>
            <a:r>
              <a:rPr lang="nl-BE" sz="1400"/>
              <a:t>Clarity Bank Belgium</a:t>
            </a:r>
          </a:p>
          <a:p>
            <a:pPr algn="ctr"/>
            <a:r>
              <a:rPr lang="nl-BE" sz="1100" b="0" i="1"/>
              <a:t>Debit Party Agent</a:t>
            </a:r>
          </a:p>
          <a:p>
            <a:pPr algn="ctr"/>
            <a:r>
              <a:rPr lang="nl-BE" sz="1100" i="1"/>
              <a:t>(OPF Bank)</a:t>
            </a:r>
            <a:endParaRPr lang="en-US" sz="1100" i="1"/>
          </a:p>
        </p:txBody>
      </p:sp>
      <p:pic>
        <p:nvPicPr>
          <p:cNvPr id="44" name="Picture 43"/>
          <p:cNvPicPr>
            <a:picLocks noChangeAspect="1" noChangeArrowheads="1"/>
          </p:cNvPicPr>
          <p:nvPr/>
        </p:nvPicPr>
        <p:blipFill>
          <a:blip r:embed="rId4" cstate="print"/>
          <a:srcRect/>
          <a:stretch>
            <a:fillRect/>
          </a:stretch>
        </p:blipFill>
        <p:spPr bwMode="auto">
          <a:xfrm>
            <a:off x="3344501" y="2692149"/>
            <a:ext cx="285751" cy="285749"/>
          </a:xfrm>
          <a:prstGeom prst="rect">
            <a:avLst/>
          </a:prstGeom>
          <a:noFill/>
          <a:ln w="28575" algn="ctr">
            <a:noFill/>
            <a:miter lim="800000"/>
            <a:headEnd/>
            <a:tailEnd/>
          </a:ln>
        </p:spPr>
      </p:pic>
      <p:sp>
        <p:nvSpPr>
          <p:cNvPr id="45" name="TextBox 44"/>
          <p:cNvSpPr txBox="1"/>
          <p:nvPr/>
        </p:nvSpPr>
        <p:spPr>
          <a:xfrm>
            <a:off x="902075" y="2908036"/>
            <a:ext cx="1306640" cy="477054"/>
          </a:xfrm>
          <a:prstGeom prst="rect">
            <a:avLst/>
          </a:prstGeom>
          <a:noFill/>
        </p:spPr>
        <p:txBody>
          <a:bodyPr wrap="none" rtlCol="0">
            <a:spAutoFit/>
          </a:bodyPr>
          <a:lstStyle/>
          <a:p>
            <a:pPr algn="ctr"/>
            <a:r>
              <a:rPr lang="nl-BE" sz="1400"/>
              <a:t>Small Company</a:t>
            </a:r>
          </a:p>
          <a:p>
            <a:pPr algn="ctr"/>
            <a:r>
              <a:rPr lang="nl-BE" sz="1100" b="1" i="1"/>
              <a:t>Debit Party</a:t>
            </a:r>
            <a:endParaRPr lang="en-US" sz="1000" b="1" i="1"/>
          </a:p>
        </p:txBody>
      </p:sp>
      <p:sp>
        <p:nvSpPr>
          <p:cNvPr id="46" name="Line 25"/>
          <p:cNvSpPr>
            <a:spLocks noChangeShapeType="1"/>
          </p:cNvSpPr>
          <p:nvPr/>
        </p:nvSpPr>
        <p:spPr bwMode="auto">
          <a:xfrm>
            <a:off x="2163148" y="2787184"/>
            <a:ext cx="971930" cy="312271"/>
          </a:xfrm>
          <a:prstGeom prst="line">
            <a:avLst/>
          </a:prstGeom>
          <a:ln>
            <a:solidFill>
              <a:schemeClr val="bg1">
                <a:lumMod val="50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47" name="Picture 51" descr="Shop2"/>
          <p:cNvPicPr>
            <a:picLocks noChangeAspect="1" noChangeArrowheads="1"/>
          </p:cNvPicPr>
          <p:nvPr/>
        </p:nvPicPr>
        <p:blipFill>
          <a:blip r:embed="rId5" cstate="print"/>
          <a:srcRect/>
          <a:stretch>
            <a:fillRect/>
          </a:stretch>
        </p:blipFill>
        <p:spPr bwMode="auto">
          <a:xfrm>
            <a:off x="947641" y="2358557"/>
            <a:ext cx="1066800" cy="571500"/>
          </a:xfrm>
          <a:prstGeom prst="rect">
            <a:avLst/>
          </a:prstGeom>
          <a:noFill/>
          <a:ln w="9525">
            <a:noFill/>
            <a:miter lim="800000"/>
            <a:headEnd/>
            <a:tailEnd/>
          </a:ln>
        </p:spPr>
      </p:pic>
      <p:pic>
        <p:nvPicPr>
          <p:cNvPr id="48" name="Picture 6" descr="BrowsePerson"/>
          <p:cNvPicPr>
            <a:picLocks noChangeAspect="1" noChangeArrowheads="1"/>
          </p:cNvPicPr>
          <p:nvPr/>
        </p:nvPicPr>
        <p:blipFill>
          <a:blip r:embed="rId6" cstate="print"/>
          <a:srcRect/>
          <a:stretch>
            <a:fillRect/>
          </a:stretch>
        </p:blipFill>
        <p:spPr bwMode="auto">
          <a:xfrm>
            <a:off x="2214540" y="1965562"/>
            <a:ext cx="724019" cy="498116"/>
          </a:xfrm>
          <a:prstGeom prst="rect">
            <a:avLst/>
          </a:prstGeom>
          <a:noFill/>
          <a:ln w="9525">
            <a:noFill/>
            <a:miter lim="800000"/>
            <a:headEnd/>
            <a:tailEnd/>
          </a:ln>
        </p:spPr>
      </p:pic>
      <p:sp>
        <p:nvSpPr>
          <p:cNvPr id="49" name="TextBox 48"/>
          <p:cNvSpPr txBox="1"/>
          <p:nvPr/>
        </p:nvSpPr>
        <p:spPr>
          <a:xfrm>
            <a:off x="2269089" y="2372165"/>
            <a:ext cx="740908" cy="430887"/>
          </a:xfrm>
          <a:prstGeom prst="rect">
            <a:avLst/>
          </a:prstGeom>
          <a:noFill/>
        </p:spPr>
        <p:txBody>
          <a:bodyPr wrap="none" rtlCol="0">
            <a:spAutoFit/>
          </a:bodyPr>
          <a:lstStyle/>
          <a:p>
            <a:pPr algn="ctr"/>
            <a:r>
              <a:rPr lang="nl-BE" sz="1100"/>
              <a:t>Customer</a:t>
            </a:r>
          </a:p>
          <a:p>
            <a:pPr algn="ctr"/>
            <a:r>
              <a:rPr lang="nl-BE" sz="1100"/>
              <a:t> channel</a:t>
            </a:r>
            <a:endParaRPr lang="en-US" sz="1100"/>
          </a:p>
        </p:txBody>
      </p:sp>
      <p:sp>
        <p:nvSpPr>
          <p:cNvPr id="50" name="Isosceles Triangle 49"/>
          <p:cNvSpPr/>
          <p:nvPr/>
        </p:nvSpPr>
        <p:spPr>
          <a:xfrm rot="12000000" flipH="1">
            <a:off x="3151028" y="2032492"/>
            <a:ext cx="257182" cy="924461"/>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1" name="TextBox 50"/>
          <p:cNvSpPr txBox="1"/>
          <p:nvPr/>
        </p:nvSpPr>
        <p:spPr>
          <a:xfrm>
            <a:off x="3241956" y="1828796"/>
            <a:ext cx="1163782" cy="27699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nl-BE"/>
              <a:t>Outbound</a:t>
            </a:r>
            <a:endParaRPr lang="en-US"/>
          </a:p>
        </p:txBody>
      </p:sp>
      <p:pic>
        <p:nvPicPr>
          <p:cNvPr id="52" name="Picture 64" descr="Company9"/>
          <p:cNvPicPr>
            <a:picLocks noChangeAspect="1" noChangeArrowheads="1"/>
          </p:cNvPicPr>
          <p:nvPr/>
        </p:nvPicPr>
        <p:blipFill>
          <a:blip r:embed="rId7" cstate="print"/>
          <a:srcRect/>
          <a:stretch>
            <a:fillRect/>
          </a:stretch>
        </p:blipFill>
        <p:spPr bwMode="auto">
          <a:xfrm>
            <a:off x="850582" y="3807482"/>
            <a:ext cx="1428750" cy="533400"/>
          </a:xfrm>
          <a:prstGeom prst="rect">
            <a:avLst/>
          </a:prstGeom>
          <a:noFill/>
          <a:ln w="9525">
            <a:noFill/>
            <a:miter lim="800000"/>
            <a:headEnd/>
            <a:tailEnd/>
          </a:ln>
        </p:spPr>
      </p:pic>
      <p:sp>
        <p:nvSpPr>
          <p:cNvPr id="53" name="TextBox 52"/>
          <p:cNvSpPr txBox="1"/>
          <p:nvPr/>
        </p:nvSpPr>
        <p:spPr>
          <a:xfrm>
            <a:off x="797534" y="4319611"/>
            <a:ext cx="1617752" cy="510909"/>
          </a:xfrm>
          <a:prstGeom prst="rect">
            <a:avLst/>
          </a:prstGeom>
          <a:noFill/>
        </p:spPr>
        <p:txBody>
          <a:bodyPr wrap="none" rtlCol="0">
            <a:spAutoFit/>
          </a:bodyPr>
          <a:lstStyle/>
          <a:p>
            <a:pPr algn="ctr"/>
            <a:r>
              <a:rPr lang="nl-BE" sz="1400"/>
              <a:t>World Company</a:t>
            </a:r>
          </a:p>
          <a:p>
            <a:pPr algn="ctr"/>
            <a:r>
              <a:rPr lang="nl-BE" sz="1100" b="1" i="1"/>
              <a:t>Credit Party</a:t>
            </a:r>
            <a:endParaRPr lang="en-US" sz="1000" b="1" i="1"/>
          </a:p>
        </p:txBody>
      </p:sp>
      <p:sp>
        <p:nvSpPr>
          <p:cNvPr id="54" name="Line 25"/>
          <p:cNvSpPr>
            <a:spLocks noChangeShapeType="1"/>
          </p:cNvSpPr>
          <p:nvPr/>
        </p:nvSpPr>
        <p:spPr bwMode="auto">
          <a:xfrm flipH="1">
            <a:off x="2125542" y="3402722"/>
            <a:ext cx="971930" cy="312271"/>
          </a:xfrm>
          <a:prstGeom prst="line">
            <a:avLst/>
          </a:prstGeom>
          <a:ln>
            <a:solidFill>
              <a:schemeClr val="bg1">
                <a:lumMod val="50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sp>
        <p:nvSpPr>
          <p:cNvPr id="55" name="Isosceles Triangle 54"/>
          <p:cNvSpPr/>
          <p:nvPr/>
        </p:nvSpPr>
        <p:spPr>
          <a:xfrm rot="9600000" flipH="1" flipV="1">
            <a:off x="3137168" y="3752436"/>
            <a:ext cx="257182" cy="924461"/>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6" name="TextBox 55"/>
          <p:cNvSpPr txBox="1"/>
          <p:nvPr/>
        </p:nvSpPr>
        <p:spPr>
          <a:xfrm>
            <a:off x="3228100" y="4546263"/>
            <a:ext cx="1163782" cy="27699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nl-BE"/>
              <a:t>On-us</a:t>
            </a:r>
            <a:endParaRPr lang="en-US"/>
          </a:p>
        </p:txBody>
      </p:sp>
      <p:pic>
        <p:nvPicPr>
          <p:cNvPr id="57" name="Picture 60" descr="Company5"/>
          <p:cNvPicPr>
            <a:picLocks noChangeAspect="1" noChangeArrowheads="1"/>
          </p:cNvPicPr>
          <p:nvPr/>
        </p:nvPicPr>
        <p:blipFill>
          <a:blip r:embed="rId8" cstate="print"/>
          <a:srcRect/>
          <a:stretch>
            <a:fillRect/>
          </a:stretch>
        </p:blipFill>
        <p:spPr bwMode="auto">
          <a:xfrm>
            <a:off x="6678994" y="2625016"/>
            <a:ext cx="804239" cy="949449"/>
          </a:xfrm>
          <a:prstGeom prst="rect">
            <a:avLst/>
          </a:prstGeom>
          <a:noFill/>
          <a:ln w="9525">
            <a:noFill/>
            <a:miter lim="800000"/>
            <a:headEnd/>
            <a:tailEnd/>
          </a:ln>
        </p:spPr>
      </p:pic>
      <p:sp>
        <p:nvSpPr>
          <p:cNvPr id="58" name="TextBox 57"/>
          <p:cNvSpPr txBox="1"/>
          <p:nvPr/>
        </p:nvSpPr>
        <p:spPr>
          <a:xfrm>
            <a:off x="6482746" y="3464708"/>
            <a:ext cx="1630576" cy="307777"/>
          </a:xfrm>
          <a:prstGeom prst="rect">
            <a:avLst/>
          </a:prstGeom>
          <a:noFill/>
        </p:spPr>
        <p:txBody>
          <a:bodyPr wrap="none" rtlCol="0">
            <a:spAutoFit/>
          </a:bodyPr>
          <a:lstStyle/>
          <a:p>
            <a:pPr algn="ctr"/>
            <a:r>
              <a:rPr lang="nl-BE" sz="1400"/>
              <a:t>Clearing system</a:t>
            </a:r>
            <a:endParaRPr lang="en-US" sz="1100" b="1" i="1"/>
          </a:p>
        </p:txBody>
      </p:sp>
      <p:sp>
        <p:nvSpPr>
          <p:cNvPr id="59" name="Line 25"/>
          <p:cNvSpPr>
            <a:spLocks noChangeShapeType="1"/>
          </p:cNvSpPr>
          <p:nvPr/>
        </p:nvSpPr>
        <p:spPr bwMode="auto">
          <a:xfrm flipV="1">
            <a:off x="4416123" y="3325091"/>
            <a:ext cx="2174682" cy="9268"/>
          </a:xfrm>
          <a:prstGeom prst="line">
            <a:avLst/>
          </a:prstGeom>
          <a:ln>
            <a:solidFill>
              <a:schemeClr val="bg1">
                <a:lumMod val="50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sp>
        <p:nvSpPr>
          <p:cNvPr id="60" name="Line 25"/>
          <p:cNvSpPr>
            <a:spLocks noChangeShapeType="1"/>
          </p:cNvSpPr>
          <p:nvPr/>
        </p:nvSpPr>
        <p:spPr bwMode="auto">
          <a:xfrm flipH="1" flipV="1">
            <a:off x="4378515" y="3097477"/>
            <a:ext cx="2174682" cy="9268"/>
          </a:xfrm>
          <a:prstGeom prst="line">
            <a:avLst/>
          </a:prstGeom>
          <a:ln>
            <a:solidFill>
              <a:schemeClr val="bg1">
                <a:lumMod val="50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sp>
        <p:nvSpPr>
          <p:cNvPr id="61" name="Isosceles Triangle 60"/>
          <p:cNvSpPr/>
          <p:nvPr/>
        </p:nvSpPr>
        <p:spPr>
          <a:xfrm rot="9600000" flipH="1" flipV="1">
            <a:off x="5153409" y="3386648"/>
            <a:ext cx="238166" cy="1278446"/>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2" name="TextBox 61"/>
          <p:cNvSpPr txBox="1"/>
          <p:nvPr/>
        </p:nvSpPr>
        <p:spPr>
          <a:xfrm>
            <a:off x="5304302" y="4544283"/>
            <a:ext cx="1163782" cy="27699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nl-BE"/>
              <a:t>Not on-us</a:t>
            </a:r>
            <a:endParaRPr lang="en-US"/>
          </a:p>
        </p:txBody>
      </p:sp>
      <p:sp>
        <p:nvSpPr>
          <p:cNvPr id="63" name="Isosceles Triangle 62"/>
          <p:cNvSpPr/>
          <p:nvPr/>
        </p:nvSpPr>
        <p:spPr>
          <a:xfrm rot="12000000" flipH="1">
            <a:off x="5175179" y="1829075"/>
            <a:ext cx="238166" cy="1278446"/>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4" name="TextBox 63"/>
          <p:cNvSpPr txBox="1"/>
          <p:nvPr/>
        </p:nvSpPr>
        <p:spPr>
          <a:xfrm>
            <a:off x="5302324" y="1811054"/>
            <a:ext cx="1163782" cy="27699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nl-BE"/>
              <a:t>Inbound</a:t>
            </a:r>
            <a:endParaRPr lang="en-US"/>
          </a:p>
        </p:txBody>
      </p:sp>
    </p:spTree>
    <p:extLst>
      <p:ext uri="{BB962C8B-B14F-4D97-AF65-F5344CB8AC3E}">
        <p14:creationId xmlns:p14="http://schemas.microsoft.com/office/powerpoint/2010/main" val="42215497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Isosceles Triangle 70"/>
          <p:cNvSpPr/>
          <p:nvPr/>
        </p:nvSpPr>
        <p:spPr>
          <a:xfrm rot="10740000" flipV="1">
            <a:off x="2460277" y="5118098"/>
            <a:ext cx="257182" cy="924461"/>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nl-BE"/>
              <a:t>Payment – on-us, outbound, from-us</a:t>
            </a:r>
            <a:endParaRPr lang="en-US"/>
          </a:p>
        </p:txBody>
      </p:sp>
      <p:sp>
        <p:nvSpPr>
          <p:cNvPr id="3" name="Content Placeholder 2"/>
          <p:cNvSpPr>
            <a:spLocks noGrp="1"/>
          </p:cNvSpPr>
          <p:nvPr>
            <p:ph idx="1"/>
          </p:nvPr>
        </p:nvSpPr>
        <p:spPr/>
        <p:txBody>
          <a:bodyPr>
            <a:normAutofit/>
          </a:bodyPr>
          <a:lstStyle/>
          <a:p>
            <a:r>
              <a:rPr lang="nl-BE" b="1"/>
              <a:t>From-us vs. Not from-us</a:t>
            </a:r>
          </a:p>
          <a:p>
            <a:pPr lvl="1"/>
            <a:r>
              <a:rPr lang="en-US" sz="1600"/>
              <a:t>Indicates </a:t>
            </a:r>
            <a:r>
              <a:rPr lang="en-US" sz="1600" b="1"/>
              <a:t>for a customer credit transfer initiation (MT101)</a:t>
            </a:r>
            <a:r>
              <a:rPr lang="en-US" sz="1600"/>
              <a:t>, whether the </a:t>
            </a:r>
            <a:r>
              <a:rPr lang="en-US" sz="1600" b="1"/>
              <a:t>OPF Bank is the debit party agent </a:t>
            </a:r>
            <a:r>
              <a:rPr lang="en-US" sz="1600"/>
              <a:t>of the payment </a:t>
            </a:r>
            <a:r>
              <a:rPr lang="en-US" sz="1600" b="1"/>
              <a:t>(from-us)</a:t>
            </a:r>
            <a:r>
              <a:rPr lang="en-US" sz="1600"/>
              <a:t> or </a:t>
            </a:r>
            <a:r>
              <a:rPr lang="en-US" sz="1600" b="1"/>
              <a:t>not </a:t>
            </a:r>
            <a:r>
              <a:rPr lang="en-US" sz="1600"/>
              <a:t>(</a:t>
            </a:r>
            <a:r>
              <a:rPr lang="en-US" sz="1600" b="1"/>
              <a:t>not from-us</a:t>
            </a:r>
            <a:r>
              <a:rPr lang="en-US" sz="1600"/>
              <a:t>)</a:t>
            </a:r>
          </a:p>
          <a:p>
            <a:pPr lvl="1"/>
            <a:r>
              <a:rPr lang="nl-BE" sz="1600" b="1"/>
              <a:t>From-us </a:t>
            </a:r>
            <a:r>
              <a:rPr lang="nl-BE" sz="1600"/>
              <a:t>payments are </a:t>
            </a:r>
            <a:r>
              <a:rPr lang="nl-BE" sz="1600" b="1"/>
              <a:t>“processed” by the OPF Bank</a:t>
            </a:r>
          </a:p>
          <a:p>
            <a:pPr lvl="1"/>
            <a:r>
              <a:rPr lang="nl-BE" sz="1600" b="1"/>
              <a:t>Not from-us </a:t>
            </a:r>
            <a:r>
              <a:rPr lang="nl-BE" sz="1600"/>
              <a:t>payments are </a:t>
            </a:r>
            <a:r>
              <a:rPr lang="nl-BE" sz="1600" b="1"/>
              <a:t>forwarded</a:t>
            </a:r>
            <a:r>
              <a:rPr lang="nl-BE" sz="1600"/>
              <a:t> to the debit party agent (relay scenario)</a:t>
            </a:r>
          </a:p>
        </p:txBody>
      </p:sp>
      <p:grpSp>
        <p:nvGrpSpPr>
          <p:cNvPr id="4" name="Group 3"/>
          <p:cNvGrpSpPr/>
          <p:nvPr/>
        </p:nvGrpSpPr>
        <p:grpSpPr>
          <a:xfrm>
            <a:off x="7995989" y="5701049"/>
            <a:ext cx="1073580" cy="1050621"/>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43" name="Picture 5" descr="Bank-shadow"/>
          <p:cNvPicPr>
            <a:picLocks noChangeAspect="1" noChangeArrowheads="1"/>
          </p:cNvPicPr>
          <p:nvPr/>
        </p:nvPicPr>
        <p:blipFill>
          <a:blip r:embed="rId3" cstate="print"/>
          <a:srcRect/>
          <a:stretch>
            <a:fillRect/>
          </a:stretch>
        </p:blipFill>
        <p:spPr bwMode="auto">
          <a:xfrm>
            <a:off x="2774868" y="4031792"/>
            <a:ext cx="1025525" cy="760412"/>
          </a:xfrm>
          <a:prstGeom prst="rect">
            <a:avLst/>
          </a:prstGeom>
          <a:noFill/>
          <a:ln w="9525">
            <a:noFill/>
            <a:miter lim="800000"/>
            <a:headEnd/>
            <a:tailEnd/>
          </a:ln>
        </p:spPr>
      </p:pic>
      <p:sp>
        <p:nvSpPr>
          <p:cNvPr id="44" name="TextBox 43"/>
          <p:cNvSpPr txBox="1"/>
          <p:nvPr/>
        </p:nvSpPr>
        <p:spPr>
          <a:xfrm>
            <a:off x="2367392" y="4782393"/>
            <a:ext cx="2076209" cy="714042"/>
          </a:xfrm>
          <a:prstGeom prst="rect">
            <a:avLst/>
          </a:prstGeom>
          <a:noFill/>
        </p:spPr>
        <p:txBody>
          <a:bodyPr wrap="none" rtlCol="0">
            <a:spAutoFit/>
          </a:bodyPr>
          <a:lstStyle/>
          <a:p>
            <a:pPr algn="ctr"/>
            <a:r>
              <a:rPr lang="nl-BE" sz="1400"/>
              <a:t>Clarity Bank Belgium</a:t>
            </a:r>
          </a:p>
          <a:p>
            <a:pPr algn="ctr"/>
            <a:r>
              <a:rPr lang="nl-BE" sz="1100" b="1" i="1"/>
              <a:t>Forwarding Agent</a:t>
            </a:r>
          </a:p>
          <a:p>
            <a:pPr algn="ctr"/>
            <a:r>
              <a:rPr lang="nl-BE" sz="1100" i="1"/>
              <a:t>(OPF Bank)</a:t>
            </a:r>
            <a:endParaRPr lang="en-US" sz="1100" b="1" i="1"/>
          </a:p>
        </p:txBody>
      </p:sp>
      <p:pic>
        <p:nvPicPr>
          <p:cNvPr id="45" name="Picture 44"/>
          <p:cNvPicPr>
            <a:picLocks noChangeAspect="1" noChangeArrowheads="1"/>
          </p:cNvPicPr>
          <p:nvPr/>
        </p:nvPicPr>
        <p:blipFill>
          <a:blip r:embed="rId4" cstate="print"/>
          <a:srcRect/>
          <a:stretch>
            <a:fillRect/>
          </a:stretch>
        </p:blipFill>
        <p:spPr bwMode="auto">
          <a:xfrm>
            <a:off x="2846306" y="3960357"/>
            <a:ext cx="285751" cy="285749"/>
          </a:xfrm>
          <a:prstGeom prst="rect">
            <a:avLst/>
          </a:prstGeom>
          <a:noFill/>
          <a:ln w="28575" algn="ctr">
            <a:noFill/>
            <a:miter lim="800000"/>
            <a:headEnd/>
            <a:tailEnd/>
          </a:ln>
        </p:spPr>
      </p:pic>
      <p:sp>
        <p:nvSpPr>
          <p:cNvPr id="46" name="TextBox 45"/>
          <p:cNvSpPr txBox="1"/>
          <p:nvPr/>
        </p:nvSpPr>
        <p:spPr>
          <a:xfrm>
            <a:off x="361978" y="4734369"/>
            <a:ext cx="1390444" cy="692497"/>
          </a:xfrm>
          <a:prstGeom prst="rect">
            <a:avLst/>
          </a:prstGeom>
          <a:noFill/>
        </p:spPr>
        <p:txBody>
          <a:bodyPr wrap="none" rtlCol="0">
            <a:spAutoFit/>
          </a:bodyPr>
          <a:lstStyle/>
          <a:p>
            <a:pPr algn="ctr"/>
            <a:r>
              <a:rPr lang="nl-BE" sz="1400"/>
              <a:t>World Company,</a:t>
            </a:r>
          </a:p>
          <a:p>
            <a:pPr algn="ctr"/>
            <a:r>
              <a:rPr lang="nl-BE" sz="1400"/>
              <a:t>Belgium</a:t>
            </a:r>
          </a:p>
          <a:p>
            <a:pPr algn="ctr"/>
            <a:r>
              <a:rPr lang="nl-BE" sz="1100" b="1" i="1"/>
              <a:t>Initiating Party</a:t>
            </a:r>
            <a:endParaRPr lang="en-US" sz="1000" b="1" i="1"/>
          </a:p>
        </p:txBody>
      </p:sp>
      <p:grpSp>
        <p:nvGrpSpPr>
          <p:cNvPr id="47" name="Group 10"/>
          <p:cNvGrpSpPr/>
          <p:nvPr/>
        </p:nvGrpSpPr>
        <p:grpSpPr>
          <a:xfrm>
            <a:off x="1678671" y="3646940"/>
            <a:ext cx="633960" cy="500066"/>
            <a:chOff x="500034" y="2360610"/>
            <a:chExt cx="992191" cy="782638"/>
          </a:xfrm>
        </p:grpSpPr>
        <p:pic>
          <p:nvPicPr>
            <p:cNvPr id="48" name="Picture 9" descr="Cloud"/>
            <p:cNvPicPr>
              <a:picLocks noChangeAspect="1" noChangeArrowheads="1"/>
            </p:cNvPicPr>
            <p:nvPr/>
          </p:nvPicPr>
          <p:blipFill>
            <a:blip r:embed="rId5" cstate="print"/>
            <a:srcRect/>
            <a:stretch>
              <a:fillRect/>
            </a:stretch>
          </p:blipFill>
          <p:spPr bwMode="auto">
            <a:xfrm>
              <a:off x="500034" y="2360610"/>
              <a:ext cx="814059" cy="642942"/>
            </a:xfrm>
            <a:prstGeom prst="rect">
              <a:avLst/>
            </a:prstGeom>
            <a:noFill/>
            <a:ln w="9525">
              <a:noFill/>
              <a:miter lim="800000"/>
              <a:headEnd/>
              <a:tailEnd/>
            </a:ln>
          </p:spPr>
        </p:pic>
        <p:pic>
          <p:nvPicPr>
            <p:cNvPr id="49" name="Picture 17" descr="Server"/>
            <p:cNvPicPr>
              <a:picLocks noChangeAspect="1" noChangeArrowheads="1"/>
            </p:cNvPicPr>
            <p:nvPr/>
          </p:nvPicPr>
          <p:blipFill>
            <a:blip r:embed="rId6" cstate="print"/>
            <a:srcRect/>
            <a:stretch>
              <a:fillRect/>
            </a:stretch>
          </p:blipFill>
          <p:spPr bwMode="auto">
            <a:xfrm>
              <a:off x="1000100" y="2503486"/>
              <a:ext cx="492125" cy="639762"/>
            </a:xfrm>
            <a:prstGeom prst="rect">
              <a:avLst/>
            </a:prstGeom>
            <a:noFill/>
            <a:ln w="9525">
              <a:noFill/>
              <a:miter lim="800000"/>
              <a:headEnd/>
              <a:tailEnd/>
            </a:ln>
          </p:spPr>
        </p:pic>
        <p:pic>
          <p:nvPicPr>
            <p:cNvPr id="50" name="Picture 19" descr="swift"/>
            <p:cNvPicPr>
              <a:picLocks noChangeAspect="1" noChangeArrowheads="1"/>
            </p:cNvPicPr>
            <p:nvPr/>
          </p:nvPicPr>
          <p:blipFill>
            <a:blip r:embed="rId7" cstate="print"/>
            <a:srcRect/>
            <a:stretch>
              <a:fillRect/>
            </a:stretch>
          </p:blipFill>
          <p:spPr bwMode="auto">
            <a:xfrm>
              <a:off x="571472" y="2432048"/>
              <a:ext cx="278787" cy="280982"/>
            </a:xfrm>
            <a:prstGeom prst="rect">
              <a:avLst/>
            </a:prstGeom>
            <a:noFill/>
            <a:ln w="9525">
              <a:noFill/>
              <a:miter lim="800000"/>
              <a:headEnd/>
              <a:tailEnd/>
            </a:ln>
          </p:spPr>
        </p:pic>
      </p:grpSp>
      <p:sp>
        <p:nvSpPr>
          <p:cNvPr id="51" name="Line 25"/>
          <p:cNvSpPr>
            <a:spLocks noChangeShapeType="1"/>
          </p:cNvSpPr>
          <p:nvPr/>
        </p:nvSpPr>
        <p:spPr bwMode="auto">
          <a:xfrm>
            <a:off x="1664953" y="4577893"/>
            <a:ext cx="931585"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52" name="Picture 54" descr="message"/>
          <p:cNvPicPr>
            <a:picLocks noChangeAspect="1" noChangeArrowheads="1"/>
          </p:cNvPicPr>
          <p:nvPr/>
        </p:nvPicPr>
        <p:blipFill>
          <a:blip r:embed="rId8" cstate="print"/>
          <a:srcRect/>
          <a:stretch>
            <a:fillRect/>
          </a:stretch>
        </p:blipFill>
        <p:spPr bwMode="auto">
          <a:xfrm>
            <a:off x="1893345" y="4863645"/>
            <a:ext cx="453067" cy="357190"/>
          </a:xfrm>
          <a:prstGeom prst="rect">
            <a:avLst/>
          </a:prstGeom>
          <a:noFill/>
          <a:ln w="9525">
            <a:noFill/>
            <a:miter lim="800000"/>
            <a:headEnd/>
            <a:tailEnd/>
          </a:ln>
        </p:spPr>
      </p:pic>
      <p:pic>
        <p:nvPicPr>
          <p:cNvPr id="54" name="Picture 57" descr="Company2"/>
          <p:cNvPicPr>
            <a:picLocks noChangeAspect="1" noChangeArrowheads="1"/>
          </p:cNvPicPr>
          <p:nvPr/>
        </p:nvPicPr>
        <p:blipFill>
          <a:blip r:embed="rId9" cstate="print"/>
          <a:srcRect/>
          <a:stretch>
            <a:fillRect/>
          </a:stretch>
        </p:blipFill>
        <p:spPr bwMode="auto">
          <a:xfrm>
            <a:off x="7508021" y="4006389"/>
            <a:ext cx="1314450" cy="847725"/>
          </a:xfrm>
          <a:prstGeom prst="rect">
            <a:avLst/>
          </a:prstGeom>
          <a:noFill/>
          <a:ln w="9525">
            <a:noFill/>
            <a:miter lim="800000"/>
            <a:headEnd/>
            <a:tailEnd/>
          </a:ln>
        </p:spPr>
      </p:pic>
      <p:sp>
        <p:nvSpPr>
          <p:cNvPr id="55" name="TextBox 54"/>
          <p:cNvSpPr txBox="1"/>
          <p:nvPr/>
        </p:nvSpPr>
        <p:spPr>
          <a:xfrm>
            <a:off x="7739121" y="4815219"/>
            <a:ext cx="1039066" cy="477054"/>
          </a:xfrm>
          <a:prstGeom prst="rect">
            <a:avLst/>
          </a:prstGeom>
          <a:noFill/>
        </p:spPr>
        <p:txBody>
          <a:bodyPr wrap="none" rtlCol="0">
            <a:spAutoFit/>
          </a:bodyPr>
          <a:lstStyle/>
          <a:p>
            <a:pPr algn="ctr"/>
            <a:r>
              <a:rPr lang="nl-BE" sz="1400"/>
              <a:t> Fashion Inc</a:t>
            </a:r>
          </a:p>
          <a:p>
            <a:pPr algn="ctr"/>
            <a:r>
              <a:rPr lang="nl-BE" sz="1100" b="1" i="1"/>
              <a:t>Credit Party</a:t>
            </a:r>
            <a:endParaRPr lang="en-US" sz="1000" b="1" i="1"/>
          </a:p>
        </p:txBody>
      </p:sp>
      <p:pic>
        <p:nvPicPr>
          <p:cNvPr id="56" name="Picture 51" descr="Shop2"/>
          <p:cNvPicPr>
            <a:picLocks noChangeAspect="1" noChangeArrowheads="1"/>
          </p:cNvPicPr>
          <p:nvPr/>
        </p:nvPicPr>
        <p:blipFill>
          <a:blip r:embed="rId10" cstate="print"/>
          <a:srcRect/>
          <a:stretch>
            <a:fillRect/>
          </a:stretch>
        </p:blipFill>
        <p:spPr bwMode="auto">
          <a:xfrm>
            <a:off x="449446" y="4137390"/>
            <a:ext cx="1066800" cy="571500"/>
          </a:xfrm>
          <a:prstGeom prst="rect">
            <a:avLst/>
          </a:prstGeom>
          <a:noFill/>
          <a:ln w="9525">
            <a:noFill/>
            <a:miter lim="800000"/>
            <a:headEnd/>
            <a:tailEnd/>
          </a:ln>
        </p:spPr>
      </p:pic>
      <p:sp>
        <p:nvSpPr>
          <p:cNvPr id="57" name="Line 25"/>
          <p:cNvSpPr>
            <a:spLocks noChangeShapeType="1"/>
          </p:cNvSpPr>
          <p:nvPr/>
        </p:nvSpPr>
        <p:spPr bwMode="auto">
          <a:xfrm>
            <a:off x="7036521" y="4554881"/>
            <a:ext cx="428628"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sp>
        <p:nvSpPr>
          <p:cNvPr id="59" name="Line 25"/>
          <p:cNvSpPr>
            <a:spLocks noChangeShapeType="1"/>
          </p:cNvSpPr>
          <p:nvPr/>
        </p:nvSpPr>
        <p:spPr bwMode="auto">
          <a:xfrm flipV="1">
            <a:off x="4036125" y="4577892"/>
            <a:ext cx="1500198" cy="3389"/>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60" name="Picture 5" descr="Bank-shadow"/>
          <p:cNvPicPr>
            <a:picLocks noChangeAspect="1" noChangeArrowheads="1"/>
          </p:cNvPicPr>
          <p:nvPr/>
        </p:nvPicPr>
        <p:blipFill>
          <a:blip r:embed="rId3" cstate="print">
            <a:lum/>
          </a:blip>
          <a:srcRect/>
          <a:stretch>
            <a:fillRect/>
          </a:stretch>
        </p:blipFill>
        <p:spPr bwMode="auto">
          <a:xfrm>
            <a:off x="5822075" y="4031795"/>
            <a:ext cx="1025525" cy="760412"/>
          </a:xfrm>
          <a:prstGeom prst="rect">
            <a:avLst/>
          </a:prstGeom>
          <a:noFill/>
          <a:ln w="9525">
            <a:noFill/>
            <a:miter lim="800000"/>
            <a:headEnd/>
            <a:tailEnd/>
          </a:ln>
        </p:spPr>
      </p:pic>
      <p:sp>
        <p:nvSpPr>
          <p:cNvPr id="61" name="TextBox 60"/>
          <p:cNvSpPr txBox="1"/>
          <p:nvPr/>
        </p:nvSpPr>
        <p:spPr>
          <a:xfrm>
            <a:off x="5670923" y="4717380"/>
            <a:ext cx="1537600" cy="714042"/>
          </a:xfrm>
          <a:prstGeom prst="rect">
            <a:avLst/>
          </a:prstGeom>
          <a:noFill/>
        </p:spPr>
        <p:txBody>
          <a:bodyPr wrap="none" rtlCol="0">
            <a:spAutoFit/>
          </a:bodyPr>
          <a:lstStyle/>
          <a:p>
            <a:pPr algn="ctr"/>
            <a:r>
              <a:rPr lang="nl-BE" sz="1400"/>
              <a:t>Big Bank Spain</a:t>
            </a:r>
          </a:p>
          <a:p>
            <a:pPr algn="ctr"/>
            <a:r>
              <a:rPr lang="nl-BE" sz="1100" b="1" i="1"/>
              <a:t>Debit Party Agent</a:t>
            </a:r>
          </a:p>
          <a:p>
            <a:pPr algn="ctr"/>
            <a:r>
              <a:rPr lang="nl-BE" sz="1100" b="1" i="1"/>
              <a:t>Credit Party Agent</a:t>
            </a:r>
            <a:endParaRPr lang="en-US" sz="1100" b="1" i="1"/>
          </a:p>
        </p:txBody>
      </p:sp>
      <p:sp>
        <p:nvSpPr>
          <p:cNvPr id="62" name="TextBox 61"/>
          <p:cNvSpPr txBox="1"/>
          <p:nvPr/>
        </p:nvSpPr>
        <p:spPr>
          <a:xfrm>
            <a:off x="1690708" y="4147006"/>
            <a:ext cx="691215" cy="430887"/>
          </a:xfrm>
          <a:prstGeom prst="rect">
            <a:avLst/>
          </a:prstGeom>
          <a:noFill/>
        </p:spPr>
        <p:txBody>
          <a:bodyPr wrap="none" rtlCol="0">
            <a:spAutoFit/>
          </a:bodyPr>
          <a:lstStyle/>
          <a:p>
            <a:pPr algn="ctr"/>
            <a:r>
              <a:rPr lang="nl-BE" sz="1100"/>
              <a:t>SWIFT</a:t>
            </a:r>
          </a:p>
          <a:p>
            <a:pPr algn="ctr"/>
            <a:r>
              <a:rPr lang="nl-BE" sz="1100"/>
              <a:t>Gateway</a:t>
            </a:r>
            <a:endParaRPr lang="en-US" sz="1100"/>
          </a:p>
        </p:txBody>
      </p:sp>
      <p:sp>
        <p:nvSpPr>
          <p:cNvPr id="64" name="TextBox 63"/>
          <p:cNvSpPr txBox="1"/>
          <p:nvPr/>
        </p:nvSpPr>
        <p:spPr>
          <a:xfrm>
            <a:off x="4321877" y="3630563"/>
            <a:ext cx="1390444" cy="692497"/>
          </a:xfrm>
          <a:prstGeom prst="rect">
            <a:avLst/>
          </a:prstGeom>
          <a:noFill/>
        </p:spPr>
        <p:txBody>
          <a:bodyPr wrap="none" rtlCol="0">
            <a:spAutoFit/>
          </a:bodyPr>
          <a:lstStyle/>
          <a:p>
            <a:pPr algn="ctr"/>
            <a:r>
              <a:rPr lang="nl-BE" sz="1400"/>
              <a:t>World Company,</a:t>
            </a:r>
          </a:p>
          <a:p>
            <a:pPr algn="ctr"/>
            <a:r>
              <a:rPr lang="nl-BE" sz="1400"/>
              <a:t>Spain</a:t>
            </a:r>
          </a:p>
          <a:p>
            <a:pPr algn="ctr"/>
            <a:r>
              <a:rPr lang="nl-BE" sz="1100" b="1" i="1"/>
              <a:t>Debit Party</a:t>
            </a:r>
            <a:endParaRPr lang="en-US" sz="1000" b="1" i="1"/>
          </a:p>
        </p:txBody>
      </p:sp>
      <p:pic>
        <p:nvPicPr>
          <p:cNvPr id="65" name="Picture 51" descr="Shop2"/>
          <p:cNvPicPr>
            <a:picLocks noChangeAspect="1" noChangeArrowheads="1"/>
          </p:cNvPicPr>
          <p:nvPr/>
        </p:nvPicPr>
        <p:blipFill>
          <a:blip r:embed="rId10" cstate="print"/>
          <a:srcRect/>
          <a:stretch>
            <a:fillRect/>
          </a:stretch>
        </p:blipFill>
        <p:spPr bwMode="auto">
          <a:xfrm>
            <a:off x="4409345" y="3081084"/>
            <a:ext cx="1066800" cy="571500"/>
          </a:xfrm>
          <a:prstGeom prst="rect">
            <a:avLst/>
          </a:prstGeom>
          <a:noFill/>
          <a:ln w="9525">
            <a:noFill/>
            <a:miter lim="800000"/>
            <a:headEnd/>
            <a:tailEnd/>
          </a:ln>
        </p:spPr>
      </p:pic>
      <p:sp>
        <p:nvSpPr>
          <p:cNvPr id="66" name="Line 25"/>
          <p:cNvSpPr>
            <a:spLocks noChangeShapeType="1"/>
          </p:cNvSpPr>
          <p:nvPr/>
        </p:nvSpPr>
        <p:spPr bwMode="auto">
          <a:xfrm flipH="1" flipV="1">
            <a:off x="5464885" y="4009776"/>
            <a:ext cx="357190" cy="285754"/>
          </a:xfrm>
          <a:prstGeom prst="line">
            <a:avLst/>
          </a:prstGeom>
          <a:ln>
            <a:solidFill>
              <a:schemeClr val="bg1"/>
            </a:solidFill>
            <a:prstDash val="sysDash"/>
            <a:headEnd type="triangle" w="med" len="med"/>
            <a:tailEnd type="non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67" name="Picture 54" descr="message"/>
          <p:cNvPicPr>
            <a:picLocks noChangeAspect="1" noChangeArrowheads="1"/>
          </p:cNvPicPr>
          <p:nvPr/>
        </p:nvPicPr>
        <p:blipFill>
          <a:blip r:embed="rId8" cstate="print"/>
          <a:srcRect/>
          <a:stretch>
            <a:fillRect/>
          </a:stretch>
        </p:blipFill>
        <p:spPr bwMode="auto">
          <a:xfrm>
            <a:off x="4583190" y="4867034"/>
            <a:ext cx="453067" cy="357190"/>
          </a:xfrm>
          <a:prstGeom prst="rect">
            <a:avLst/>
          </a:prstGeom>
          <a:noFill/>
          <a:ln w="9525">
            <a:noFill/>
            <a:miter lim="800000"/>
            <a:headEnd/>
            <a:tailEnd/>
          </a:ln>
        </p:spPr>
      </p:pic>
      <p:sp>
        <p:nvSpPr>
          <p:cNvPr id="68" name="TextBox 67"/>
          <p:cNvSpPr txBox="1"/>
          <p:nvPr/>
        </p:nvSpPr>
        <p:spPr>
          <a:xfrm>
            <a:off x="4321877" y="5248366"/>
            <a:ext cx="928694" cy="261610"/>
          </a:xfrm>
          <a:prstGeom prst="rect">
            <a:avLst/>
          </a:prstGeom>
          <a:noFill/>
        </p:spPr>
        <p:txBody>
          <a:bodyPr wrap="square" rtlCol="0">
            <a:spAutoFit/>
          </a:bodyPr>
          <a:lstStyle/>
          <a:p>
            <a:pPr algn="ctr"/>
            <a:r>
              <a:rPr lang="nl-BE" sz="1100"/>
              <a:t>MT101</a:t>
            </a:r>
          </a:p>
        </p:txBody>
      </p:sp>
      <p:sp>
        <p:nvSpPr>
          <p:cNvPr id="69" name="TextBox 68"/>
          <p:cNvSpPr txBox="1"/>
          <p:nvPr/>
        </p:nvSpPr>
        <p:spPr>
          <a:xfrm>
            <a:off x="1647951" y="5246388"/>
            <a:ext cx="928694" cy="261610"/>
          </a:xfrm>
          <a:prstGeom prst="rect">
            <a:avLst/>
          </a:prstGeom>
          <a:noFill/>
        </p:spPr>
        <p:txBody>
          <a:bodyPr wrap="square" rtlCol="0">
            <a:spAutoFit/>
          </a:bodyPr>
          <a:lstStyle/>
          <a:p>
            <a:pPr algn="ctr"/>
            <a:r>
              <a:rPr lang="nl-BE" sz="1100"/>
              <a:t>MT101</a:t>
            </a:r>
          </a:p>
        </p:txBody>
      </p:sp>
      <p:sp>
        <p:nvSpPr>
          <p:cNvPr id="70" name="TextBox 69"/>
          <p:cNvSpPr txBox="1"/>
          <p:nvPr/>
        </p:nvSpPr>
        <p:spPr>
          <a:xfrm>
            <a:off x="2090053" y="5842660"/>
            <a:ext cx="1163782" cy="27699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nl-BE"/>
              <a:t>Not from-us</a:t>
            </a:r>
            <a:endParaRPr lang="en-US"/>
          </a:p>
        </p:txBody>
      </p:sp>
    </p:spTree>
    <p:extLst>
      <p:ext uri="{BB962C8B-B14F-4D97-AF65-F5344CB8AC3E}">
        <p14:creationId xmlns:p14="http://schemas.microsoft.com/office/powerpoint/2010/main" val="2880471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Payment – instructed vs. settlement day</a:t>
            </a:r>
            <a:endParaRPr lang="en-US"/>
          </a:p>
        </p:txBody>
      </p:sp>
      <p:sp>
        <p:nvSpPr>
          <p:cNvPr id="3" name="Content Placeholder 2"/>
          <p:cNvSpPr>
            <a:spLocks noGrp="1"/>
          </p:cNvSpPr>
          <p:nvPr>
            <p:ph idx="1"/>
          </p:nvPr>
        </p:nvSpPr>
        <p:spPr/>
        <p:txBody>
          <a:bodyPr/>
          <a:lstStyle/>
          <a:p>
            <a:r>
              <a:rPr lang="nl-BE" b="1"/>
              <a:t>Instructed day</a:t>
            </a:r>
            <a:br>
              <a:rPr lang="nl-BE"/>
            </a:br>
            <a:r>
              <a:rPr lang="nl-BE" sz="1600" b="1"/>
              <a:t>Day</a:t>
            </a:r>
            <a:r>
              <a:rPr lang="en-US" sz="1600"/>
              <a:t> at which the </a:t>
            </a:r>
            <a:r>
              <a:rPr lang="en-US" sz="1600" b="1"/>
              <a:t>party initiating a credit transfer initiation requests</a:t>
            </a:r>
            <a:r>
              <a:rPr lang="en-US" sz="1600"/>
              <a:t> the OPF Bank </a:t>
            </a:r>
            <a:r>
              <a:rPr lang="en-US" sz="1600" b="1"/>
              <a:t>to</a:t>
            </a:r>
            <a:r>
              <a:rPr lang="en-US" sz="1600"/>
              <a:t> </a:t>
            </a:r>
            <a:r>
              <a:rPr lang="en-US" sz="1600" b="1"/>
              <a:t>process the payment </a:t>
            </a:r>
            <a:r>
              <a:rPr lang="en-US" sz="1600"/>
              <a:t>(equivalent of the SWIFT-MT101’s field 30)</a:t>
            </a:r>
          </a:p>
          <a:p>
            <a:r>
              <a:rPr lang="nl-BE" b="1"/>
              <a:t>Settlement day</a:t>
            </a:r>
            <a:br>
              <a:rPr lang="nl-BE" b="1"/>
            </a:br>
            <a:r>
              <a:rPr lang="en-US" sz="1600"/>
              <a:t>Day on which the amount of money ceases to be available to the party that owes it and when the amount of money becomes available to the party to which it is due:</a:t>
            </a:r>
          </a:p>
          <a:p>
            <a:pPr lvl="1"/>
            <a:r>
              <a:rPr lang="nl-BE" sz="1600"/>
              <a:t>Incoming settlement day: settlement day applicable at the incoming side (debit side for credit transfers) </a:t>
            </a:r>
            <a:r>
              <a:rPr lang="nl-BE" sz="1000"/>
              <a:t>(*)</a:t>
            </a:r>
            <a:endParaRPr lang="nl-BE" sz="1600"/>
          </a:p>
          <a:p>
            <a:pPr lvl="1"/>
            <a:r>
              <a:rPr lang="nl-BE" sz="1600"/>
              <a:t>Outgoing settlement day: settlement day applicable at the outgoing side (credit side for credit transfers) </a:t>
            </a:r>
            <a:r>
              <a:rPr lang="nl-BE" sz="1000"/>
              <a:t>(**)</a:t>
            </a:r>
          </a:p>
          <a:p>
            <a:pPr lvl="1"/>
            <a:endParaRPr lang="nl-BE" sz="1600"/>
          </a:p>
          <a:p>
            <a:pPr lvl="1">
              <a:buNone/>
            </a:pPr>
            <a:r>
              <a:rPr lang="nl-BE" sz="1000"/>
              <a:t>(*) PaymentInstruction.settlementDay, PaymentTransaction.incomingSettlementDay</a:t>
            </a:r>
          </a:p>
          <a:p>
            <a:pPr lvl="1">
              <a:buNone/>
            </a:pPr>
            <a:r>
              <a:rPr lang="nl-BE" sz="1000"/>
              <a:t>(**) PaymentTransaction.settlementday</a:t>
            </a:r>
          </a:p>
        </p:txBody>
      </p:sp>
      <p:grpSp>
        <p:nvGrpSpPr>
          <p:cNvPr id="4" name="Group 3"/>
          <p:cNvGrpSpPr/>
          <p:nvPr/>
        </p:nvGrpSpPr>
        <p:grpSpPr>
          <a:xfrm>
            <a:off x="7995989" y="5701049"/>
            <a:ext cx="1073580" cy="1050621"/>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9480040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Payment – amounts</a:t>
            </a:r>
            <a:endParaRPr lang="en-US"/>
          </a:p>
        </p:txBody>
      </p:sp>
      <p:sp>
        <p:nvSpPr>
          <p:cNvPr id="3" name="Content Placeholder 2"/>
          <p:cNvSpPr>
            <a:spLocks noGrp="1"/>
          </p:cNvSpPr>
          <p:nvPr>
            <p:ph idx="1"/>
          </p:nvPr>
        </p:nvSpPr>
        <p:spPr/>
        <p:txBody>
          <a:bodyPr>
            <a:normAutofit/>
          </a:bodyPr>
          <a:lstStyle/>
          <a:p>
            <a:r>
              <a:rPr lang="nl-BE" b="1"/>
              <a:t>Instructed amount</a:t>
            </a:r>
            <a:br>
              <a:rPr lang="nl-BE" b="1"/>
            </a:br>
            <a:r>
              <a:rPr lang="en-US" sz="1600"/>
              <a:t>Amount of money to be moved between the debit party and credit party, before deduction of charges, expressed </a:t>
            </a:r>
            <a:r>
              <a:rPr lang="en-US" sz="1600" b="1"/>
              <a:t>in the currency as ordered by the initiating party </a:t>
            </a:r>
            <a:r>
              <a:rPr lang="en-US" sz="1600"/>
              <a:t>(equivalent of the SWIFT-MT101’s field 32B, if no equivalent amount used) </a:t>
            </a:r>
            <a:endParaRPr lang="nl-BE" sz="1600" b="1"/>
          </a:p>
          <a:p>
            <a:r>
              <a:rPr lang="nl-BE" b="1"/>
              <a:t>Equivalent amount</a:t>
            </a:r>
            <a:br>
              <a:rPr lang="nl-BE" b="1"/>
            </a:br>
            <a:r>
              <a:rPr lang="en-US" sz="1600"/>
              <a:t>Amount of money to be moved between the debit party and credit party, </a:t>
            </a:r>
            <a:r>
              <a:rPr lang="en-US" sz="1600" b="1"/>
              <a:t>expressed in the currency of the debit party's accoun</a:t>
            </a:r>
            <a:r>
              <a:rPr lang="en-US" sz="1600"/>
              <a:t>t </a:t>
            </a:r>
            <a:r>
              <a:rPr lang="en-US" sz="1000"/>
              <a:t>(*)</a:t>
            </a:r>
            <a:r>
              <a:rPr lang="en-US" sz="1600"/>
              <a:t>, and the currency in which the amount is to be moved </a:t>
            </a:r>
            <a:r>
              <a:rPr lang="en-US" sz="1000"/>
              <a:t>(**)</a:t>
            </a:r>
          </a:p>
          <a:p>
            <a:pPr lvl="1">
              <a:buNone/>
            </a:pPr>
            <a:endParaRPr lang="nl-BE" sz="1000"/>
          </a:p>
          <a:p>
            <a:pPr lvl="1">
              <a:buNone/>
            </a:pPr>
            <a:r>
              <a:rPr lang="nl-BE" sz="1000"/>
              <a:t>(*) PaymentTransaction.equivalentAmount</a:t>
            </a:r>
          </a:p>
          <a:p>
            <a:pPr lvl="1">
              <a:buNone/>
            </a:pPr>
            <a:r>
              <a:rPr lang="nl-BE" sz="1000"/>
              <a:t>(**) PaymentTransaction.equivalentAmountCurrencyOfTransfer</a:t>
            </a:r>
          </a:p>
          <a:p>
            <a:r>
              <a:rPr lang="nl-BE" b="1"/>
              <a:t>Settlement amount</a:t>
            </a:r>
            <a:br>
              <a:rPr lang="nl-BE" b="1"/>
            </a:br>
            <a:r>
              <a:rPr lang="en-US" sz="1600" b="1"/>
              <a:t>Total amount of money settled between</a:t>
            </a:r>
            <a:r>
              <a:rPr lang="en-US" sz="1600"/>
              <a:t> </a:t>
            </a:r>
            <a:r>
              <a:rPr lang="en-US" sz="1600" b="1"/>
              <a:t>a party and the OPF Bank</a:t>
            </a:r>
            <a:r>
              <a:rPr lang="en-US" sz="1600"/>
              <a:t>:</a:t>
            </a:r>
          </a:p>
          <a:p>
            <a:pPr lvl="1"/>
            <a:r>
              <a:rPr lang="nl-BE" sz="1600"/>
              <a:t>Incoming settlement amount: settlement amount settled at the incoming side </a:t>
            </a:r>
            <a:r>
              <a:rPr lang="nl-BE" sz="1000"/>
              <a:t>(*)</a:t>
            </a:r>
          </a:p>
          <a:p>
            <a:pPr lvl="1"/>
            <a:r>
              <a:rPr lang="nl-BE" sz="1600"/>
              <a:t>Outgoing settlement amount: settlement amount settled at the outgoing side </a:t>
            </a:r>
            <a:r>
              <a:rPr lang="nl-BE" sz="1000"/>
              <a:t>(**)</a:t>
            </a:r>
          </a:p>
          <a:p>
            <a:pPr lvl="1"/>
            <a:endParaRPr lang="nl-BE" sz="1600"/>
          </a:p>
          <a:p>
            <a:pPr lvl="1">
              <a:buNone/>
            </a:pPr>
            <a:r>
              <a:rPr lang="nl-BE" sz="1000"/>
              <a:t>(*) PaymentInstruction.settlementDay, PaymentTransaction.incomingSettlementDay</a:t>
            </a:r>
          </a:p>
          <a:p>
            <a:pPr lvl="1">
              <a:buNone/>
            </a:pPr>
            <a:r>
              <a:rPr lang="nl-BE" sz="1000"/>
              <a:t>(**) PaymentTransaction.settlementday</a:t>
            </a:r>
          </a:p>
          <a:p>
            <a:pPr lvl="1">
              <a:buNone/>
            </a:pPr>
            <a:endParaRPr lang="en-US" sz="1600"/>
          </a:p>
        </p:txBody>
      </p:sp>
      <p:grpSp>
        <p:nvGrpSpPr>
          <p:cNvPr id="4" name="Group 3"/>
          <p:cNvGrpSpPr/>
          <p:nvPr/>
        </p:nvGrpSpPr>
        <p:grpSpPr>
          <a:xfrm>
            <a:off x="7995989" y="5701049"/>
            <a:ext cx="1073580" cy="1050621"/>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42646772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Payment – references</a:t>
            </a:r>
            <a:endParaRPr lang="en-US"/>
          </a:p>
        </p:txBody>
      </p:sp>
      <p:sp>
        <p:nvSpPr>
          <p:cNvPr id="3" name="Content Placeholder 2"/>
          <p:cNvSpPr>
            <a:spLocks noGrp="1"/>
          </p:cNvSpPr>
          <p:nvPr>
            <p:ph idx="1"/>
          </p:nvPr>
        </p:nvSpPr>
        <p:spPr/>
        <p:txBody>
          <a:bodyPr>
            <a:normAutofit/>
          </a:bodyPr>
          <a:lstStyle/>
          <a:p>
            <a:r>
              <a:rPr lang="nl-BE" b="1"/>
              <a:t>Display ids</a:t>
            </a:r>
            <a:br>
              <a:rPr lang="nl-BE" b="1"/>
            </a:br>
            <a:r>
              <a:rPr lang="nl-BE" sz="1600"/>
              <a:t>The system assigns a so-called “display id” to each payment entity (Interchange, Instruction, Transaction) it creates. A display id is </a:t>
            </a:r>
            <a:r>
              <a:rPr lang="en-US" sz="1600"/>
              <a:t>a </a:t>
            </a:r>
            <a:r>
              <a:rPr lang="en-US" sz="1600" b="1"/>
              <a:t>unique identifier generated by </a:t>
            </a:r>
            <a:r>
              <a:rPr lang="en-US" sz="1600"/>
              <a:t>the </a:t>
            </a:r>
            <a:r>
              <a:rPr lang="en-US" sz="1600" b="1"/>
              <a:t>system</a:t>
            </a:r>
            <a:r>
              <a:rPr lang="en-US" sz="1600"/>
              <a:t> in a </a:t>
            </a:r>
            <a:r>
              <a:rPr lang="en-US" sz="1600" b="1"/>
              <a:t>human-readable format</a:t>
            </a:r>
            <a:r>
              <a:rPr lang="en-US" sz="1600"/>
              <a:t>, and that can be used on the UI and in the content of the submitted payment.</a:t>
            </a:r>
            <a:endParaRPr lang="nl-BE" sz="1600"/>
          </a:p>
          <a:p>
            <a:r>
              <a:rPr lang="nl-BE" b="1"/>
              <a:t>Interchange reference</a:t>
            </a:r>
            <a:br>
              <a:rPr lang="nl-BE" b="1"/>
            </a:br>
            <a:r>
              <a:rPr lang="en-US" sz="1600" b="1"/>
              <a:t>Point to point reference assigned by the sending party </a:t>
            </a:r>
            <a:r>
              <a:rPr lang="en-US" sz="1600"/>
              <a:t>and sent to the next party in the chain to </a:t>
            </a:r>
            <a:r>
              <a:rPr lang="en-US" sz="1600" b="1"/>
              <a:t>unambiguously identify the interchange</a:t>
            </a:r>
            <a:r>
              <a:rPr lang="en-US" sz="1600"/>
              <a:t>.</a:t>
            </a:r>
            <a:endParaRPr lang="nl-BE" sz="1600"/>
          </a:p>
          <a:p>
            <a:r>
              <a:rPr lang="nl-BE" b="1"/>
              <a:t>Interchange MIR/MOR (xCT)</a:t>
            </a:r>
            <a:br>
              <a:rPr lang="nl-BE"/>
            </a:br>
            <a:r>
              <a:rPr lang="nl-BE" sz="1600" b="1"/>
              <a:t>SWIFT’s Message Input Reference (MIR) and Message Output Reference (MOR)</a:t>
            </a:r>
            <a:r>
              <a:rPr lang="nl-BE" sz="1600"/>
              <a:t> as received in an incoming SWIFT MT message.</a:t>
            </a:r>
          </a:p>
          <a:p>
            <a:r>
              <a:rPr lang="nl-BE" b="1"/>
              <a:t>Interchange Message user reference (xCT)</a:t>
            </a:r>
            <a:br>
              <a:rPr lang="nl-BE" b="1"/>
            </a:br>
            <a:r>
              <a:rPr lang="nl-BE" sz="1600" b="1"/>
              <a:t>SWIFT’s Message User Reference (MUR)</a:t>
            </a:r>
            <a:r>
              <a:rPr lang="nl-BE" sz="1600"/>
              <a:t> as received from an incoming SWIFT MT message or provided in a submitted SWIFT MT message. For outgoing messages the reference is taken from the Interchange’s display id.</a:t>
            </a:r>
          </a:p>
          <a:p>
            <a:endParaRPr lang="en-US"/>
          </a:p>
        </p:txBody>
      </p:sp>
      <p:grpSp>
        <p:nvGrpSpPr>
          <p:cNvPr id="5" name="Group 4"/>
          <p:cNvGrpSpPr/>
          <p:nvPr/>
        </p:nvGrpSpPr>
        <p:grpSpPr>
          <a:xfrm>
            <a:off x="7995989" y="5701049"/>
            <a:ext cx="1073580" cy="1050621"/>
            <a:chOff x="841856" y="1015631"/>
            <a:chExt cx="1476042" cy="1444477"/>
          </a:xfrm>
        </p:grpSpPr>
        <p:sp>
          <p:nvSpPr>
            <p:cNvPr id="6" name="TextBox 5"/>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303727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Payment – references</a:t>
            </a:r>
            <a:endParaRPr lang="en-US"/>
          </a:p>
        </p:txBody>
      </p:sp>
      <p:sp>
        <p:nvSpPr>
          <p:cNvPr id="3" name="Content Placeholder 2"/>
          <p:cNvSpPr>
            <a:spLocks noGrp="1"/>
          </p:cNvSpPr>
          <p:nvPr>
            <p:ph idx="1"/>
          </p:nvPr>
        </p:nvSpPr>
        <p:spPr/>
        <p:txBody>
          <a:bodyPr/>
          <a:lstStyle/>
          <a:p>
            <a:r>
              <a:rPr lang="nl-BE" b="1"/>
              <a:t>Instruction reference</a:t>
            </a:r>
            <a:br>
              <a:rPr lang="nl-BE"/>
            </a:br>
            <a:r>
              <a:rPr lang="en-US" sz="1600" b="1"/>
              <a:t>Point to point reference assigned by the instructing party </a:t>
            </a:r>
            <a:r>
              <a:rPr lang="en-US" sz="1600"/>
              <a:t>and sent to the next party in the chain to </a:t>
            </a:r>
            <a:r>
              <a:rPr lang="en-US" sz="1600" b="1"/>
              <a:t>unambiguously identify the instruction</a:t>
            </a:r>
            <a:r>
              <a:rPr lang="en-US" sz="1600"/>
              <a:t>.</a:t>
            </a:r>
            <a:endParaRPr lang="nl-BE" sz="1600"/>
          </a:p>
          <a:p>
            <a:r>
              <a:rPr lang="nl-BE" b="1"/>
              <a:t>Transaction’s instructing agent transaction id</a:t>
            </a:r>
            <a:br>
              <a:rPr lang="nl-BE"/>
            </a:br>
            <a:r>
              <a:rPr lang="en-US" sz="1600" b="1"/>
              <a:t>Point to point reference of the Transaction passed by the instructing agent/party</a:t>
            </a:r>
            <a:r>
              <a:rPr lang="en-US" sz="1600"/>
              <a:t>, and that should be unique per instructing agent/party. The Transaction has both </a:t>
            </a:r>
            <a:r>
              <a:rPr lang="en-US" sz="1600" b="1"/>
              <a:t>an incoming and outgoing instructing agent transaction id</a:t>
            </a:r>
            <a:r>
              <a:rPr lang="en-US" sz="1600"/>
              <a:t>.</a:t>
            </a:r>
            <a:endParaRPr lang="nl-BE" sz="1600"/>
          </a:p>
          <a:p>
            <a:r>
              <a:rPr lang="nl-BE" b="1"/>
              <a:t>Transaction’s first instructing agent transaction id</a:t>
            </a:r>
            <a:br>
              <a:rPr lang="nl-BE"/>
            </a:br>
            <a:r>
              <a:rPr lang="en-US" sz="1600" b="1"/>
              <a:t>Unique identification assigned by the first instructing agent</a:t>
            </a:r>
            <a:r>
              <a:rPr lang="en-US" sz="1600"/>
              <a:t> to unambiguously identify the transaction and </a:t>
            </a:r>
            <a:r>
              <a:rPr lang="en-US" sz="1600" b="1"/>
              <a:t>passed on, unchanged, throughout the entire interbank chain</a:t>
            </a:r>
            <a:r>
              <a:rPr lang="en-US" sz="1600"/>
              <a:t>.</a:t>
            </a:r>
            <a:endParaRPr lang="nl-BE" sz="1600"/>
          </a:p>
          <a:p>
            <a:r>
              <a:rPr lang="nl-BE" b="1"/>
              <a:t>Transaction’s end to end id</a:t>
            </a:r>
            <a:br>
              <a:rPr lang="nl-BE"/>
            </a:br>
            <a:r>
              <a:rPr lang="en-US" sz="1600" b="1"/>
              <a:t>Unique identification assigned by the initiating party</a:t>
            </a:r>
            <a:r>
              <a:rPr lang="en-US" sz="1600"/>
              <a:t> to unambiguously identify the transaction. This identification is </a:t>
            </a:r>
            <a:r>
              <a:rPr lang="en-US" sz="1600" b="1"/>
              <a:t>passed on, unchanged, throughout the entire end-to-end chain</a:t>
            </a:r>
            <a:r>
              <a:rPr lang="en-US" sz="1600"/>
              <a:t>.</a:t>
            </a:r>
            <a:endParaRPr lang="nl-BE" sz="1600"/>
          </a:p>
        </p:txBody>
      </p:sp>
      <p:grpSp>
        <p:nvGrpSpPr>
          <p:cNvPr id="4" name="Group 3"/>
          <p:cNvGrpSpPr/>
          <p:nvPr/>
        </p:nvGrpSpPr>
        <p:grpSpPr>
          <a:xfrm>
            <a:off x="7995989" y="5701049"/>
            <a:ext cx="1073580" cy="1050621"/>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24364368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Payment – other information</a:t>
            </a:r>
            <a:endParaRPr lang="en-US"/>
          </a:p>
        </p:txBody>
      </p:sp>
      <p:sp>
        <p:nvSpPr>
          <p:cNvPr id="3" name="Content Placeholder 2"/>
          <p:cNvSpPr>
            <a:spLocks noGrp="1"/>
          </p:cNvSpPr>
          <p:nvPr>
            <p:ph idx="1"/>
          </p:nvPr>
        </p:nvSpPr>
        <p:spPr/>
        <p:txBody>
          <a:bodyPr>
            <a:normAutofit fontScale="92500" lnSpcReduction="20000"/>
          </a:bodyPr>
          <a:lstStyle/>
          <a:p>
            <a:r>
              <a:rPr lang="nl-BE" sz="2600" b="1"/>
              <a:t>Scheme</a:t>
            </a:r>
            <a:br>
              <a:rPr lang="nl-BE" sz="2600" b="1"/>
            </a:br>
            <a:r>
              <a:rPr lang="en-US" sz="1700"/>
              <a:t>Indicates the </a:t>
            </a:r>
            <a:r>
              <a:rPr lang="en-US" sz="1700" b="1"/>
              <a:t>scheme under which the Transaction is processed</a:t>
            </a:r>
            <a:r>
              <a:rPr lang="en-US" sz="1700"/>
              <a:t>. A scheme has </a:t>
            </a:r>
            <a:r>
              <a:rPr lang="en-US" sz="1700" b="1"/>
              <a:t>a specific set of rules </a:t>
            </a:r>
            <a:r>
              <a:rPr lang="en-US" sz="1700"/>
              <a:t>linked to it, which results in a </a:t>
            </a:r>
            <a:r>
              <a:rPr lang="en-US" sz="1700" b="1"/>
              <a:t>different behavior </a:t>
            </a:r>
            <a:r>
              <a:rPr lang="en-US" sz="1700"/>
              <a:t>in the </a:t>
            </a:r>
            <a:r>
              <a:rPr lang="en-US" sz="1700" b="1"/>
              <a:t>various OPF services</a:t>
            </a:r>
            <a:r>
              <a:rPr lang="en-US" sz="1700"/>
              <a:t>. </a:t>
            </a:r>
            <a:r>
              <a:rPr lang="en-US" sz="1700" b="1"/>
              <a:t>Possible values </a:t>
            </a:r>
            <a:r>
              <a:rPr lang="en-US" sz="1700"/>
              <a:t>of scheme are: </a:t>
            </a:r>
            <a:r>
              <a:rPr lang="en-US" sz="1700" b="1"/>
              <a:t>ICT, SDDCORE, SDDB2B, SCT</a:t>
            </a:r>
            <a:r>
              <a:rPr lang="en-US" sz="1700"/>
              <a:t> and other such schemes.</a:t>
            </a:r>
            <a:br>
              <a:rPr lang="en-US" sz="1600"/>
            </a:br>
            <a:endParaRPr lang="nl-BE"/>
          </a:p>
          <a:p>
            <a:r>
              <a:rPr lang="nl-BE" sz="2600" b="1"/>
              <a:t>Settlement method</a:t>
            </a:r>
            <a:br>
              <a:rPr lang="nl-BE"/>
            </a:br>
            <a:r>
              <a:rPr lang="nl-BE" sz="1700" b="1"/>
              <a:t>Method used to settle the payment</a:t>
            </a:r>
            <a:r>
              <a:rPr lang="nl-BE" sz="1700"/>
              <a:t>. Possible values are:</a:t>
            </a:r>
          </a:p>
          <a:p>
            <a:pPr lvl="1"/>
            <a:r>
              <a:rPr lang="nl-BE" sz="1700" b="1"/>
              <a:t>Clearing</a:t>
            </a:r>
            <a:r>
              <a:rPr lang="nl-BE" sz="1700"/>
              <a:t> (CLRG): </a:t>
            </a:r>
            <a:r>
              <a:rPr lang="en-US" sz="1700"/>
              <a:t>Settlement is done through a payment clearing system.</a:t>
            </a:r>
          </a:p>
          <a:p>
            <a:pPr lvl="1"/>
            <a:r>
              <a:rPr lang="nl-BE" sz="1700" b="1"/>
              <a:t>Cover Method </a:t>
            </a:r>
            <a:r>
              <a:rPr lang="nl-BE" sz="1700"/>
              <a:t>(COVE): </a:t>
            </a:r>
            <a:r>
              <a:rPr lang="en-US" sz="1700"/>
              <a:t>Settlement is done through a cover payment.</a:t>
            </a:r>
          </a:p>
          <a:p>
            <a:pPr lvl="1"/>
            <a:r>
              <a:rPr lang="nl-BE" sz="1700" b="1"/>
              <a:t>Instructed Agent </a:t>
            </a:r>
            <a:r>
              <a:rPr lang="nl-BE" sz="1700"/>
              <a:t>(INDA): </a:t>
            </a:r>
            <a:r>
              <a:rPr lang="en-US" sz="1700"/>
              <a:t>Settlement is done by the agent instructed to execute a payment instruction (serial method).</a:t>
            </a:r>
          </a:p>
          <a:p>
            <a:pPr lvl="1"/>
            <a:r>
              <a:rPr lang="nl-BE" sz="1700" b="1"/>
              <a:t>Instructing Agent </a:t>
            </a:r>
            <a:r>
              <a:rPr lang="nl-BE" sz="1700"/>
              <a:t>(INGA): </a:t>
            </a:r>
            <a:r>
              <a:rPr lang="en-US" sz="1700"/>
              <a:t>Settlement is done by the agent instructing and forwarding the payment to the next party in the payment chain (serial method).</a:t>
            </a:r>
            <a:br>
              <a:rPr lang="en-US" sz="1600"/>
            </a:br>
            <a:endParaRPr lang="nl-BE" sz="1600"/>
          </a:p>
          <a:p>
            <a:r>
              <a:rPr lang="nl-BE" sz="2600" b="1"/>
              <a:t>Debit – credit indicator</a:t>
            </a:r>
            <a:br>
              <a:rPr lang="nl-BE"/>
            </a:br>
            <a:r>
              <a:rPr lang="en-US" sz="1700"/>
              <a:t>Indicates if a Transaction is a debit ("D") or credit ("C"). E.g. a credit transfer is a credit (the destination account will be credited), a direct debit is a debit.</a:t>
            </a:r>
            <a:br>
              <a:rPr lang="en-US" sz="1600"/>
            </a:br>
            <a:endParaRPr lang="nl-BE" sz="1600"/>
          </a:p>
          <a:p>
            <a:r>
              <a:rPr lang="nl-BE" sz="2600" b="1"/>
              <a:t>Exchange rates, Code words, </a:t>
            </a:r>
            <a:br>
              <a:rPr lang="nl-BE" sz="2600" b="1"/>
            </a:br>
            <a:r>
              <a:rPr lang="nl-BE" sz="2600" b="1"/>
              <a:t>Cheque information, Remittance information...</a:t>
            </a:r>
          </a:p>
          <a:p>
            <a:endParaRPr lang="en-US"/>
          </a:p>
        </p:txBody>
      </p:sp>
      <p:grpSp>
        <p:nvGrpSpPr>
          <p:cNvPr id="4" name="Group 3"/>
          <p:cNvGrpSpPr/>
          <p:nvPr/>
        </p:nvGrpSpPr>
        <p:grpSpPr>
          <a:xfrm>
            <a:off x="7995989" y="5701049"/>
            <a:ext cx="1073580" cy="1050621"/>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23253987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9252981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734e23edf0f9bca58988732bb43a0a95a67a"/>
</p:tagLst>
</file>

<file path=ppt/theme/theme1.xml><?xml version="1.0" encoding="utf-8"?>
<a:theme xmlns:a="http://schemas.openxmlformats.org/drawingml/2006/main" name="Clear2Pay Template201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1">
          <a:gsLst>
            <a:gs pos="0">
              <a:srgbClr val="FFFFFF"/>
            </a:gs>
            <a:gs pos="100000">
              <a:srgbClr val="889FBE"/>
            </a:gs>
          </a:gsLst>
          <a:lin ang="2700000" scaled="1"/>
        </a:gradFill>
        <a:ln w="19050" algn="ctr">
          <a:solidFill>
            <a:srgbClr val="889FBE"/>
          </a:solidFill>
          <a:round/>
          <a:headEnd/>
          <a:tailEnd/>
        </a:ln>
      </a:spPr>
      <a:bodyPr wrap="none" anchor="ctr"/>
      <a:lstStyle>
        <a:defPPr marL="342900" indent="-342900" algn="ctr">
          <a:defRPr sz="1200" b="1" dirty="0">
            <a:latin typeface="Tahoma" pitchFamily="34" charset="0"/>
            <a:cs typeface="Tahoma" pitchFamily="34" charset="0"/>
          </a:defRPr>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F5C225345FEBD4ABA0B30A9A5290B7D" ma:contentTypeVersion="9" ma:contentTypeDescription="Create a new document." ma:contentTypeScope="" ma:versionID="262ca2a4b6c5477b85ba5758fdd77549">
  <xsd:schema xmlns:xsd="http://www.w3.org/2001/XMLSchema" xmlns:xs="http://www.w3.org/2001/XMLSchema" xmlns:p="http://schemas.microsoft.com/office/2006/metadata/properties" xmlns:ns2="9e852804-9ef7-4ecb-892a-2ac90db3bcd5" xmlns:ns3="242aa874-95a1-433d-bb26-0e0e09339971" targetNamespace="http://schemas.microsoft.com/office/2006/metadata/properties" ma:root="true" ma:fieldsID="090393e605a8915740fa455c622191a4" ns2:_="" ns3:_="">
    <xsd:import namespace="9e852804-9ef7-4ecb-892a-2ac90db3bcd5"/>
    <xsd:import namespace="242aa874-95a1-433d-bb26-0e0e09339971"/>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852804-9ef7-4ecb-892a-2ac90db3bc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42aa874-95a1-433d-bb26-0e0e0933997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SharedWithUsers xmlns="242aa874-95a1-433d-bb26-0e0e09339971">
      <UserInfo>
        <DisplayName>Govindarajulu, Abhishek</DisplayName>
        <AccountId>224</AccountId>
        <AccountType/>
      </UserInfo>
    </SharedWithUsers>
  </documentManagement>
</p:properties>
</file>

<file path=customXml/itemProps1.xml><?xml version="1.0" encoding="utf-8"?>
<ds:datastoreItem xmlns:ds="http://schemas.openxmlformats.org/officeDocument/2006/customXml" ds:itemID="{E4109F7A-9248-4F96-ADD7-3EA88826C29C}">
  <ds:schemaRefs>
    <ds:schemaRef ds:uri="http://schemas.microsoft.com/sharepoint/v3/contenttype/forms"/>
  </ds:schemaRefs>
</ds:datastoreItem>
</file>

<file path=customXml/itemProps2.xml><?xml version="1.0" encoding="utf-8"?>
<ds:datastoreItem xmlns:ds="http://schemas.openxmlformats.org/officeDocument/2006/customXml" ds:itemID="{B8F1D070-DD78-4D25-83D2-8E1F66CF1577}">
  <ds:schemaRefs>
    <ds:schemaRef ds:uri="242aa874-95a1-433d-bb26-0e0e09339971"/>
    <ds:schemaRef ds:uri="9e852804-9ef7-4ecb-892a-2ac90db3bc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921E1E4-7AF6-460E-833D-5210A6970E49}">
  <ds:schemaRefs>
    <ds:schemaRef ds:uri="242aa874-95a1-433d-bb26-0e0e09339971"/>
    <ds:schemaRef ds:uri="http://purl.org/dc/elements/1.1/"/>
    <ds:schemaRef ds:uri="http://schemas.microsoft.com/office/infopath/2007/PartnerControls"/>
    <ds:schemaRef ds:uri="9e852804-9ef7-4ecb-892a-2ac90db3bcd5"/>
    <ds:schemaRef ds:uri="http://schemas.openxmlformats.org/package/2006/metadata/core-properties"/>
    <ds:schemaRef ds:uri="http://www.w3.org/XML/1998/namespace"/>
    <ds:schemaRef ds:uri="http://schemas.microsoft.com/office/2006/documentManagement/types"/>
    <ds:schemaRef ds:uri="http://schemas.microsoft.com/office/2006/metadata/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Clear2Pay Template2010</Template>
  <TotalTime>5</TotalTime>
  <Words>35903</Words>
  <Application>Microsoft Office PowerPoint</Application>
  <PresentationFormat>On-screen Show (4:3)</PresentationFormat>
  <Paragraphs>5736</Paragraphs>
  <Slides>411</Slides>
  <Notes>116</Notes>
  <HiddenSlides>2</HiddenSlides>
  <MMClips>0</MMClips>
  <ScaleCrop>false</ScaleCrop>
  <HeadingPairs>
    <vt:vector size="4" baseType="variant">
      <vt:variant>
        <vt:lpstr>Theme</vt:lpstr>
      </vt:variant>
      <vt:variant>
        <vt:i4>1</vt:i4>
      </vt:variant>
      <vt:variant>
        <vt:lpstr>Slide Titles</vt:lpstr>
      </vt:variant>
      <vt:variant>
        <vt:i4>411</vt:i4>
      </vt:variant>
    </vt:vector>
  </HeadingPairs>
  <TitlesOfParts>
    <vt:vector size="412" baseType="lpstr">
      <vt:lpstr>Clear2Pay Template2010</vt:lpstr>
      <vt:lpstr>PowerPoint Presentation</vt:lpstr>
      <vt:lpstr>Agenda</vt:lpstr>
      <vt:lpstr>What is a Payment?</vt:lpstr>
      <vt:lpstr>Sample Payment Flow</vt:lpstr>
      <vt:lpstr>Key Terms &amp; Parties </vt:lpstr>
      <vt:lpstr>Key Terms</vt:lpstr>
      <vt:lpstr>Key Terms</vt:lpstr>
      <vt:lpstr>Key Parties</vt:lpstr>
      <vt:lpstr>Payment Scheme </vt:lpstr>
      <vt:lpstr>What is a Payment Scheme?</vt:lpstr>
      <vt:lpstr>Clearing </vt:lpstr>
      <vt:lpstr>What is Clearing?</vt:lpstr>
      <vt:lpstr>Clearing..</vt:lpstr>
      <vt:lpstr>Clearing..</vt:lpstr>
      <vt:lpstr>Settlement </vt:lpstr>
      <vt:lpstr>What is Settlement?</vt:lpstr>
      <vt:lpstr>Settlement…</vt:lpstr>
      <vt:lpstr>Settlement…</vt:lpstr>
      <vt:lpstr>Settlement Methods</vt:lpstr>
      <vt:lpstr>Settlement Method - Book Transfer</vt:lpstr>
      <vt:lpstr>Settlement Method - Correspondent Banking     (Nostro/Vostro)</vt:lpstr>
      <vt:lpstr>Settlement Method – CSM  (Clearing and Settlement Method)</vt:lpstr>
      <vt:lpstr>Settlement Method - Cover</vt:lpstr>
      <vt:lpstr>Settlement Method - Serial</vt:lpstr>
      <vt:lpstr>SWIFT Standards </vt:lpstr>
      <vt:lpstr>What is SWIFT?</vt:lpstr>
      <vt:lpstr>SWIFT MT- Message Structure</vt:lpstr>
      <vt:lpstr>Sample SWIFT MT Message</vt:lpstr>
      <vt:lpstr>SWIFT – MX Standard</vt:lpstr>
      <vt:lpstr>MT to MX Mapping</vt:lpstr>
      <vt:lpstr>Clear2Pay  </vt:lpstr>
      <vt:lpstr>Objectives</vt:lpstr>
      <vt:lpstr>Agenda</vt:lpstr>
      <vt:lpstr>1. Payments: Types of payments</vt:lpstr>
      <vt:lpstr>1. Payments</vt:lpstr>
      <vt:lpstr>1. Payments: On-Us / Not-on-us</vt:lpstr>
      <vt:lpstr>1. Debit Leg / Credit Leg</vt:lpstr>
      <vt:lpstr>1. Debit Leg / Credit Leg</vt:lpstr>
      <vt:lpstr>Agenda</vt:lpstr>
      <vt:lpstr>Agenda</vt:lpstr>
      <vt:lpstr>2. Data Model &amp; Data Dictionary</vt:lpstr>
      <vt:lpstr>Agenda</vt:lpstr>
      <vt:lpstr>Agenda</vt:lpstr>
      <vt:lpstr>3. Interchange/Instruction Flows</vt:lpstr>
      <vt:lpstr>3. Transaction Flows</vt:lpstr>
      <vt:lpstr>3. Parser and Data Dictionary</vt:lpstr>
      <vt:lpstr>3. Submission Flow</vt:lpstr>
      <vt:lpstr>3. Submission: Grouping</vt:lpstr>
      <vt:lpstr>3. Submission Flow</vt:lpstr>
      <vt:lpstr>Agenda</vt:lpstr>
      <vt:lpstr>Agenda</vt:lpstr>
      <vt:lpstr>4. Accounting: simplified</vt:lpstr>
      <vt:lpstr>Agenda</vt:lpstr>
      <vt:lpstr>5. R-Transactions</vt:lpstr>
      <vt:lpstr>5. R-Transactions</vt:lpstr>
      <vt:lpstr>Agenda</vt:lpstr>
      <vt:lpstr>6. Formats: ISO20022</vt:lpstr>
      <vt:lpstr>6. SWIFTNet format</vt:lpstr>
      <vt:lpstr>5. SWIFT Message</vt:lpstr>
      <vt:lpstr>Agenda</vt:lpstr>
      <vt:lpstr>OPF Training - Functional Track</vt:lpstr>
      <vt:lpstr>OPF – Open Payment Framework</vt:lpstr>
      <vt:lpstr>What is the Open Payment Framework ?</vt:lpstr>
      <vt:lpstr>Why OPF ?</vt:lpstr>
      <vt:lpstr>Decoupling</vt:lpstr>
      <vt:lpstr>Example of OPF in a bank’s IT infrastructure</vt:lpstr>
      <vt:lpstr>OPF -- Multi-Scheme</vt:lpstr>
      <vt:lpstr>Reference Implementation</vt:lpstr>
      <vt:lpstr>OPF Reference Implementation</vt:lpstr>
      <vt:lpstr>OPF Training - Functional Track</vt:lpstr>
      <vt:lpstr>OPF – Business domain model</vt:lpstr>
      <vt:lpstr>OPF – Business domain model</vt:lpstr>
      <vt:lpstr>OPF – Business domain model</vt:lpstr>
      <vt:lpstr>OPF – Business domain model</vt:lpstr>
      <vt:lpstr>Important OPF data model entities</vt:lpstr>
      <vt:lpstr>Important OPF data model entities</vt:lpstr>
      <vt:lpstr>Interchanges, Instructions, Transactions</vt:lpstr>
      <vt:lpstr>Interchanges, Instructions, Transactions</vt:lpstr>
      <vt:lpstr>Incoming &amp; Outgoing Instructions / Interchanges</vt:lpstr>
      <vt:lpstr>Instruction and Transaction groups</vt:lpstr>
      <vt:lpstr>Instruction and Transaction groups</vt:lpstr>
      <vt:lpstr>Payment reconciliation</vt:lpstr>
      <vt:lpstr>Payment reconciliation</vt:lpstr>
      <vt:lpstr>Payment – classification, instruction type</vt:lpstr>
      <vt:lpstr>Payment – parties and agents</vt:lpstr>
      <vt:lpstr>Payment – parties and agents</vt:lpstr>
      <vt:lpstr>Payment – parties and agents (map MT101)</vt:lpstr>
      <vt:lpstr>Payment – parties and agents (map MT103)</vt:lpstr>
      <vt:lpstr>Payment – parties and agents</vt:lpstr>
      <vt:lpstr>Payment – parties and agents</vt:lpstr>
      <vt:lpstr>Payment – on-us, outbound, from-us</vt:lpstr>
      <vt:lpstr>Payment – on-us, outbound, from-us</vt:lpstr>
      <vt:lpstr>Payment – on-us, outbound, from-us</vt:lpstr>
      <vt:lpstr>Payment – instructed vs. settlement day</vt:lpstr>
      <vt:lpstr>Payment – amounts</vt:lpstr>
      <vt:lpstr>Payment – references</vt:lpstr>
      <vt:lpstr>Payment – references</vt:lpstr>
      <vt:lpstr>Payment – other information</vt:lpstr>
      <vt:lpstr>Important OPF data model entities</vt:lpstr>
      <vt:lpstr>Participant</vt:lpstr>
      <vt:lpstr>Participant</vt:lpstr>
      <vt:lpstr>Clearing, Business, Settlement participant</vt:lpstr>
      <vt:lpstr>Clearing, Business, Settlement participant</vt:lpstr>
      <vt:lpstr>Clearing, Business, Settlement participant</vt:lpstr>
      <vt:lpstr>Clearing, Business, Settlement participant</vt:lpstr>
      <vt:lpstr>Clearing, Business, Settlement participant</vt:lpstr>
      <vt:lpstr>Clearing, Business, Settlement participant</vt:lpstr>
      <vt:lpstr>Clearing, Business, Settlement participant</vt:lpstr>
      <vt:lpstr>Clearing, Business, Settlement participant</vt:lpstr>
      <vt:lpstr>Break 1</vt:lpstr>
      <vt:lpstr>Important OPF data model entities</vt:lpstr>
      <vt:lpstr>Account</vt:lpstr>
      <vt:lpstr>Important OPF data model entities</vt:lpstr>
      <vt:lpstr>Exchange Condition</vt:lpstr>
      <vt:lpstr>Exchange Condition</vt:lpstr>
      <vt:lpstr>Important OPF data model entities</vt:lpstr>
      <vt:lpstr>Exchange schedule &amp; Business Calendars</vt:lpstr>
      <vt:lpstr>Exchange schedule &amp; Business Calendars</vt:lpstr>
      <vt:lpstr>Important OPF data model entities</vt:lpstr>
      <vt:lpstr>Routing</vt:lpstr>
      <vt:lpstr>Routing</vt:lpstr>
      <vt:lpstr>Important OPF data model entities</vt:lpstr>
      <vt:lpstr>Service – Product – Agreement</vt:lpstr>
      <vt:lpstr>Service – Product – Agreement</vt:lpstr>
      <vt:lpstr>Service – Product – Agreement</vt:lpstr>
      <vt:lpstr>Service – Product – Agreement</vt:lpstr>
      <vt:lpstr>Important OPF data model entities</vt:lpstr>
      <vt:lpstr>Accounting events &amp; exchange reconciliation </vt:lpstr>
      <vt:lpstr>Accounting events &amp; exchange reconciliation </vt:lpstr>
      <vt:lpstr>Accounting events &amp; exchange reconciliation </vt:lpstr>
      <vt:lpstr>Important OPF data model entities</vt:lpstr>
      <vt:lpstr>Audit &amp; History</vt:lpstr>
      <vt:lpstr>Important OPF data model entities</vt:lpstr>
      <vt:lpstr>Bank group, Bank, Department</vt:lpstr>
      <vt:lpstr>Bank group, Bank, Department</vt:lpstr>
      <vt:lpstr>Important OPF data model entities</vt:lpstr>
      <vt:lpstr>Person, User, User Role</vt:lpstr>
      <vt:lpstr>Person, User, User Role</vt:lpstr>
      <vt:lpstr>Person, User, User Role - Authorizations</vt:lpstr>
      <vt:lpstr>Important OPF data model entities</vt:lpstr>
      <vt:lpstr>Reference data</vt:lpstr>
      <vt:lpstr>OPF Training - Functional Track</vt:lpstr>
      <vt:lpstr>xCT / OPF product features</vt:lpstr>
      <vt:lpstr>OPF Training - Functional Track</vt:lpstr>
      <vt:lpstr>Endorsement framework</vt:lpstr>
      <vt:lpstr>Endorsement framework</vt:lpstr>
      <vt:lpstr>Endorsement framework</vt:lpstr>
      <vt:lpstr>Endorsement framework</vt:lpstr>
      <vt:lpstr>OPF Training - Functional Track</vt:lpstr>
      <vt:lpstr>Audit framework</vt:lpstr>
      <vt:lpstr>Audit framework</vt:lpstr>
      <vt:lpstr>Audit framework</vt:lpstr>
      <vt:lpstr>Audit framework</vt:lpstr>
      <vt:lpstr>History framework</vt:lpstr>
      <vt:lpstr>History framework</vt:lpstr>
      <vt:lpstr>OPF Training - Functional Track</vt:lpstr>
      <vt:lpstr>Accounting</vt:lpstr>
      <vt:lpstr>Accounting</vt:lpstr>
      <vt:lpstr>OPF Training - Functional Track</vt:lpstr>
      <vt:lpstr>Work List Items &amp; work queues</vt:lpstr>
      <vt:lpstr>Work list items </vt:lpstr>
      <vt:lpstr>Work list items </vt:lpstr>
      <vt:lpstr>OPF Training - Functional Track</vt:lpstr>
      <vt:lpstr>Interchange loader</vt:lpstr>
      <vt:lpstr>Interchange loader</vt:lpstr>
      <vt:lpstr>Interchange loader  - demo</vt:lpstr>
      <vt:lpstr>Interchange loader</vt:lpstr>
      <vt:lpstr>Interchange loader</vt:lpstr>
      <vt:lpstr>OPF Training - Functional Track</vt:lpstr>
      <vt:lpstr>Parser/formatter</vt:lpstr>
      <vt:lpstr>OPF Training - Functional Track</vt:lpstr>
      <vt:lpstr>Exchange Events &amp; Exchange Reconciliation</vt:lpstr>
      <vt:lpstr>Exchange Events &amp; Exchange Reconciliation</vt:lpstr>
      <vt:lpstr>OPF Training - Functional Track</vt:lpstr>
      <vt:lpstr>Determine processing context</vt:lpstr>
      <vt:lpstr>Determine processing context</vt:lpstr>
      <vt:lpstr>Determine processing context</vt:lpstr>
      <vt:lpstr>Determine processing context</vt:lpstr>
      <vt:lpstr>Determine processing context</vt:lpstr>
      <vt:lpstr>Determine processing context</vt:lpstr>
      <vt:lpstr>OPF Training - Functional Track</vt:lpstr>
      <vt:lpstr>Validation framework</vt:lpstr>
      <vt:lpstr>Validation framework</vt:lpstr>
      <vt:lpstr>Validation framework</vt:lpstr>
      <vt:lpstr>Validation framework</vt:lpstr>
      <vt:lpstr>OPF Training - Functional Track</vt:lpstr>
      <vt:lpstr>Possible duplicate check</vt:lpstr>
      <vt:lpstr>Possible duplicate check</vt:lpstr>
      <vt:lpstr>OPF Training - Functional Track</vt:lpstr>
      <vt:lpstr>Disposition check</vt:lpstr>
      <vt:lpstr>Disposition check</vt:lpstr>
      <vt:lpstr>Disposition check</vt:lpstr>
      <vt:lpstr>Disposition check</vt:lpstr>
      <vt:lpstr>Disposition check</vt:lpstr>
      <vt:lpstr>Disposition check - demo</vt:lpstr>
      <vt:lpstr>OPF Training - Functional Track</vt:lpstr>
      <vt:lpstr>Approval</vt:lpstr>
      <vt:lpstr>Approval</vt:lpstr>
      <vt:lpstr>Approval</vt:lpstr>
      <vt:lpstr>Approval</vt:lpstr>
      <vt:lpstr>Approval - demo</vt:lpstr>
      <vt:lpstr>Approval</vt:lpstr>
      <vt:lpstr>OPF Training - Functional Track</vt:lpstr>
      <vt:lpstr>Manual repair</vt:lpstr>
      <vt:lpstr>Manual Repair</vt:lpstr>
      <vt:lpstr>Manual repair</vt:lpstr>
      <vt:lpstr>Manual repair</vt:lpstr>
      <vt:lpstr>Manual repair- Demo</vt:lpstr>
      <vt:lpstr>Manual Repair</vt:lpstr>
      <vt:lpstr>Break 2</vt:lpstr>
      <vt:lpstr>OPF Training - Functional Track</vt:lpstr>
      <vt:lpstr>4-eye verification</vt:lpstr>
      <vt:lpstr>OPF Training - Functional Track</vt:lpstr>
      <vt:lpstr>Warehousing</vt:lpstr>
      <vt:lpstr>Warehousing</vt:lpstr>
      <vt:lpstr>Warehousing - demo</vt:lpstr>
      <vt:lpstr>OPF Training - Functional Track</vt:lpstr>
      <vt:lpstr>Routing</vt:lpstr>
      <vt:lpstr>Routing – Algorithm</vt:lpstr>
      <vt:lpstr>Routing: rule definition</vt:lpstr>
      <vt:lpstr>Routing – Criteria-based rules</vt:lpstr>
      <vt:lpstr>OPF Training - Functional Track</vt:lpstr>
      <vt:lpstr>Submission</vt:lpstr>
      <vt:lpstr>Submission</vt:lpstr>
      <vt:lpstr>Submission</vt:lpstr>
      <vt:lpstr>Submission</vt:lpstr>
      <vt:lpstr>Submission – demo (format) </vt:lpstr>
      <vt:lpstr>OPF Training - Functional Track</vt:lpstr>
      <vt:lpstr>IntraBankgroup transfers</vt:lpstr>
      <vt:lpstr>IntraBankgroup transfers</vt:lpstr>
      <vt:lpstr>IntraBankgroup transfers</vt:lpstr>
      <vt:lpstr>IBGT - demo</vt:lpstr>
      <vt:lpstr>OPF Training - Functional Track</vt:lpstr>
      <vt:lpstr>Dashboard</vt:lpstr>
      <vt:lpstr>Dashboard</vt:lpstr>
      <vt:lpstr>OPF Training - Functional Track</vt:lpstr>
      <vt:lpstr>Parameter framework</vt:lpstr>
      <vt:lpstr>OPF Training - Functional Track</vt:lpstr>
      <vt:lpstr>FATF Recommendation 16</vt:lpstr>
      <vt:lpstr>FATF Recommendation 16</vt:lpstr>
      <vt:lpstr>OPF Training - Functional Track</vt:lpstr>
      <vt:lpstr>Risk Filter check</vt:lpstr>
      <vt:lpstr>OPF-xCT Training - Functional Track</vt:lpstr>
      <vt:lpstr>OPF Training - Functional Track</vt:lpstr>
      <vt:lpstr>OPF Training - Functional Track</vt:lpstr>
      <vt:lpstr>xCT – scope</vt:lpstr>
      <vt:lpstr>xCT – scope</vt:lpstr>
      <vt:lpstr>xCT – OPF product suite</vt:lpstr>
      <vt:lpstr>xCT / OPF product features</vt:lpstr>
      <vt:lpstr>OPF Training - Functional Track</vt:lpstr>
      <vt:lpstr>xCT / OPF product features</vt:lpstr>
      <vt:lpstr>Parser/formatter</vt:lpstr>
      <vt:lpstr>SWIFT MT – Header Block Information</vt:lpstr>
      <vt:lpstr>Sample SWIFT MT Message</vt:lpstr>
      <vt:lpstr>SWIFT MT Format</vt:lpstr>
      <vt:lpstr>Parser/formatter</vt:lpstr>
      <vt:lpstr>Parser/formatter – SWIFT MT</vt:lpstr>
      <vt:lpstr>Parser/formatter – SWIFT MT</vt:lpstr>
      <vt:lpstr>Parser/formatter – SWIFT MT</vt:lpstr>
      <vt:lpstr>xCT / OPF product features</vt:lpstr>
      <vt:lpstr>PDE/PDM duplicate check</vt:lpstr>
      <vt:lpstr>Example PDE/PDM duplicate check</vt:lpstr>
      <vt:lpstr>Possible duplicate check</vt:lpstr>
      <vt:lpstr>Possible duplicate check</vt:lpstr>
      <vt:lpstr>Possible duplicate check</vt:lpstr>
      <vt:lpstr>Example Possible duplicate check</vt:lpstr>
      <vt:lpstr>Possible duplicate check - demo</vt:lpstr>
      <vt:lpstr>xCT / OPF product features</vt:lpstr>
      <vt:lpstr>Routing - Volume / Value thresholds</vt:lpstr>
      <vt:lpstr>Volume / Value thresholds</vt:lpstr>
      <vt:lpstr>Volume / Value thresholds</vt:lpstr>
      <vt:lpstr>Volume / Value thresholds</vt:lpstr>
      <vt:lpstr>xCT / OPF product features</vt:lpstr>
      <vt:lpstr>Standard Settlement Instructions (SSIs)</vt:lpstr>
      <vt:lpstr>Example SSI enrichment</vt:lpstr>
      <vt:lpstr>Automated enrichment (SSI maintenance)</vt:lpstr>
      <vt:lpstr>Automated enrichment (SSI enrichment and routing)</vt:lpstr>
      <vt:lpstr>Automated enrichment – SSI</vt:lpstr>
      <vt:lpstr>Automated enrichment (SSI &amp; intermediaries)</vt:lpstr>
      <vt:lpstr>SSI enrichment - demo</vt:lpstr>
      <vt:lpstr>xCT / OPF product features</vt:lpstr>
      <vt:lpstr>Bank cheque requests - definition</vt:lpstr>
      <vt:lpstr>Bank cheque requests - definition</vt:lpstr>
      <vt:lpstr>Bank cheque requests - definition</vt:lpstr>
      <vt:lpstr>Bank cheque requests</vt:lpstr>
      <vt:lpstr>Bank cheque requests</vt:lpstr>
      <vt:lpstr>Bank cheque requests</vt:lpstr>
      <vt:lpstr>Bank cheque requests</vt:lpstr>
      <vt:lpstr>On-us foreign bank cheque request - demo</vt:lpstr>
      <vt:lpstr>xCT / OPF product features</vt:lpstr>
      <vt:lpstr>Code words</vt:lpstr>
      <vt:lpstr>Code word processing</vt:lpstr>
      <vt:lpstr>Code word processing (Reference Implementation)</vt:lpstr>
      <vt:lpstr>Code word processing (Reference Implementation)</vt:lpstr>
      <vt:lpstr>Code word processing – Approval demo</vt:lpstr>
      <vt:lpstr>xCT / OPF product features</vt:lpstr>
      <vt:lpstr>Auto-enrichment / Auto-repair</vt:lpstr>
      <vt:lpstr>SWIFT’s BICPlusIBAN file</vt:lpstr>
      <vt:lpstr>Auto-enrichment / Auto-repair</vt:lpstr>
      <vt:lpstr>BIC-NAR map</vt:lpstr>
      <vt:lpstr>BIC-NAR map</vt:lpstr>
      <vt:lpstr>Automated enrichment (Agent Id enrichment)</vt:lpstr>
      <vt:lpstr>Automated enrichment - demo</vt:lpstr>
      <vt:lpstr>Automated enrichment – demo (Agent enrichment)</vt:lpstr>
      <vt:lpstr>Automated enrichment – demo (Agent enrichment)</vt:lpstr>
      <vt:lpstr>xCT / OPF product features</vt:lpstr>
      <vt:lpstr>On-us FI Credit Transfer</vt:lpstr>
      <vt:lpstr>On-us FI Credit Transfer</vt:lpstr>
      <vt:lpstr>FI Credit Transfers</vt:lpstr>
      <vt:lpstr>On-us FI Transfers</vt:lpstr>
      <vt:lpstr>On-Us FICreditTransfer - demo</vt:lpstr>
      <vt:lpstr>Break 3</vt:lpstr>
      <vt:lpstr>xCT / OPF product features</vt:lpstr>
      <vt:lpstr>Serial and cover settlement method  (definition)</vt:lpstr>
      <vt:lpstr>Serial and cover settlement method  (definition)</vt:lpstr>
      <vt:lpstr>Serial and cover settlement method</vt:lpstr>
      <vt:lpstr>Outgoing serial/cover processing</vt:lpstr>
      <vt:lpstr>Serial and cover method – outgoing</vt:lpstr>
      <vt:lpstr>Serial and cover method – outgoing</vt:lpstr>
      <vt:lpstr>Serial and cover method – outgoing</vt:lpstr>
      <vt:lpstr>Serial and cover method – outgoing</vt:lpstr>
      <vt:lpstr>Serial and cover method – outgoing</vt:lpstr>
      <vt:lpstr>Serial and cover method – outgoing example cover</vt:lpstr>
      <vt:lpstr>Serial and cover method – outgoing example serial</vt:lpstr>
      <vt:lpstr>Outgoing serial/cover processing – demo</vt:lpstr>
      <vt:lpstr>Incoming cover (MT202 COV)</vt:lpstr>
      <vt:lpstr>Incoming cover (MT910)</vt:lpstr>
      <vt:lpstr>Serial and cover method - incoming</vt:lpstr>
      <vt:lpstr>Potential Cover &amp; Announcement</vt:lpstr>
      <vt:lpstr>Serial and cover method – incoming examples</vt:lpstr>
      <vt:lpstr>Serial and cover method – incoming examples</vt:lpstr>
      <vt:lpstr>Incoming Serial-Cover  - demo</vt:lpstr>
      <vt:lpstr>xCT / OPF product features</vt:lpstr>
      <vt:lpstr>Request for Transfer - definition</vt:lpstr>
      <vt:lpstr>Request for Transfer - definition</vt:lpstr>
      <vt:lpstr>Request for transfer</vt:lpstr>
      <vt:lpstr>Request for Transfer</vt:lpstr>
      <vt:lpstr>Request for Transfer</vt:lpstr>
      <vt:lpstr>Request for Transfer - demo</vt:lpstr>
      <vt:lpstr>xCT / OPF product features</vt:lpstr>
      <vt:lpstr>Exceptions and Investigations</vt:lpstr>
      <vt:lpstr>Exceptions and Investigations</vt:lpstr>
      <vt:lpstr>Exceptions and Investigations - E&amp;I</vt:lpstr>
      <vt:lpstr>E&amp;I – auto-reconciliation</vt:lpstr>
      <vt:lpstr>E&amp;I – initiate Query</vt:lpstr>
      <vt:lpstr>E&amp;I – initiate Query</vt:lpstr>
      <vt:lpstr>xCT / OPF product features</vt:lpstr>
      <vt:lpstr>Manual entry - requirements</vt:lpstr>
      <vt:lpstr>Manual entry</vt:lpstr>
      <vt:lpstr>Manual entry</vt:lpstr>
      <vt:lpstr>Manual entry - Template</vt:lpstr>
      <vt:lpstr>xCT / OPF product features</vt:lpstr>
      <vt:lpstr>Currency conversion (Forex)</vt:lpstr>
      <vt:lpstr>Currency conversion (Forex)</vt:lpstr>
      <vt:lpstr>Currency conversion (Forex)</vt:lpstr>
      <vt:lpstr>Currency conversion (Forex)</vt:lpstr>
      <vt:lpstr>Currency conversion (Forex)</vt:lpstr>
      <vt:lpstr>Currency conversion (Forex)</vt:lpstr>
      <vt:lpstr>Currency conversion (Forex)</vt:lpstr>
      <vt:lpstr>Currency conversion (Forex)</vt:lpstr>
      <vt:lpstr>Currency conversion (Forex)</vt:lpstr>
      <vt:lpstr>Currency conversion pre-conditions</vt:lpstr>
      <vt:lpstr>Determine processing context</vt:lpstr>
      <vt:lpstr>Currency conversion (Forex)</vt:lpstr>
      <vt:lpstr>Currency conversion (Forex)</vt:lpstr>
      <vt:lpstr>Currency conversion (Forex)</vt:lpstr>
      <vt:lpstr>xCT / OPF product features</vt:lpstr>
      <vt:lpstr>Determine and validate settlement days</vt:lpstr>
      <vt:lpstr>Determine and validate settlement days</vt:lpstr>
      <vt:lpstr>Determine and validate settlement days</vt:lpstr>
      <vt:lpstr>Determine and validate settlement days</vt:lpstr>
      <vt:lpstr>Determine and validate settlement days</vt:lpstr>
      <vt:lpstr>xCT / OPF product features</vt:lpstr>
      <vt:lpstr>Y-copy – outgoing</vt:lpstr>
      <vt:lpstr>Y-copy - outgoing</vt:lpstr>
      <vt:lpstr>Y-Copy - outgoing</vt:lpstr>
      <vt:lpstr>Y-copy - demo</vt:lpstr>
      <vt:lpstr>xCT / OPF product features</vt:lpstr>
      <vt:lpstr>Post Submission Status Management</vt:lpstr>
      <vt:lpstr>PSSM – configurable online</vt:lpstr>
      <vt:lpstr>PSSM – time-out exceeded</vt:lpstr>
      <vt:lpstr>PSSM - Receipts can be viewed online</vt:lpstr>
      <vt:lpstr>PSSM – Transport Receipt Processing</vt:lpstr>
      <vt:lpstr>PSSM – Instruction Receipt Processing</vt:lpstr>
      <vt:lpstr>PSSM – examples status update</vt:lpstr>
      <vt:lpstr>PSSM – examples status update</vt:lpstr>
      <vt:lpstr>PSSM - demo</vt:lpstr>
      <vt:lpstr>xCT / OPF product features</vt:lpstr>
      <vt:lpstr>Charges &amp; Billing</vt:lpstr>
      <vt:lpstr>Charges - terminology</vt:lpstr>
      <vt:lpstr>Charges - terminology</vt:lpstr>
      <vt:lpstr>Charges - terminology</vt:lpstr>
      <vt:lpstr>Charges &amp; Billing</vt:lpstr>
      <vt:lpstr>Charges &amp; Billing</vt:lpstr>
      <vt:lpstr>Charges - terminology</vt:lpstr>
      <vt:lpstr>Charges</vt:lpstr>
      <vt:lpstr>Charges - determine processing context</vt:lpstr>
      <vt:lpstr>Charges </vt:lpstr>
      <vt:lpstr>xCT / OPF product features</vt:lpstr>
      <vt:lpstr>Billing</vt:lpstr>
      <vt:lpstr>Billing</vt:lpstr>
      <vt:lpstr>Billing</vt:lpstr>
      <vt:lpstr>Billing</vt:lpstr>
      <vt:lpstr>xCT / OPF product features</vt:lpstr>
      <vt:lpstr>Accounting</vt:lpstr>
      <vt:lpstr>Accounting</vt:lpstr>
      <vt:lpstr>Accounting</vt:lpstr>
      <vt:lpstr>xCT / OPF product features</vt:lpstr>
      <vt:lpstr>PSD Compliance</vt:lpstr>
      <vt:lpstr>PSD Compliance</vt:lpstr>
      <vt:lpstr>OPF-xCT Training - Functional Track</vt:lpstr>
    </vt:vector>
  </TitlesOfParts>
  <Company>Clear2Pay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kvandewalle</dc:creator>
  <cp:lastModifiedBy>Govarthanan, Anu</cp:lastModifiedBy>
  <cp:revision>13</cp:revision>
  <dcterms:created xsi:type="dcterms:W3CDTF">2010-10-04T11:49:10Z</dcterms:created>
  <dcterms:modified xsi:type="dcterms:W3CDTF">2022-07-02T17:39:48Z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0x010100DF5C225345FEBD4ABA0B30A9A5290B7D</vt:lpwstr>
  </property>
  <property fmtid="{D5CDD505-2E9C-101B-9397-08002B2CF9AE}" pid="3" name="MSIP_Label_9e1e58c1-766d-4ff4-9619-b604fc37898b_Enabled">
    <vt:lpwstr>true</vt:lpwstr>
  </property>
  <property fmtid="{D5CDD505-2E9C-101B-9397-08002B2CF9AE}" pid="4" name="MSIP_Label_9e1e58c1-766d-4ff4-9619-b604fc37898b_SetDate">
    <vt:lpwstr>2022-07-02T17:39:47Z</vt:lpwstr>
  </property>
  <property fmtid="{D5CDD505-2E9C-101B-9397-08002B2CF9AE}" pid="5" name="MSIP_Label_9e1e58c1-766d-4ff4-9619-b604fc37898b_Method">
    <vt:lpwstr>Standard</vt:lpwstr>
  </property>
  <property fmtid="{D5CDD505-2E9C-101B-9397-08002B2CF9AE}" pid="6" name="MSIP_Label_9e1e58c1-766d-4ff4-9619-b604fc37898b_Name">
    <vt:lpwstr>Internal Use</vt:lpwstr>
  </property>
  <property fmtid="{D5CDD505-2E9C-101B-9397-08002B2CF9AE}" pid="7" name="MSIP_Label_9e1e58c1-766d-4ff4-9619-b604fc37898b_SiteId">
    <vt:lpwstr>e3ff91d8-34c8-4b15-a0b4-18910a6ac575</vt:lpwstr>
  </property>
  <property fmtid="{D5CDD505-2E9C-101B-9397-08002B2CF9AE}" pid="8" name="MSIP_Label_9e1e58c1-766d-4ff4-9619-b604fc37898b_ActionId">
    <vt:lpwstr>cb8c702f-de5b-4b0d-83ed-ddeab903d981</vt:lpwstr>
  </property>
  <property fmtid="{D5CDD505-2E9C-101B-9397-08002B2CF9AE}" pid="9" name="MSIP_Label_9e1e58c1-766d-4ff4-9619-b604fc37898b_ContentBits">
    <vt:lpwstr>2</vt:lpwstr>
  </property>
  <property fmtid="{D5CDD505-2E9C-101B-9397-08002B2CF9AE}" pid="10" name="ClassificationContentMarkingFooterLocations">
    <vt:lpwstr>Clear2Pay Template2010:5</vt:lpwstr>
  </property>
  <property fmtid="{D5CDD505-2E9C-101B-9397-08002B2CF9AE}" pid="11" name="ClassificationContentMarkingFooterText">
    <vt:lpwstr>FIS Internal Use Only</vt:lpwstr>
  </property>
</Properties>
</file>